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notesMasterIdLst>
    <p:notesMasterId r:id="rId22"/>
  </p:notesMasterIdLst>
  <p:sldIdLst>
    <p:sldId id="277" r:id="rId4"/>
    <p:sldId id="261" r:id="rId5"/>
    <p:sldId id="263" r:id="rId6"/>
    <p:sldId id="264" r:id="rId7"/>
    <p:sldId id="265" r:id="rId8"/>
    <p:sldId id="266" r:id="rId9"/>
    <p:sldId id="300" r:id="rId10"/>
    <p:sldId id="288" r:id="rId11"/>
    <p:sldId id="280" r:id="rId12"/>
    <p:sldId id="285" r:id="rId13"/>
    <p:sldId id="286" r:id="rId14"/>
    <p:sldId id="296" r:id="rId15"/>
    <p:sldId id="287" r:id="rId16"/>
    <p:sldId id="274" r:id="rId17"/>
    <p:sldId id="278" r:id="rId18"/>
    <p:sldId id="284" r:id="rId19"/>
    <p:sldId id="270" r:id="rId20"/>
    <p:sldId id="271" r:id="rId21"/>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68"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D8565A-3C5C-A7AA-2384-812541743968}" name="Kasey Kobs" initials="KK" userId="S::kkobs@cfpboard.org::502191c0-d31a-44a4-af88-9d82a62417a2" providerId="AD"/>
  <p188:author id="{3429D998-143C-1C57-6A19-80AD619443BC}" name="Daria Tavic" initials="DT" userId="S::dtavic@lambert.com::bdbd2c33-ba46-480c-9df1-293ee592090c" providerId="AD"/>
  <p188:author id="{439EDECA-1B4D-6297-4A6A-3E6E100D8864}" name="Hannah Alspaugh" initials="HA" userId="S::hannah@fairlypainless.com::c6542ec2-aa6e-455c-95a3-5888eb1ed6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34"/>
    <a:srgbClr val="E9ECE8"/>
    <a:srgbClr val="B1BAAE"/>
    <a:srgbClr val="3A3838"/>
    <a:srgbClr val="FFEDB3"/>
    <a:srgbClr val="EDEDED"/>
    <a:srgbClr val="A7B74C"/>
    <a:srgbClr val="1D8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143" autoAdjust="0"/>
  </p:normalViewPr>
  <p:slideViewPr>
    <p:cSldViewPr>
      <p:cViewPr varScale="1">
        <p:scale>
          <a:sx n="93" d="100"/>
          <a:sy n="93" d="100"/>
        </p:scale>
        <p:origin x="2508" y="72"/>
      </p:cViewPr>
      <p:guideLst>
        <p:guide orient="horz" pos="286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lumMod val="90000"/>
                </a:schemeClr>
              </a:solidFill>
              <a:ln w="19050">
                <a:solidFill>
                  <a:schemeClr val="lt1"/>
                </a:solidFill>
              </a:ln>
              <a:effectLst/>
            </c:spPr>
            <c:extLst>
              <c:ext xmlns:c16="http://schemas.microsoft.com/office/drawing/2014/chart" uri="{C3380CC4-5D6E-409C-BE32-E72D297353CC}">
                <c16:uniqueId val="{00000001-28A8-AE4A-BB39-7ED585C10661}"/>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28A8-AE4A-BB39-7ED585C10661}"/>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28A8-AE4A-BB39-7ED585C10661}"/>
              </c:ext>
            </c:extLst>
          </c:dPt>
          <c:dPt>
            <c:idx val="3"/>
            <c:bubble3D val="0"/>
            <c:spPr>
              <a:solidFill>
                <a:srgbClr val="FFCE34"/>
              </a:solidFill>
              <a:ln w="19050">
                <a:solidFill>
                  <a:schemeClr val="lt1"/>
                </a:solidFill>
              </a:ln>
              <a:effectLst/>
            </c:spPr>
            <c:extLst>
              <c:ext xmlns:c16="http://schemas.microsoft.com/office/drawing/2014/chart" uri="{C3380CC4-5D6E-409C-BE32-E72D297353CC}">
                <c16:uniqueId val="{00000007-28A8-AE4A-BB39-7ED585C10661}"/>
              </c:ext>
            </c:extLst>
          </c:dPt>
          <c:dPt>
            <c:idx val="4"/>
            <c:bubble3D val="0"/>
            <c:spPr>
              <a:solidFill>
                <a:srgbClr val="FFCE34"/>
              </a:solidFill>
              <a:ln w="19050">
                <a:solidFill>
                  <a:schemeClr val="lt1"/>
                </a:solidFill>
              </a:ln>
              <a:effectLst/>
            </c:spPr>
            <c:extLst>
              <c:ext xmlns:c16="http://schemas.microsoft.com/office/drawing/2014/chart" uri="{C3380CC4-5D6E-409C-BE32-E72D297353CC}">
                <c16:uniqueId val="{00000009-28A8-AE4A-BB39-7ED585C10661}"/>
              </c:ext>
            </c:extLst>
          </c:dPt>
          <c:dPt>
            <c:idx val="5"/>
            <c:bubble3D val="0"/>
            <c:spPr>
              <a:solidFill>
                <a:srgbClr val="FFCE34"/>
              </a:solidFill>
              <a:ln w="19050">
                <a:solidFill>
                  <a:schemeClr val="lt1"/>
                </a:solidFill>
              </a:ln>
              <a:effectLst/>
            </c:spPr>
            <c:extLst>
              <c:ext xmlns:c16="http://schemas.microsoft.com/office/drawing/2014/chart" uri="{C3380CC4-5D6E-409C-BE32-E72D297353CC}">
                <c16:uniqueId val="{0000000B-28A8-AE4A-BB39-7ED585C10661}"/>
              </c:ext>
            </c:extLst>
          </c:dPt>
          <c:dPt>
            <c:idx val="6"/>
            <c:bubble3D val="0"/>
            <c:spPr>
              <a:solidFill>
                <a:srgbClr val="FFCE34"/>
              </a:solidFill>
              <a:ln w="19050">
                <a:solidFill>
                  <a:schemeClr val="lt1"/>
                </a:solidFill>
              </a:ln>
              <a:effectLst/>
            </c:spPr>
            <c:extLst>
              <c:ext xmlns:c16="http://schemas.microsoft.com/office/drawing/2014/chart" uri="{C3380CC4-5D6E-409C-BE32-E72D297353CC}">
                <c16:uniqueId val="{0000000D-28A8-AE4A-BB39-7ED585C10661}"/>
              </c:ext>
            </c:extLst>
          </c:dPt>
          <c:dPt>
            <c:idx val="7"/>
            <c:bubble3D val="0"/>
            <c:spPr>
              <a:solidFill>
                <a:srgbClr val="FFCE34"/>
              </a:solidFill>
              <a:ln w="19050">
                <a:solidFill>
                  <a:schemeClr val="lt1"/>
                </a:solidFill>
              </a:ln>
              <a:effectLst/>
            </c:spPr>
            <c:extLst>
              <c:ext xmlns:c16="http://schemas.microsoft.com/office/drawing/2014/chart" uri="{C3380CC4-5D6E-409C-BE32-E72D297353CC}">
                <c16:uniqueId val="{0000000F-28A8-AE4A-BB39-7ED585C10661}"/>
              </c:ext>
            </c:extLst>
          </c:dPt>
          <c:dPt>
            <c:idx val="8"/>
            <c:bubble3D val="0"/>
            <c:spPr>
              <a:solidFill>
                <a:srgbClr val="FFCE34"/>
              </a:solidFill>
              <a:ln w="19050">
                <a:solidFill>
                  <a:schemeClr val="lt1"/>
                </a:solidFill>
              </a:ln>
              <a:effectLst/>
            </c:spPr>
            <c:extLst>
              <c:ext xmlns:c16="http://schemas.microsoft.com/office/drawing/2014/chart" uri="{C3380CC4-5D6E-409C-BE32-E72D297353CC}">
                <c16:uniqueId val="{00000011-28A8-AE4A-BB39-7ED585C10661}"/>
              </c:ext>
            </c:extLst>
          </c:dPt>
          <c:dPt>
            <c:idx val="9"/>
            <c:bubble3D val="0"/>
            <c:spPr>
              <a:solidFill>
                <a:srgbClr val="FFCE34"/>
              </a:solidFill>
              <a:ln w="19050">
                <a:solidFill>
                  <a:schemeClr val="lt1"/>
                </a:solidFill>
              </a:ln>
              <a:effectLst/>
            </c:spPr>
            <c:extLst>
              <c:ext xmlns:c16="http://schemas.microsoft.com/office/drawing/2014/chart" uri="{C3380CC4-5D6E-409C-BE32-E72D297353CC}">
                <c16:uniqueId val="{00000013-28A8-AE4A-BB39-7ED585C10661}"/>
              </c:ext>
            </c:extLst>
          </c:dPt>
          <c:dPt>
            <c:idx val="10"/>
            <c:bubble3D val="0"/>
            <c:spPr>
              <a:blipFill>
                <a:blip xmlns:r="http://schemas.openxmlformats.org/officeDocument/2006/relationships" r:embed="rId3"/>
                <a:stretch>
                  <a:fillRect/>
                </a:stretch>
              </a:blipFill>
              <a:ln w="19050">
                <a:solidFill>
                  <a:schemeClr val="lt1"/>
                </a:solidFill>
              </a:ln>
              <a:effectLst/>
            </c:spPr>
            <c:extLst>
              <c:ext xmlns:c16="http://schemas.microsoft.com/office/drawing/2014/chart" uri="{C3380CC4-5D6E-409C-BE32-E72D297353CC}">
                <c16:uniqueId val="{00000015-28A8-AE4A-BB39-7ED585C10661}"/>
              </c:ext>
            </c:extLst>
          </c:dPt>
          <c:dPt>
            <c:idx val="11"/>
            <c:bubble3D val="0"/>
            <c:spPr>
              <a:solidFill>
                <a:schemeClr val="accent3">
                  <a:lumMod val="90000"/>
                </a:schemeClr>
              </a:solidFill>
              <a:ln w="19050">
                <a:solidFill>
                  <a:schemeClr val="lt1"/>
                </a:solidFill>
              </a:ln>
              <a:effectLst/>
            </c:spPr>
            <c:extLst>
              <c:ext xmlns:c16="http://schemas.microsoft.com/office/drawing/2014/chart" uri="{C3380CC4-5D6E-409C-BE32-E72D297353CC}">
                <c16:uniqueId val="{00000017-28A8-AE4A-BB39-7ED585C10661}"/>
              </c:ext>
            </c:extLst>
          </c:dPt>
          <c:cat>
            <c:strRef>
              <c:f>Sheet1!$A$2:$A$13</c:f>
              <c:strCache>
                <c:ptCount val="12"/>
                <c:pt idx="0">
                  <c:v>P&amp;C Multiline Agency</c:v>
                </c:pt>
                <c:pt idx="1">
                  <c:v>Wirehouses</c:v>
                </c:pt>
                <c:pt idx="2">
                  <c:v>Life &amp; Disability Insurance Sales</c:v>
                </c:pt>
                <c:pt idx="3">
                  <c:v>RIA</c:v>
                </c:pt>
                <c:pt idx="4">
                  <c:v>Tax/Accounting RIA</c:v>
                </c:pt>
                <c:pt idx="5">
                  <c:v>Discount Brokerage</c:v>
                </c:pt>
                <c:pt idx="6">
                  <c:v>Group Retirement Benefits</c:v>
                </c:pt>
                <c:pt idx="7">
                  <c:v>Government/Counseling</c:v>
                </c:pt>
                <c:pt idx="8">
                  <c:v>Financial Technology</c:v>
                </c:pt>
                <c:pt idx="9">
                  <c:v>Academia</c:v>
                </c:pt>
                <c:pt idx="10">
                  <c:v>Banks/Credit Unions</c:v>
                </c:pt>
                <c:pt idx="11">
                  <c:v>Independent Broker-Dealers</c:v>
                </c:pt>
              </c:strCache>
            </c:strRef>
          </c:cat>
          <c:val>
            <c:numRef>
              <c:f>Sheet1!$B$2:$B$13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extLst>
            <c:ext xmlns:c16="http://schemas.microsoft.com/office/drawing/2014/chart" uri="{C3380CC4-5D6E-409C-BE32-E72D297353CC}">
              <c16:uniqueId val="{00000018-28A8-AE4A-BB39-7ED585C10661}"/>
            </c:ext>
          </c:extLst>
        </c:ser>
        <c:dLbls>
          <c:showLegendKey val="0"/>
          <c:showVal val="0"/>
          <c:showCatName val="0"/>
          <c:showSerName val="0"/>
          <c:showPercent val="0"/>
          <c:showBubbleSize val="0"/>
          <c:showLeaderLines val="1"/>
        </c:dLbls>
        <c:firstSliceAng val="0"/>
        <c:holeSize val="3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CF655116-4007-4A09-966E-07F27841ECA3}" type="datetimeFigureOut">
              <a:rPr lang="en-US" smtClean="0"/>
              <a:t>5/21/2025</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44B8F9BC-2FEA-4D6A-BCA6-D7F15B6932E3}" type="slidenum">
              <a:rPr lang="en-US" smtClean="0"/>
              <a:t>‹#›</a:t>
            </a:fld>
            <a:endParaRPr lang="en-US"/>
          </a:p>
        </p:txBody>
      </p:sp>
    </p:spTree>
    <p:extLst>
      <p:ext uri="{BB962C8B-B14F-4D97-AF65-F5344CB8AC3E}">
        <p14:creationId xmlns:p14="http://schemas.microsoft.com/office/powerpoint/2010/main" val="108376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fp.net/get-certified/certification-process/education-requirement/certification-coursework-requirement/find-an-education-progra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fp.net/get-certified/certification-process/exam-requirement/registration/upcoming-exam-dates-and-registration-proces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fp.net/get-certified/certification-process/exam-requirement/about-the-cfp-exam/exam-forma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1</a:t>
            </a:fld>
            <a:endParaRPr lang="en-US"/>
          </a:p>
        </p:txBody>
      </p:sp>
    </p:spTree>
    <p:extLst>
      <p:ext uri="{BB962C8B-B14F-4D97-AF65-F5344CB8AC3E}">
        <p14:creationId xmlns:p14="http://schemas.microsoft.com/office/powerpoint/2010/main" val="346549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Gotham SSm A"/>
              </a:rPr>
              <a:t>The experience requirement prepares you to provide personal financial planning to the public as a CFP® professional. There are many ways to satisfy this requirement, and experience may be gained before or after the CFP® exam. Ultimately, candidates must complete 6,000 hours of professional experience related to the financial planning process, or 4,000 hours of apprenticeship experience that meets additional requirements.</a:t>
            </a:r>
          </a:p>
          <a:p>
            <a:endParaRPr lang="en-US" dirty="0"/>
          </a:p>
          <a:p>
            <a:pPr marL="0" marR="0">
              <a:lnSpc>
                <a:spcPct val="107000"/>
              </a:lnSpc>
              <a:spcBef>
                <a:spcPts val="0"/>
              </a:spcBef>
              <a:spcAft>
                <a:spcPts val="0"/>
              </a:spcAft>
            </a:pPr>
            <a:r>
              <a:rPr lang="en-US" sz="1800" dirty="0">
                <a:effectLst/>
                <a:latin typeface="Arial" panose="020B0604020202020204" pitchFamily="34" charset="0"/>
                <a:ea typeface="Aptos" panose="020B0004020202020204" pitchFamily="34" charset="0"/>
                <a:cs typeface="Times New Roman" panose="02020603050405020304" pitchFamily="18" charset="0"/>
              </a:rPr>
              <a:t>Students have the flexibility of choosing a path that fits their day-to-day lives and capacity to fulfill the experience requirement. They can set themselves up for success and start earning hours towards certification immediately through a variety of ways like internships, part-time jobs, volunteer experiences, The CFP Externship, and more.</a:t>
            </a:r>
          </a:p>
        </p:txBody>
      </p:sp>
      <p:sp>
        <p:nvSpPr>
          <p:cNvPr id="4" name="Slide Number Placeholder 3"/>
          <p:cNvSpPr>
            <a:spLocks noGrp="1"/>
          </p:cNvSpPr>
          <p:nvPr>
            <p:ph type="sldNum" sz="quarter" idx="5"/>
          </p:nvPr>
        </p:nvSpPr>
        <p:spPr/>
        <p:txBody>
          <a:bodyPr/>
          <a:lstStyle/>
          <a:p>
            <a:fld id="{44B8F9BC-2FEA-4D6A-BCA6-D7F15B6932E3}" type="slidenum">
              <a:rPr lang="en-US" smtClean="0"/>
              <a:t>11</a:t>
            </a:fld>
            <a:endParaRPr lang="en-US"/>
          </a:p>
        </p:txBody>
      </p:sp>
    </p:spTree>
    <p:extLst>
      <p:ext uri="{BB962C8B-B14F-4D97-AF65-F5344CB8AC3E}">
        <p14:creationId xmlns:p14="http://schemas.microsoft.com/office/powerpoint/2010/main" val="375816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SzPts val="1000"/>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THERE ARE TWO WAYS FOR CANDIDATES TO FULFILL THE EXPERIENCE REQUIREMENT FOR CFP</a:t>
            </a:r>
            <a:r>
              <a:rPr lang="en-US" sz="1400" b="1" baseline="30000" dirty="0">
                <a:latin typeface="Arial" panose="020B0604020202020204" pitchFamily="34" charset="0"/>
                <a:ea typeface="Times New Roman" panose="02020603050405020304" pitchFamily="18" charset="0"/>
                <a:cs typeface="Arial" panose="020B0604020202020204" pitchFamily="34" charset="0"/>
              </a:rPr>
              <a:t>®</a:t>
            </a:r>
            <a:r>
              <a:rPr lang="en-US" sz="1400" b="1" dirty="0">
                <a:latin typeface="Arial" panose="020B0604020202020204" pitchFamily="34" charset="0"/>
                <a:ea typeface="Times New Roman" panose="02020603050405020304" pitchFamily="18" charset="0"/>
                <a:cs typeface="Arial" panose="020B0604020202020204" pitchFamily="34" charset="0"/>
              </a:rPr>
              <a:t> CERTIFICATION.</a:t>
            </a:r>
          </a:p>
          <a:p>
            <a:pPr marR="0" lvl="0">
              <a:spcBef>
                <a:spcPts val="0"/>
              </a:spcBef>
              <a:spcAft>
                <a:spcPts val="0"/>
              </a:spcAft>
              <a:buSzPts val="1000"/>
              <a:tabLst>
                <a:tab pos="457200" algn="l"/>
              </a:tabLst>
            </a:pP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Clr>
                <a:schemeClr val="bg1"/>
              </a:buClr>
              <a:buSzPct val="100000"/>
              <a:buFont typeface="+mj-lt"/>
              <a:buNone/>
              <a:tabLst>
                <a:tab pos="457200" algn="l"/>
              </a:tabLst>
            </a:pPr>
            <a:r>
              <a:rPr lang="en-US" sz="1200" b="1" dirty="0">
                <a:latin typeface="Arial" panose="020B0604020202020204" pitchFamily="34" charset="0"/>
                <a:ea typeface="Times New Roman" panose="02020603050405020304" pitchFamily="18" charset="0"/>
                <a:cs typeface="Arial" panose="020B0604020202020204" pitchFamily="34" charset="0"/>
              </a:rPr>
              <a:t>Standard Pathway </a:t>
            </a:r>
            <a:r>
              <a:rPr lang="en-US" sz="1200" dirty="0">
                <a:latin typeface="Arial" panose="020B0604020202020204" pitchFamily="34" charset="0"/>
                <a:ea typeface="Times New Roman" panose="02020603050405020304" pitchFamily="18" charset="0"/>
                <a:cs typeface="Arial" panose="020B0604020202020204" pitchFamily="34" charset="0"/>
              </a:rPr>
              <a:t>is 6,000 hours of direct or indirect financial planning experience. Students who choose the standard pathway can satisfy the experience requirement by doing </a:t>
            </a:r>
            <a:r>
              <a:rPr lang="en-US" sz="1200" b="1" dirty="0">
                <a:latin typeface="Arial" panose="020B0604020202020204" pitchFamily="34" charset="0"/>
                <a:ea typeface="Times New Roman" panose="02020603050405020304" pitchFamily="18" charset="0"/>
                <a:cs typeface="Arial" panose="020B0604020202020204" pitchFamily="34" charset="0"/>
              </a:rPr>
              <a:t>one or more </a:t>
            </a:r>
            <a:r>
              <a:rPr lang="en-US" sz="1200" dirty="0">
                <a:latin typeface="Arial" panose="020B0604020202020204" pitchFamily="34" charset="0"/>
                <a:ea typeface="Times New Roman" panose="02020603050405020304" pitchFamily="18" charset="0"/>
                <a:cs typeface="Arial" panose="020B0604020202020204" pitchFamily="34" charset="0"/>
              </a:rPr>
              <a:t>of these tasks: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Personal delivery to clients: Direct interaction and engagement with individual clients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Supervision of delivery: Supervision of financial planners or the financial planning process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Direct/indirect client support: Direct or indirect support of the financial planner and/or the financial planning process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Teaching: Financial planning related courses at a university, offered for college credit; or at a CFP Board-Registered Program</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Internships or Residency Programs: Completed an internship, or completed the FPA Residency Program</a:t>
            </a:r>
          </a:p>
          <a:p>
            <a:pPr marL="0" marR="0" lvl="0" indent="0">
              <a:spcBef>
                <a:spcPts val="0"/>
              </a:spcBef>
              <a:spcAft>
                <a:spcPts val="0"/>
              </a:spcAft>
              <a:buClr>
                <a:schemeClr val="bg1"/>
              </a:buClr>
              <a:buSzPct val="100000"/>
              <a:buFont typeface="Arial" panose="020B0604020202020204" pitchFamily="34" charset="0"/>
              <a:buNone/>
              <a:tabLst>
                <a:tab pos="457200" algn="l"/>
              </a:tabLst>
            </a:pPr>
            <a:r>
              <a:rPr lang="en-US" sz="1200" b="1" dirty="0">
                <a:latin typeface="Arial" panose="020B0604020202020204" pitchFamily="34" charset="0"/>
                <a:ea typeface="Times New Roman" panose="02020603050405020304" pitchFamily="18" charset="0"/>
                <a:cs typeface="Arial" panose="020B0604020202020204" pitchFamily="34" charset="0"/>
              </a:rPr>
              <a:t>The standard pathway also includes doing one or more of these elements of financial planning:</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Understand personal and financial circumstances: </a:t>
            </a:r>
            <a:r>
              <a:rPr lang="en-US" sz="1200" i="1" dirty="0">
                <a:latin typeface="Arial" panose="020B0604020202020204" pitchFamily="34" charset="0"/>
                <a:ea typeface="Times New Roman" panose="02020603050405020304" pitchFamily="18" charset="0"/>
                <a:cs typeface="Arial" panose="020B0604020202020204" pitchFamily="34" charset="0"/>
              </a:rPr>
              <a:t>Are you obtaining, analyzing and addressing client information and circumstances?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Identify and select goals: </a:t>
            </a:r>
            <a:r>
              <a:rPr lang="en-US" sz="1200" i="1" dirty="0">
                <a:latin typeface="Arial" panose="020B0604020202020204" pitchFamily="34" charset="0"/>
                <a:ea typeface="Times New Roman" panose="02020603050405020304" pitchFamily="18" charset="0"/>
                <a:cs typeface="Arial" panose="020B0604020202020204" pitchFamily="34" charset="0"/>
              </a:rPr>
              <a:t>Are you identifying, selecting and prioritizing client goals?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Analyze course of action and potential alternatives: </a:t>
            </a:r>
            <a:r>
              <a:rPr lang="en-US" sz="1200" i="1" dirty="0">
                <a:latin typeface="Arial" panose="020B0604020202020204" pitchFamily="34" charset="0"/>
                <a:ea typeface="Times New Roman" panose="02020603050405020304" pitchFamily="18" charset="0"/>
                <a:cs typeface="Arial" panose="020B0604020202020204" pitchFamily="34" charset="0"/>
              </a:rPr>
              <a:t>Are you are analyzing action plans and alternatives?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Develop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developing the recommendation?</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Present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presenting the recommendation?</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i="0" dirty="0">
                <a:latin typeface="Arial" panose="020B0604020202020204" pitchFamily="34" charset="0"/>
                <a:ea typeface="Times New Roman" panose="02020603050405020304" pitchFamily="18" charset="0"/>
                <a:cs typeface="Arial" panose="020B0604020202020204" pitchFamily="34" charset="0"/>
              </a:rPr>
              <a:t>Implement the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implementing the plan with the client?</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Monitor progress and update: </a:t>
            </a:r>
            <a:r>
              <a:rPr lang="en-US" sz="1200" i="1" dirty="0">
                <a:latin typeface="Arial" panose="020B0604020202020204" pitchFamily="34" charset="0"/>
                <a:ea typeface="Times New Roman" panose="02020603050405020304" pitchFamily="18" charset="0"/>
                <a:cs typeface="Arial" panose="020B0604020202020204" pitchFamily="34" charset="0"/>
              </a:rPr>
              <a:t>Are you monitoring and updating goals and recommendations? </a:t>
            </a:r>
          </a:p>
          <a:p>
            <a:pPr marL="0" marR="0" lvl="0" indent="0">
              <a:spcBef>
                <a:spcPts val="0"/>
              </a:spcBef>
              <a:spcAft>
                <a:spcPts val="0"/>
              </a:spcAft>
              <a:buClr>
                <a:schemeClr val="bg1"/>
              </a:buClr>
              <a:buSzPct val="100000"/>
              <a:buFont typeface="+mj-lt"/>
              <a:buNone/>
              <a:tabLst>
                <a:tab pos="457200" algn="l"/>
              </a:tabLst>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bg1"/>
              </a:buClr>
              <a:buSzPct val="100000"/>
              <a:buFont typeface="+mj-lt"/>
              <a:buNone/>
              <a:tabLst>
                <a:tab pos="457200" algn="l"/>
              </a:tabLst>
              <a:defRPr/>
            </a:pPr>
            <a:r>
              <a:rPr lang="en-US" sz="1200" b="1" dirty="0">
                <a:latin typeface="Arial" panose="020B0604020202020204" pitchFamily="34" charset="0"/>
                <a:ea typeface="Times New Roman" panose="02020603050405020304" pitchFamily="18" charset="0"/>
                <a:cs typeface="Arial" panose="020B0604020202020204" pitchFamily="34" charset="0"/>
              </a:rPr>
              <a:t>Apprenticeship Pathway</a:t>
            </a:r>
            <a:r>
              <a:rPr lang="en-US" sz="1200" dirty="0">
                <a:latin typeface="Arial" panose="020B0604020202020204" pitchFamily="34" charset="0"/>
                <a:ea typeface="Times New Roman" panose="02020603050405020304" pitchFamily="18" charset="0"/>
                <a:cs typeface="Arial" panose="020B0604020202020204" pitchFamily="34" charset="0"/>
              </a:rPr>
              <a:t> is 4,000 hours of direct financial planning experience supervised by a CFP® professional. Students who choose the apprenticeship pathway can satisfy the experience requirement by doing the following:</a:t>
            </a:r>
          </a:p>
          <a:p>
            <a:pPr marL="171450" marR="0" lvl="0" indent="-17145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Char char="•"/>
              <a:tabLst>
                <a:tab pos="457200" algn="l"/>
              </a:tabLst>
              <a:defRPr/>
            </a:pPr>
            <a:r>
              <a:rPr lang="en-US" sz="1200" dirty="0">
                <a:latin typeface="Arial" panose="020B0604020202020204" pitchFamily="34" charset="0"/>
                <a:ea typeface="Times New Roman" panose="02020603050405020304" pitchFamily="18" charset="0"/>
                <a:cs typeface="Arial" panose="020B0604020202020204" pitchFamily="34" charset="0"/>
              </a:rPr>
              <a:t>Personal delivery to individual client: Direct interaction and engagement with individual clients </a:t>
            </a:r>
            <a:r>
              <a:rPr lang="en-US" sz="1200" b="1" dirty="0">
                <a:latin typeface="Arial" panose="020B0604020202020204" pitchFamily="34" charset="0"/>
                <a:ea typeface="Times New Roman" panose="02020603050405020304" pitchFamily="18" charset="0"/>
                <a:cs typeface="Arial" panose="020B0604020202020204" pitchFamily="34" charset="0"/>
              </a:rPr>
              <a:t>AND</a:t>
            </a:r>
          </a:p>
          <a:p>
            <a:pPr marL="171450" marR="0" lvl="0" indent="-17145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Char char="•"/>
              <a:tabLst>
                <a:tab pos="457200" algn="l"/>
              </a:tabLst>
              <a:defRPr/>
            </a:pPr>
            <a:r>
              <a:rPr lang="en-US" sz="1200" dirty="0">
                <a:latin typeface="Arial" panose="020B0604020202020204" pitchFamily="34" charset="0"/>
                <a:ea typeface="Times New Roman" panose="02020603050405020304" pitchFamily="18" charset="0"/>
                <a:cs typeface="Arial" panose="020B0604020202020204" pitchFamily="34" charset="0"/>
              </a:rPr>
              <a:t>Must be completed under the direct supervision of a CFP® professional: We request immediate verification from the CFP professional</a:t>
            </a:r>
          </a:p>
          <a:p>
            <a:pPr marL="0" marR="0" lvl="0" indent="0">
              <a:spcBef>
                <a:spcPts val="0"/>
              </a:spcBef>
              <a:spcAft>
                <a:spcPts val="0"/>
              </a:spcAft>
              <a:buClr>
                <a:schemeClr val="bg1"/>
              </a:buClr>
              <a:buSzPct val="100000"/>
              <a:buFont typeface="Arial" panose="020B0604020202020204" pitchFamily="34" charset="0"/>
              <a:buNone/>
              <a:tabLst>
                <a:tab pos="457200" algn="l"/>
              </a:tabLst>
            </a:pPr>
            <a:r>
              <a:rPr lang="en-US" sz="1200" b="1" dirty="0">
                <a:latin typeface="Arial" panose="020B0604020202020204" pitchFamily="34" charset="0"/>
                <a:ea typeface="Times New Roman" panose="02020603050405020304" pitchFamily="18" charset="0"/>
                <a:cs typeface="Arial" panose="020B0604020202020204" pitchFamily="34" charset="0"/>
              </a:rPr>
              <a:t>The apprenticeship pathway also includes doing all of these elements of financial planning:</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Understand personal and financial circumstances: </a:t>
            </a:r>
            <a:r>
              <a:rPr lang="en-US" sz="1200" i="1" dirty="0">
                <a:latin typeface="Arial" panose="020B0604020202020204" pitchFamily="34" charset="0"/>
                <a:ea typeface="Times New Roman" panose="02020603050405020304" pitchFamily="18" charset="0"/>
                <a:cs typeface="Arial" panose="020B0604020202020204" pitchFamily="34" charset="0"/>
              </a:rPr>
              <a:t>Are you obtaining, analyzing and addressing client information and circumstances?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Identify and select goals: </a:t>
            </a:r>
            <a:r>
              <a:rPr lang="en-US" sz="1200" i="1" dirty="0">
                <a:latin typeface="Arial" panose="020B0604020202020204" pitchFamily="34" charset="0"/>
                <a:ea typeface="Times New Roman" panose="02020603050405020304" pitchFamily="18" charset="0"/>
                <a:cs typeface="Arial" panose="020B0604020202020204" pitchFamily="34" charset="0"/>
              </a:rPr>
              <a:t>Are you identifying, selecting and prioritizing client goals?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Analyze course of action and potential alternatives: </a:t>
            </a:r>
            <a:r>
              <a:rPr lang="en-US" sz="1200" i="1" dirty="0">
                <a:latin typeface="Arial" panose="020B0604020202020204" pitchFamily="34" charset="0"/>
                <a:ea typeface="Times New Roman" panose="02020603050405020304" pitchFamily="18" charset="0"/>
                <a:cs typeface="Arial" panose="020B0604020202020204" pitchFamily="34" charset="0"/>
              </a:rPr>
              <a:t>Are you are analyzing action plans and alternatives?</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Develop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developing the recommendation?</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Present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presenting the recommendation?</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i="0" dirty="0">
                <a:latin typeface="Arial" panose="020B0604020202020204" pitchFamily="34" charset="0"/>
                <a:ea typeface="Times New Roman" panose="02020603050405020304" pitchFamily="18" charset="0"/>
                <a:cs typeface="Arial" panose="020B0604020202020204" pitchFamily="34" charset="0"/>
              </a:rPr>
              <a:t>Implement the financial plan recommendations: </a:t>
            </a:r>
            <a:r>
              <a:rPr lang="en-US" sz="1200" i="1" dirty="0">
                <a:latin typeface="Arial" panose="020B0604020202020204" pitchFamily="34" charset="0"/>
                <a:ea typeface="Times New Roman" panose="02020603050405020304" pitchFamily="18" charset="0"/>
                <a:cs typeface="Arial" panose="020B0604020202020204" pitchFamily="34" charset="0"/>
              </a:rPr>
              <a:t>Are you implementing the plan with the client?</a:t>
            </a:r>
          </a:p>
          <a:p>
            <a:pPr marL="171450" marR="0" lvl="0" indent="-171450">
              <a:spcBef>
                <a:spcPts val="0"/>
              </a:spcBef>
              <a:spcAft>
                <a:spcPts val="0"/>
              </a:spcAft>
              <a:buClr>
                <a:schemeClr val="bg1"/>
              </a:buClr>
              <a:buSzPct val="100000"/>
              <a:buFont typeface="Arial" panose="020B0604020202020204" pitchFamily="34" charset="0"/>
              <a:buChar char="•"/>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Monitor progress and update: </a:t>
            </a:r>
            <a:r>
              <a:rPr lang="en-US" sz="1200" i="1" dirty="0">
                <a:latin typeface="Arial" panose="020B0604020202020204" pitchFamily="34" charset="0"/>
                <a:ea typeface="Times New Roman" panose="02020603050405020304" pitchFamily="18" charset="0"/>
                <a:cs typeface="Arial" panose="020B0604020202020204" pitchFamily="34" charset="0"/>
              </a:rPr>
              <a:t>Are you monitoring and updating goals and recommendations? </a:t>
            </a:r>
          </a:p>
          <a:p>
            <a:pPr marL="0" marR="0" lvl="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tab pos="457200" algn="l"/>
              </a:tabLst>
              <a:defRPr/>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Clr>
                <a:schemeClr val="bg1"/>
              </a:buClr>
              <a:buSzPct val="100000"/>
              <a:buFont typeface="+mj-lt"/>
              <a:buNone/>
              <a:tabLst>
                <a:tab pos="457200" algn="l"/>
              </a:tabLst>
            </a:pPr>
            <a:endParaRPr lang="en-US" sz="1200" dirty="0">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C5A05-0A8C-4798-AD57-2902F36A9E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051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Candidates must commit to CFP Board to act as a fiduciary, which means acting in the best interests of the client at all times when providing financial advice — and commit to other high ethical and conduct standards. They’ll need to disclose information about their background, and CFP Board will conduct a detailed background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fulfill the ethics requirement for CFP® certification, you must complete the Application for CFP® Certification that contains the Ethics Declaration. Based on this application, we'll conduct a background check, apply the Fitness Standards and inform you upon completion of the requirement. </a:t>
            </a:r>
          </a:p>
        </p:txBody>
      </p:sp>
      <p:sp>
        <p:nvSpPr>
          <p:cNvPr id="4" name="Slide Number Placeholder 3"/>
          <p:cNvSpPr>
            <a:spLocks noGrp="1"/>
          </p:cNvSpPr>
          <p:nvPr>
            <p:ph type="sldNum" sz="quarter" idx="5"/>
          </p:nvPr>
        </p:nvSpPr>
        <p:spPr/>
        <p:txBody>
          <a:bodyPr/>
          <a:lstStyle/>
          <a:p>
            <a:fld id="{44B8F9BC-2FEA-4D6A-BCA6-D7F15B6932E3}" type="slidenum">
              <a:rPr lang="en-US" smtClean="0"/>
              <a:t>13</a:t>
            </a:fld>
            <a:endParaRPr lang="en-US"/>
          </a:p>
        </p:txBody>
      </p:sp>
    </p:spTree>
    <p:extLst>
      <p:ext uri="{BB962C8B-B14F-4D97-AF65-F5344CB8AC3E}">
        <p14:creationId xmlns:p14="http://schemas.microsoft.com/office/powerpoint/2010/main" val="400444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14</a:t>
            </a:fld>
            <a:endParaRPr lang="en-US"/>
          </a:p>
        </p:txBody>
      </p:sp>
    </p:spTree>
    <p:extLst>
      <p:ext uri="{BB962C8B-B14F-4D97-AF65-F5344CB8AC3E}">
        <p14:creationId xmlns:p14="http://schemas.microsoft.com/office/powerpoint/2010/main" val="208179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dirty="0"/>
              <a:t>All resources listed, </a:t>
            </a:r>
            <a:r>
              <a:rPr lang="en-US" sz="1400" b="1" dirty="0"/>
              <a:t>aside from the practice exams</a:t>
            </a:r>
            <a:r>
              <a:rPr lang="en-US" sz="1400" dirty="0"/>
              <a:t>, are free. </a:t>
            </a:r>
            <a:r>
              <a:rPr lang="en-US" sz="1200" b="0" dirty="0"/>
              <a:t>One FREE practice exam included with CFP® exam registration; second practice exam is $249 and can be purchased at any time.  </a:t>
            </a:r>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15</a:t>
            </a:fld>
            <a:endParaRPr lang="en-US"/>
          </a:p>
        </p:txBody>
      </p:sp>
    </p:spTree>
    <p:extLst>
      <p:ext uri="{BB962C8B-B14F-4D97-AF65-F5344CB8AC3E}">
        <p14:creationId xmlns:p14="http://schemas.microsoft.com/office/powerpoint/2010/main" val="356242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Stats pulled from cfp.net</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A3838"/>
                </a:solidFill>
              </a:rPr>
              <a:t>79% of CFP</a:t>
            </a:r>
            <a:r>
              <a:rPr lang="en-US" sz="1200" baseline="30000" dirty="0">
                <a:solidFill>
                  <a:srgbClr val="3A3838"/>
                </a:solidFill>
              </a:rPr>
              <a:t>®</a:t>
            </a:r>
            <a:r>
              <a:rPr lang="en-US" sz="1200" dirty="0">
                <a:solidFill>
                  <a:srgbClr val="3A3838"/>
                </a:solidFill>
              </a:rPr>
              <a:t> professionals say they have a competitive edge over other financial advisors – Source: cfp.net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A3838"/>
                </a:solidFill>
              </a:rPr>
              <a:t>https://www.cfp.net/why-cfp-certification/why-get-certified/for-financial-professionals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A3838"/>
                </a:solidFill>
              </a:rPr>
              <a:t>Experienced planners earn avg. $192,000 – Source: cfp.net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A3838"/>
                </a:solidFill>
              </a:rPr>
              <a:t>https://www.cfp.net/why-cfp-certification/why-get-certified/for-financial-professionals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3A3838"/>
                </a:solidFill>
              </a:rPr>
              <a:t>CFP</a:t>
            </a:r>
            <a:r>
              <a:rPr lang="en-US" sz="1200" baseline="30000" dirty="0">
                <a:solidFill>
                  <a:srgbClr val="3A3838"/>
                </a:solidFill>
              </a:rPr>
              <a:t>®</a:t>
            </a:r>
            <a:r>
              <a:rPr lang="en-US" sz="1200" dirty="0">
                <a:solidFill>
                  <a:srgbClr val="3A3838"/>
                </a:solidFill>
              </a:rPr>
              <a:t> professionals earn 10% more on average – Source: cfp.net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A3838"/>
                </a:solidFill>
              </a:rPr>
              <a:t>CFP BOARD 2024 COMPENSATION STUDY HIGHLIGHTS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A3838"/>
                </a:solidFill>
              </a:rPr>
              <a:t>85% of CFP</a:t>
            </a:r>
            <a:r>
              <a:rPr lang="en-US" sz="1200" baseline="30000" dirty="0">
                <a:solidFill>
                  <a:srgbClr val="3A3838"/>
                </a:solidFill>
              </a:rPr>
              <a:t>®</a:t>
            </a:r>
            <a:r>
              <a:rPr lang="en-US" sz="1200" dirty="0">
                <a:solidFill>
                  <a:srgbClr val="3A3838"/>
                </a:solidFill>
              </a:rPr>
              <a:t> pros are highly fulfilled in their career – Source: cfp.net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3A3838"/>
                </a:solidFill>
              </a:rPr>
              <a:t>CFP BOARD 2024 COMPENSATION STUDY HIGHLIGHTS</a:t>
            </a:r>
          </a:p>
        </p:txBody>
      </p:sp>
      <p:sp>
        <p:nvSpPr>
          <p:cNvPr id="4" name="Slide Number Placeholder 3"/>
          <p:cNvSpPr>
            <a:spLocks noGrp="1"/>
          </p:cNvSpPr>
          <p:nvPr>
            <p:ph type="sldNum" sz="quarter" idx="5"/>
          </p:nvPr>
        </p:nvSpPr>
        <p:spPr/>
        <p:txBody>
          <a:bodyPr/>
          <a:lstStyle/>
          <a:p>
            <a:fld id="{44B8F9BC-2FEA-4D6A-BCA6-D7F15B6932E3}" type="slidenum">
              <a:rPr lang="en-US" smtClean="0"/>
              <a:t>16</a:t>
            </a:fld>
            <a:endParaRPr lang="en-US"/>
          </a:p>
        </p:txBody>
      </p:sp>
    </p:spTree>
    <p:extLst>
      <p:ext uri="{BB962C8B-B14F-4D97-AF65-F5344CB8AC3E}">
        <p14:creationId xmlns:p14="http://schemas.microsoft.com/office/powerpoint/2010/main" val="364181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17</a:t>
            </a:fld>
            <a:endParaRPr lang="en-US"/>
          </a:p>
        </p:txBody>
      </p:sp>
    </p:spTree>
    <p:extLst>
      <p:ext uri="{BB962C8B-B14F-4D97-AF65-F5344CB8AC3E}">
        <p14:creationId xmlns:p14="http://schemas.microsoft.com/office/powerpoint/2010/main" val="3820399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slide with your contact information and email.</a:t>
            </a:r>
          </a:p>
        </p:txBody>
      </p:sp>
      <p:sp>
        <p:nvSpPr>
          <p:cNvPr id="4" name="Slide Number Placeholder 3"/>
          <p:cNvSpPr>
            <a:spLocks noGrp="1"/>
          </p:cNvSpPr>
          <p:nvPr>
            <p:ph type="sldNum" sz="quarter" idx="5"/>
          </p:nvPr>
        </p:nvSpPr>
        <p:spPr/>
        <p:txBody>
          <a:bodyPr/>
          <a:lstStyle/>
          <a:p>
            <a:fld id="{44B8F9BC-2FEA-4D6A-BCA6-D7F15B6932E3}" type="slidenum">
              <a:rPr lang="en-US" smtClean="0"/>
              <a:t>18</a:t>
            </a:fld>
            <a:endParaRPr lang="en-US"/>
          </a:p>
        </p:txBody>
      </p:sp>
    </p:spTree>
    <p:extLst>
      <p:ext uri="{BB962C8B-B14F-4D97-AF65-F5344CB8AC3E}">
        <p14:creationId xmlns:p14="http://schemas.microsoft.com/office/powerpoint/2010/main" val="173826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Customize this presentation with your university’s name, CFP program and contact information. </a:t>
            </a:r>
          </a:p>
        </p:txBody>
      </p:sp>
      <p:sp>
        <p:nvSpPr>
          <p:cNvPr id="4" name="Slide Number Placeholder 3"/>
          <p:cNvSpPr>
            <a:spLocks noGrp="1"/>
          </p:cNvSpPr>
          <p:nvPr>
            <p:ph type="sldNum" sz="quarter" idx="5"/>
          </p:nvPr>
        </p:nvSpPr>
        <p:spPr/>
        <p:txBody>
          <a:bodyPr/>
          <a:lstStyle/>
          <a:p>
            <a:fld id="{44B8F9BC-2FEA-4D6A-BCA6-D7F15B6932E3}" type="slidenum">
              <a:rPr lang="en-US" smtClean="0"/>
              <a:t>2</a:t>
            </a:fld>
            <a:endParaRPr lang="en-US"/>
          </a:p>
        </p:txBody>
      </p:sp>
    </p:spTree>
    <p:extLst>
      <p:ext uri="{BB962C8B-B14F-4D97-AF65-F5344CB8AC3E}">
        <p14:creationId xmlns:p14="http://schemas.microsoft.com/office/powerpoint/2010/main" val="114486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solidFill>
                  <a:srgbClr val="000000"/>
                </a:solidFill>
                <a:effectLst/>
                <a:latin typeface="Calibri" panose="020F0502020204030204" pitchFamily="34" charset="0"/>
                <a:ea typeface="Times New Roman" panose="02020603050405020304" pitchFamily="18" charset="0"/>
              </a:rPr>
              <a:t>Pursuing a career in financial planning offers several benefits:</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Work with people/Personal fulfillment of helping others: The financial planning career offers you the personal satisfaction of making a difference in peoples’ lives as you guide them through building wealth, managing financial challenges and securing their financial futures.</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Career flexibility: Financial planning is not a one-size-fits-all career. There are a wide variety of career paths that you can pursue on your own or at a firms of all sizes.</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Set your schedule/Work-life balance: Pursuing a career in financial planning offers you flexibility to set your schedule in a way that balances your personal and professional life. The variety of career options enables you to build the work-life balance that best suits you.</a:t>
            </a:r>
          </a:p>
          <a:p>
            <a:pPr marL="285750"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High-demand career: The financial planning career is in high demand. Demographic trends and industry developments make this an ideal time for newcomers to enter the profession. The combination of the aging baby boomer generation, increasing life spans and the shift away from pensions toward individual retirement plans means more Americans are looking for competent, ethical financial planning advice. </a:t>
            </a:r>
          </a:p>
          <a:p>
            <a:pPr marL="742950" lvl="1" indent="-285750">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The U.S. Labor Department reports that jobs in financial planning are expected to grow faster than average, at a rate of 13% through 2032. Financial Advisor was ranked #6 in Best Business jobs by U.S. News and World Report in 2023.</a:t>
            </a:r>
          </a:p>
          <a:p>
            <a:pPr marL="285750" indent="-285750">
              <a:buFont typeface="Arial" panose="020B0604020202020204" pitchFamily="34" charset="0"/>
              <a:buChar char="•"/>
            </a:pPr>
            <a:endParaRPr lang="en-US" sz="1800" dirty="0">
              <a:solidFill>
                <a:srgbClr val="000000"/>
              </a:solidFill>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endParaRPr lang="en-US" sz="1800" dirty="0">
              <a:solidFill>
                <a:srgbClr val="000000"/>
              </a:solidFill>
              <a:effectLst/>
              <a:latin typeface="Calibri" panose="020F0502020204030204" pitchFamily="34" charset="0"/>
              <a:ea typeface="Times New Roman" panose="02020603050405020304" pitchFamily="18" charset="0"/>
            </a:endParaRPr>
          </a:p>
          <a:p>
            <a:endParaRPr lang="en-US" sz="18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4B8F9BC-2FEA-4D6A-BCA6-D7F15B6932E3}" type="slidenum">
              <a:rPr lang="en-US" smtClean="0"/>
              <a:t>4</a:t>
            </a:fld>
            <a:endParaRPr lang="en-US"/>
          </a:p>
        </p:txBody>
      </p:sp>
    </p:spTree>
    <p:extLst>
      <p:ext uri="{BB962C8B-B14F-4D97-AF65-F5344CB8AC3E}">
        <p14:creationId xmlns:p14="http://schemas.microsoft.com/office/powerpoint/2010/main" val="157503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financial planning field offers a wealth of career opportunities. Job titles and responsibilities may vary from firm to firm, but here are some typical roles in financial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Entry level job titles </a:t>
            </a:r>
            <a:r>
              <a:rPr lang="en-US" sz="1200" b="0" dirty="0"/>
              <a:t>in the Analyst category </a:t>
            </a:r>
            <a:r>
              <a:rPr lang="en-US" sz="1200" dirty="0"/>
              <a:t>may be Financial Planning Analyst, Support Planner or Paraplanner. </a:t>
            </a:r>
            <a:r>
              <a:rPr lang="en-US" sz="1200" b="1" dirty="0"/>
              <a:t>Client responsibilities </a:t>
            </a:r>
            <a:r>
              <a:rPr lang="en-US" sz="1200" dirty="0"/>
              <a:t>for Analyst roles include gathering and maintaining client data, entering client information into various systems, assisting the operations and investment teams with client onboarding, answering routine client questions and service requests. </a:t>
            </a:r>
            <a:r>
              <a:rPr lang="en-US" sz="1200" b="1" dirty="0"/>
              <a:t>Client responsibilities </a:t>
            </a:r>
            <a:r>
              <a:rPr lang="en-US" sz="1200" dirty="0"/>
              <a:t>for Associate Advisor roles include drafting financial plans, performing asset allocation analysis, creating custom analyses of financial decisions, preparing materials for client meetings, performing research on investments, answer routine client questions and service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alpha val="60000"/>
                  </a:schemeClr>
                </a:solidFill>
              </a:rPr>
              <a:t>Large and medium-sized </a:t>
            </a:r>
            <a:r>
              <a:rPr lang="en-US" sz="1200" dirty="0">
                <a:solidFill>
                  <a:schemeClr val="tx1">
                    <a:alpha val="60000"/>
                  </a:schemeClr>
                </a:solidFill>
              </a:rPr>
              <a:t>Financial Planning Firms typically have career paths like a Service Advisor, Lead Advisor, and Partner/Principal. </a:t>
            </a:r>
            <a:r>
              <a:rPr lang="en-US" sz="1200" b="1" dirty="0">
                <a:solidFill>
                  <a:schemeClr val="tx1">
                    <a:alpha val="60000"/>
                  </a:schemeClr>
                </a:solidFill>
              </a:rPr>
              <a:t>Client responsibilities </a:t>
            </a:r>
            <a:r>
              <a:rPr lang="en-US" sz="1200" dirty="0">
                <a:solidFill>
                  <a:schemeClr val="tx1">
                    <a:alpha val="60000"/>
                  </a:schemeClr>
                </a:solidFill>
              </a:rPr>
              <a:t>for Service Advisor roles include drafting and delivering financial plans, implementing financial plans under supervision of Lead Advisor/Managing Director, work with investment team on financial plan implementation, participating in client meetings, taking the lead on answering routine client questions. </a:t>
            </a:r>
            <a:r>
              <a:rPr lang="en-US" sz="1200" b="1" dirty="0">
                <a:solidFill>
                  <a:schemeClr val="tx1">
                    <a:alpha val="60000"/>
                  </a:schemeClr>
                </a:solidFill>
              </a:rPr>
              <a:t>Client responsibilities </a:t>
            </a:r>
            <a:r>
              <a:rPr lang="en-US" sz="1200" dirty="0">
                <a:solidFill>
                  <a:schemeClr val="tx1">
                    <a:alpha val="60000"/>
                  </a:schemeClr>
                </a:solidFill>
              </a:rPr>
              <a:t>for Lead Advisor roles include managing client relationships, identifying and meeting client needs, developing and presenting financial plans to clients, overseeing the implementation of financial plans. </a:t>
            </a:r>
            <a:r>
              <a:rPr lang="en-US" sz="1200" b="1" dirty="0">
                <a:solidFill>
                  <a:schemeClr val="tx1">
                    <a:alpha val="60000"/>
                  </a:schemeClr>
                </a:solidFill>
              </a:rPr>
              <a:t>Client responsibilities </a:t>
            </a:r>
            <a:r>
              <a:rPr lang="en-US" sz="1200" dirty="0">
                <a:solidFill>
                  <a:schemeClr val="tx1">
                    <a:alpha val="60000"/>
                  </a:schemeClr>
                </a:solidFill>
              </a:rPr>
              <a:t>in Partner/Principal roles include managing   premier client relationships as Lead Advisor/Managing Director, consulting with Lead Advisors/Managing Directors on complex cases.</a:t>
            </a:r>
            <a:endParaRPr lang="en-US" sz="1200" dirty="0"/>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5</a:t>
            </a:fld>
            <a:endParaRPr lang="en-US"/>
          </a:p>
        </p:txBody>
      </p:sp>
    </p:spTree>
    <p:extLst>
      <p:ext uri="{BB962C8B-B14F-4D97-AF65-F5344CB8AC3E}">
        <p14:creationId xmlns:p14="http://schemas.microsoft.com/office/powerpoint/2010/main" val="1169257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stats pulled from 2020 </a:t>
            </a:r>
            <a:r>
              <a:rPr lang="en-US" i="1" dirty="0" err="1"/>
              <a:t>InvestmentNews</a:t>
            </a:r>
            <a:r>
              <a:rPr lang="en-US" i="1" dirty="0"/>
              <a:t> Adviser Compensation &amp; Staffing Study</a:t>
            </a:r>
          </a:p>
          <a:p>
            <a:endParaRPr lang="en-US" dirty="0"/>
          </a:p>
          <a:p>
            <a:r>
              <a:rPr lang="en-US" b="1" dirty="0"/>
              <a:t>Training/Entry</a:t>
            </a:r>
            <a:r>
              <a:rPr lang="en-US" dirty="0"/>
              <a:t>: Financial planning professionals who wish to own or operate a practice spend 2 to 4 years of their careers acquiring the necessary technical skills, licenses and designations before embarking on the process of building a practice. This training stage corresponds with the Analyst and Associate Advisor stages of the traditional financial planning career track. </a:t>
            </a:r>
          </a:p>
          <a:p>
            <a:r>
              <a:rPr lang="en-US" b="1" dirty="0"/>
              <a:t>Practice Building</a:t>
            </a:r>
            <a:r>
              <a:rPr lang="en-US" dirty="0"/>
              <a:t>: Financial planning professionals who own or operate practices spend many years attracting clients and building a process for servicing those clients. This practice-building stage corresponds to the Lead Advisor/Managing Director stage of the traditional financial planning career track.</a:t>
            </a:r>
          </a:p>
          <a:p>
            <a:r>
              <a:rPr lang="en-US" b="1" dirty="0"/>
              <a:t>Team Building</a:t>
            </a:r>
            <a:r>
              <a:rPr lang="en-US" dirty="0"/>
              <a:t>: Some financial planning professionals with large, mature practices also embark on the process of building a team of professionals that collectively services clients. This teambuilding stage corresponds to the Principal/Partner stage of the traditional financial planning career track.</a:t>
            </a:r>
          </a:p>
          <a:p>
            <a:endParaRPr lang="en-US" dirty="0"/>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6</a:t>
            </a:fld>
            <a:endParaRPr lang="en-US"/>
          </a:p>
        </p:txBody>
      </p:sp>
    </p:spTree>
    <p:extLst>
      <p:ext uri="{BB962C8B-B14F-4D97-AF65-F5344CB8AC3E}">
        <p14:creationId xmlns:p14="http://schemas.microsoft.com/office/powerpoint/2010/main" val="379251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This diagram shows the degree of pressure placed on finding new clients; With dark gray being more pressure to find new clients early in your career, yellow being little to no pressure, and light gray being in between. Industry channels in the light gray areas are more hybrid – You will be expected to develop business and find clients, but you typically start with a pre-existing book of clientele, or you receive smaller clients from more senior advisors who are trimming their books to have more time.  The industry channels in yellow have less pressure to find your own clients.</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4B8F9BC-2FEA-4D6A-BCA6-D7F15B6932E3}"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55870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Financial Planning Coursework must be completed before you can take the exam. Degree can be in any discipline including financial planning.  Registered programs can be found on the CFP.net website = </a:t>
            </a:r>
            <a:r>
              <a:rPr lang="en-US" dirty="0">
                <a:hlinkClick r:id="rId3"/>
              </a:rPr>
              <a:t>Find an Education Program | CFP Board</a:t>
            </a:r>
            <a:endParaRPr lang="en-US" dirty="0"/>
          </a:p>
          <a:p>
            <a:pPr marL="0" indent="0">
              <a:buNone/>
            </a:pPr>
            <a:endParaRPr lang="en-US" dirty="0"/>
          </a:p>
          <a:p>
            <a:pPr marL="0" indent="0">
              <a:buNone/>
            </a:pPr>
            <a:r>
              <a:rPr lang="en-US" dirty="0"/>
              <a:t>2. Exam is divided into 2 three-hour sections with a break in between. Questions include scenarios, case studies and stand alone.  Exam is offered in March, July and November. </a:t>
            </a:r>
            <a:r>
              <a:rPr lang="en-US" dirty="0">
                <a:hlinkClick r:id="rId4"/>
              </a:rPr>
              <a:t>Upcoming Exam Dates &amp; Registration Process | CFP Board</a:t>
            </a:r>
            <a:endParaRPr lang="en-US" dirty="0"/>
          </a:p>
          <a:p>
            <a:pPr marL="0" indent="0">
              <a:buNone/>
            </a:pPr>
            <a:endParaRPr lang="en-US" dirty="0"/>
          </a:p>
          <a:p>
            <a:pPr marL="0" indent="0">
              <a:buNone/>
            </a:pPr>
            <a:r>
              <a:rPr lang="en-US" dirty="0"/>
              <a:t>3. Experience can be fulfilled before or after the exam.</a:t>
            </a:r>
          </a:p>
          <a:p>
            <a:pPr marL="0" indent="0">
              <a:buNone/>
            </a:pPr>
            <a:endParaRPr lang="en-US" dirty="0"/>
          </a:p>
          <a:p>
            <a:pPr marL="0" indent="0">
              <a:buNone/>
            </a:pPr>
            <a:r>
              <a:rPr lang="en-US" dirty="0"/>
              <a:t>4. Fiduciary means putting your client’s best interests first.  </a:t>
            </a:r>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8</a:t>
            </a:fld>
            <a:endParaRPr lang="en-US"/>
          </a:p>
        </p:txBody>
      </p:sp>
    </p:spTree>
    <p:extLst>
      <p:ext uri="{BB962C8B-B14F-4D97-AF65-F5344CB8AC3E}">
        <p14:creationId xmlns:p14="http://schemas.microsoft.com/office/powerpoint/2010/main" val="124070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buSzPts val="1000"/>
              <a:tabLst>
                <a:tab pos="457200" algn="l"/>
              </a:tabLst>
            </a:pPr>
            <a:r>
              <a:rPr lang="en-US" sz="1200" b="0" dirty="0">
                <a:effectLst/>
                <a:latin typeface="Arial" panose="020B0604020202020204" pitchFamily="34" charset="0"/>
                <a:ea typeface="Times New Roman" panose="02020603050405020304" pitchFamily="18" charset="0"/>
                <a:cs typeface="Arial" panose="020B0604020202020204" pitchFamily="34" charset="0"/>
              </a:rPr>
              <a:t>The education requirement helps to provide the knowledge required to deliver professional, competent and ethical financial planning services to clients. </a:t>
            </a:r>
          </a:p>
          <a:p>
            <a:pPr marR="0" lvl="0">
              <a:spcBef>
                <a:spcPts val="0"/>
              </a:spcBef>
              <a:spcAft>
                <a:spcPts val="0"/>
              </a:spcAft>
              <a:buSzPts val="1000"/>
              <a:tabLst>
                <a:tab pos="457200" algn="l"/>
              </a:tabLst>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ts val="1000"/>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The two-part education requirement includes both (1) completing coursework on financial planning through a CFP Board Registered Program, and (2) holding a bachelor's degree or higher (in any discipline) from an accredited college or university.</a:t>
            </a:r>
          </a:p>
          <a:p>
            <a:pPr marR="0" lvl="0">
              <a:spcBef>
                <a:spcPts val="0"/>
              </a:spcBef>
              <a:spcAft>
                <a:spcPts val="0"/>
              </a:spcAft>
              <a:buSzPts val="1000"/>
              <a:tabLst>
                <a:tab pos="457200"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ts val="1000"/>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Candidates must complete the coursework before they can take the CFP</a:t>
            </a:r>
            <a:r>
              <a:rPr lang="en-US" sz="12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 exam. On average, the time to complete the coursework requirement is 12 to 18 months. Candidates have 5 years from the date they pass the CFP</a:t>
            </a:r>
            <a:r>
              <a:rPr lang="en-US" sz="1200" baseline="30000" dirty="0">
                <a:effectLst/>
                <a:latin typeface="Arial" panose="020B0604020202020204" pitchFamily="34" charset="0"/>
                <a:ea typeface="Times New Roman" panose="02020603050405020304" pitchFamily="18" charset="0"/>
                <a:cs typeface="Arial" panose="020B0604020202020204" pitchFamily="34" charset="0"/>
              </a:rPr>
              <a:t>®</a:t>
            </a:r>
            <a:r>
              <a:rPr lang="en-US" sz="1200" dirty="0">
                <a:effectLst/>
                <a:latin typeface="Arial" panose="020B0604020202020204" pitchFamily="34" charset="0"/>
                <a:ea typeface="Times New Roman" panose="02020603050405020304" pitchFamily="18" charset="0"/>
                <a:cs typeface="Arial" panose="020B0604020202020204" pitchFamily="34" charset="0"/>
              </a:rPr>
              <a:t> exam to complete the bachelor's degree requirement.</a:t>
            </a:r>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9</a:t>
            </a:fld>
            <a:endParaRPr lang="en-US"/>
          </a:p>
        </p:txBody>
      </p:sp>
    </p:spTree>
    <p:extLst>
      <p:ext uri="{BB962C8B-B14F-4D97-AF65-F5344CB8AC3E}">
        <p14:creationId xmlns:p14="http://schemas.microsoft.com/office/powerpoint/2010/main" val="354417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Exam Format | CFP Board</a:t>
            </a:r>
            <a:r>
              <a:rPr lang="en-US" dirty="0"/>
              <a:t> https://www.cfp.net/get-certified/certification-process/exam-requirement/about-the-cfp-exam/exam-format</a:t>
            </a:r>
          </a:p>
          <a:p>
            <a:endParaRPr lang="en-US" dirty="0"/>
          </a:p>
          <a:p>
            <a:pPr>
              <a:buSzPts val="1000"/>
              <a:tabLst>
                <a:tab pos="457200" algn="l"/>
              </a:tabLst>
            </a:pPr>
            <a:r>
              <a:rPr lang="en-US" sz="1200" b="1" dirty="0">
                <a:latin typeface="Arial" panose="020B0604020202020204" pitchFamily="34" charset="0"/>
                <a:ea typeface="Times New Roman" panose="02020603050405020304" pitchFamily="18" charset="0"/>
                <a:cs typeface="Arial" panose="020B0604020202020204" pitchFamily="34" charset="0"/>
              </a:rPr>
              <a:t>Passing the CFP</a:t>
            </a:r>
            <a:r>
              <a:rPr lang="en-US" sz="1200" b="1" baseline="30000" dirty="0">
                <a:latin typeface="Arial" panose="020B0604020202020204" pitchFamily="34" charset="0"/>
                <a:ea typeface="Times New Roman" panose="02020603050405020304" pitchFamily="18" charset="0"/>
                <a:cs typeface="Arial" panose="020B0604020202020204" pitchFamily="34" charset="0"/>
              </a:rPr>
              <a:t>®</a:t>
            </a:r>
            <a:r>
              <a:rPr lang="en-US" sz="1200" b="1" dirty="0">
                <a:latin typeface="Arial" panose="020B0604020202020204" pitchFamily="34" charset="0"/>
                <a:ea typeface="Times New Roman" panose="02020603050405020304" pitchFamily="18" charset="0"/>
                <a:cs typeface="Arial" panose="020B0604020202020204" pitchFamily="34" charset="0"/>
              </a:rPr>
              <a:t> exam demonstrates that you've attained the knowledge and competency necessary to provide holistic, comprehensive personal financial planning advice. </a:t>
            </a:r>
          </a:p>
          <a:p>
            <a:pPr>
              <a:buSzPts val="1000"/>
              <a:tabLst>
                <a:tab pos="457200" algn="l"/>
              </a:tabLst>
            </a:pPr>
            <a:endParaRPr lang="en-US" sz="1200" b="1" dirty="0">
              <a:latin typeface="Arial" panose="020B0604020202020204" pitchFamily="34" charset="0"/>
              <a:ea typeface="Times New Roman" panose="02020603050405020304" pitchFamily="18" charset="0"/>
              <a:cs typeface="Arial" panose="020B0604020202020204" pitchFamily="34" charset="0"/>
            </a:endParaRPr>
          </a:p>
          <a:p>
            <a:pPr>
              <a:buSzPts val="1000"/>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The CFP</a:t>
            </a:r>
            <a:r>
              <a:rPr lang="en-US" sz="1200" baseline="30000" dirty="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 exam is a 170-question, multiple-choice test that consists of two three-hour sessions over one day. The exam includes stand-alone and scenario-based questions, as well as questions associated with case studies. </a:t>
            </a:r>
          </a:p>
          <a:p>
            <a:pPr>
              <a:buSzPts val="1000"/>
              <a:tabLst>
                <a:tab pos="457200" algn="l"/>
              </a:tabLst>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buSzPts val="1000"/>
              <a:tabLst>
                <a:tab pos="457200" algn="l"/>
              </a:tabLst>
            </a:pPr>
            <a:r>
              <a:rPr lang="en-US" sz="1200" dirty="0">
                <a:latin typeface="Arial" panose="020B0604020202020204" pitchFamily="34" charset="0"/>
                <a:ea typeface="Times New Roman" panose="02020603050405020304" pitchFamily="18" charset="0"/>
                <a:cs typeface="Arial" panose="020B0604020202020204" pitchFamily="34" charset="0"/>
              </a:rPr>
              <a:t>The CFP</a:t>
            </a:r>
            <a:r>
              <a:rPr lang="en-US" sz="1200" baseline="30000" dirty="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 exam is offered three times per year: March, July and November. Test topics include the financial planning process and principles, tax planning, income and retirement planning, estate planning, risk management and insurance, among other important topics. All facets of the exam are guided by CFP</a:t>
            </a:r>
            <a:r>
              <a:rPr lang="en-US" sz="1200" baseline="30000" dirty="0">
                <a:latin typeface="Arial" panose="020B0604020202020204" pitchFamily="34" charset="0"/>
                <a:ea typeface="Times New Roman" panose="02020603050405020304" pitchFamily="18" charset="0"/>
                <a:cs typeface="Arial" panose="020B0604020202020204" pitchFamily="34" charset="0"/>
              </a:rPr>
              <a:t>®</a:t>
            </a:r>
            <a:r>
              <a:rPr lang="en-US" sz="1200" dirty="0">
                <a:latin typeface="Arial" panose="020B0604020202020204" pitchFamily="34" charset="0"/>
                <a:ea typeface="Times New Roman" panose="02020603050405020304" pitchFamily="18" charset="0"/>
                <a:cs typeface="Arial" panose="020B0604020202020204" pitchFamily="34" charset="0"/>
              </a:rPr>
              <a:t> professionals, including determination of content coverage, scoring and passing criteria.</a:t>
            </a:r>
          </a:p>
          <a:p>
            <a:endParaRPr lang="en-US" dirty="0"/>
          </a:p>
        </p:txBody>
      </p:sp>
      <p:sp>
        <p:nvSpPr>
          <p:cNvPr id="4" name="Slide Number Placeholder 3"/>
          <p:cNvSpPr>
            <a:spLocks noGrp="1"/>
          </p:cNvSpPr>
          <p:nvPr>
            <p:ph type="sldNum" sz="quarter" idx="5"/>
          </p:nvPr>
        </p:nvSpPr>
        <p:spPr/>
        <p:txBody>
          <a:bodyPr/>
          <a:lstStyle/>
          <a:p>
            <a:fld id="{44B8F9BC-2FEA-4D6A-BCA6-D7F15B6932E3}" type="slidenum">
              <a:rPr lang="en-US" smtClean="0"/>
              <a:t>10</a:t>
            </a:fld>
            <a:endParaRPr lang="en-US"/>
          </a:p>
        </p:txBody>
      </p:sp>
    </p:spTree>
    <p:extLst>
      <p:ext uri="{BB962C8B-B14F-4D97-AF65-F5344CB8AC3E}">
        <p14:creationId xmlns:p14="http://schemas.microsoft.com/office/powerpoint/2010/main" val="152679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90727" y="996620"/>
            <a:ext cx="2186940" cy="1328420"/>
          </a:xfrm>
          <a:prstGeom prst="rect">
            <a:avLst/>
          </a:prstGeom>
        </p:spPr>
        <p:txBody>
          <a:bodyPr wrap="square" lIns="0" tIns="0" rIns="0" bIns="0">
            <a:spAutoFit/>
          </a:bodyPr>
          <a:lstStyle>
            <a:lvl1pPr>
              <a:defRPr sz="3300" b="0" i="0">
                <a:solidFill>
                  <a:srgbClr val="3A3838"/>
                </a:solidFill>
                <a:latin typeface="Arial Black"/>
                <a:cs typeface="Arial Black"/>
              </a:defRPr>
            </a:lvl1pPr>
          </a:lstStyle>
          <a:p>
            <a:endParaRPr/>
          </a:p>
        </p:txBody>
      </p:sp>
      <p:sp>
        <p:nvSpPr>
          <p:cNvPr id="3" name="Holder 3"/>
          <p:cNvSpPr>
            <a:spLocks noGrp="1"/>
          </p:cNvSpPr>
          <p:nvPr>
            <p:ph type="subTitle" idx="4"/>
          </p:nvPr>
        </p:nvSpPr>
        <p:spPr>
          <a:xfrm>
            <a:off x="741019" y="2704410"/>
            <a:ext cx="3144520" cy="859154"/>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D19B-2FCF-FCEC-65C7-9CC31F44F6EF}"/>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4BC14-AF3A-D2DE-2451-54268760DED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B39209-6374-3CF5-84A9-9FC5FA6374F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4EC505-975F-0262-8BF2-B66DFF7462A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F2B11BA-EEA2-276F-5AE5-7CDFC5A3CE8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D3D60-277A-0E5F-0F31-376423B5007C}"/>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8" name="Footer Placeholder 7">
            <a:extLst>
              <a:ext uri="{FF2B5EF4-FFF2-40B4-BE49-F238E27FC236}">
                <a16:creationId xmlns:a16="http://schemas.microsoft.com/office/drawing/2014/main" id="{58EDD29A-F679-235D-B5E5-712916E600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E4834B-21EE-7AAD-62CF-D196D34247B4}"/>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117297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CF00-AF67-3CF0-0BC7-F668E6B1A6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C4EE6-D449-8915-91DB-4CB936465E94}"/>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4" name="Footer Placeholder 3">
            <a:extLst>
              <a:ext uri="{FF2B5EF4-FFF2-40B4-BE49-F238E27FC236}">
                <a16:creationId xmlns:a16="http://schemas.microsoft.com/office/drawing/2014/main" id="{EF127492-7AC2-B0E1-BC42-5D4C562E79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56A002-921D-68AD-3612-016B8834EBA7}"/>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1594368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3586D-0D3F-A8EE-C63C-8C3276110BE8}"/>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3" name="Footer Placeholder 2">
            <a:extLst>
              <a:ext uri="{FF2B5EF4-FFF2-40B4-BE49-F238E27FC236}">
                <a16:creationId xmlns:a16="http://schemas.microsoft.com/office/drawing/2014/main" id="{DCE4A4CC-CF2A-D3EF-796C-CA1F538862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DD63D1-C77C-5CE0-5D6A-66AC69E23A34}"/>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217980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90762-F2B3-6D4A-A4AF-06EDD89FD5B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314DCF6-7222-F47D-3F58-0C0B2CA0298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79BF2-2616-1ED1-77FE-41071BAD758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B8DC6B2-F3FE-C84E-A8ED-B2013923BE30}"/>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6" name="Footer Placeholder 5">
            <a:extLst>
              <a:ext uri="{FF2B5EF4-FFF2-40B4-BE49-F238E27FC236}">
                <a16:creationId xmlns:a16="http://schemas.microsoft.com/office/drawing/2014/main" id="{539FE549-7F3B-2FE0-ED05-FFA24CA3C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07043-DC81-6D49-08C4-BF613A3272E2}"/>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127322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B7A7-44A5-0012-E183-7889446D1A5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65A7127-1162-B6CD-1AFE-20A3AF05561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6FA750-B54B-2B05-3707-1AB6FCF219B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A617AA-8980-DCD6-D03F-4014C0CA47A1}"/>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6" name="Footer Placeholder 5">
            <a:extLst>
              <a:ext uri="{FF2B5EF4-FFF2-40B4-BE49-F238E27FC236}">
                <a16:creationId xmlns:a16="http://schemas.microsoft.com/office/drawing/2014/main" id="{3B4E3D4F-C71F-8055-0D20-B18922AAB2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BAE71-E7A6-753A-D357-ADCC5D9ABD4B}"/>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1519850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1348-4ABA-92B3-D075-EA152CE80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1F80C-A5DF-8548-DD55-92E3D73E0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4A093-218F-1603-D817-A1A7762EA03A}"/>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D0859DFA-9604-6C44-471F-50EFDABAB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77158-5525-8FA5-631F-C0959FCE5DAB}"/>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354290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90EF3D-980B-77E3-DB03-D542577C1C00}"/>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C32B7A-9642-E7AD-7240-21A4DB32BA9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F20735-F2D8-C488-4882-52F27F8713CD}"/>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2C6184F8-C92C-C0F3-973D-1D72DDA69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762EE-3082-3D0C-2B26-5684AEFB0E4E}"/>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379143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90727" y="996620"/>
            <a:ext cx="2186940" cy="1328420"/>
          </a:xfrm>
          <a:prstGeom prst="rect">
            <a:avLst/>
          </a:prstGeom>
        </p:spPr>
        <p:txBody>
          <a:bodyPr wrap="square" lIns="0" tIns="0" rIns="0" bIns="0">
            <a:spAutoFit/>
          </a:bodyPr>
          <a:lstStyle>
            <a:lvl1pPr>
              <a:defRPr sz="3300" b="0" i="0">
                <a:solidFill>
                  <a:srgbClr val="3A3838"/>
                </a:solidFill>
                <a:latin typeface="Arial Black"/>
                <a:cs typeface="Arial Black"/>
              </a:defRPr>
            </a:lvl1pPr>
          </a:lstStyle>
          <a:p>
            <a:endParaRPr dirty="0"/>
          </a:p>
        </p:txBody>
      </p:sp>
      <p:sp>
        <p:nvSpPr>
          <p:cNvPr id="3" name="Holder 3"/>
          <p:cNvSpPr>
            <a:spLocks noGrp="1"/>
          </p:cNvSpPr>
          <p:nvPr>
            <p:ph type="subTitle" idx="4"/>
          </p:nvPr>
        </p:nvSpPr>
        <p:spPr>
          <a:xfrm>
            <a:off x="741019" y="2704410"/>
            <a:ext cx="3144520" cy="859154"/>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74802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0377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570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33095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722376"/>
            <a:ext cx="9143999" cy="4421123"/>
          </a:xfrm>
          <a:prstGeom prst="rect">
            <a:avLst/>
          </a:prstGeom>
        </p:spPr>
      </p:pic>
      <p:sp>
        <p:nvSpPr>
          <p:cNvPr id="17" name="bg object 17"/>
          <p:cNvSpPr/>
          <p:nvPr/>
        </p:nvSpPr>
        <p:spPr>
          <a:xfrm>
            <a:off x="228600" y="4800600"/>
            <a:ext cx="8686800" cy="0"/>
          </a:xfrm>
          <a:custGeom>
            <a:avLst/>
            <a:gdLst/>
            <a:ahLst/>
            <a:cxnLst/>
            <a:rect l="l" t="t" r="r" b="b"/>
            <a:pathLst>
              <a:path w="8686800">
                <a:moveTo>
                  <a:pt x="0" y="0"/>
                </a:moveTo>
                <a:lnTo>
                  <a:pt x="8686800" y="0"/>
                </a:lnTo>
              </a:path>
            </a:pathLst>
          </a:custGeom>
          <a:ln w="9525">
            <a:solidFill>
              <a:srgbClr val="585858"/>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0" y="0"/>
            <a:ext cx="9144000" cy="961643"/>
          </a:xfrm>
          <a:prstGeom prst="rect">
            <a:avLst/>
          </a:prstGeom>
        </p:spPr>
      </p:pic>
      <p:sp>
        <p:nvSpPr>
          <p:cNvPr id="19" name="bg object 19"/>
          <p:cNvSpPr/>
          <p:nvPr/>
        </p:nvSpPr>
        <p:spPr>
          <a:xfrm>
            <a:off x="0" y="0"/>
            <a:ext cx="9144000" cy="896619"/>
          </a:xfrm>
          <a:custGeom>
            <a:avLst/>
            <a:gdLst/>
            <a:ahLst/>
            <a:cxnLst/>
            <a:rect l="l" t="t" r="r" b="b"/>
            <a:pathLst>
              <a:path w="9144000" h="896619">
                <a:moveTo>
                  <a:pt x="9144000" y="0"/>
                </a:moveTo>
                <a:lnTo>
                  <a:pt x="0" y="0"/>
                </a:lnTo>
                <a:lnTo>
                  <a:pt x="0" y="896112"/>
                </a:lnTo>
                <a:lnTo>
                  <a:pt x="9144000" y="896112"/>
                </a:lnTo>
                <a:lnTo>
                  <a:pt x="9144000" y="0"/>
                </a:lnTo>
                <a:close/>
              </a:path>
            </a:pathLst>
          </a:custGeom>
          <a:solidFill>
            <a:srgbClr val="FFCE3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A black and white rectangular sign with letters&#10;&#10;Description automatically generated">
            <a:extLst>
              <a:ext uri="{FF2B5EF4-FFF2-40B4-BE49-F238E27FC236}">
                <a16:creationId xmlns:a16="http://schemas.microsoft.com/office/drawing/2014/main" id="{AA911186-77A6-C195-9F57-6A1F4921D7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4302" y="144238"/>
            <a:ext cx="1481862" cy="615887"/>
          </a:xfrm>
          <a:prstGeom prst="rect">
            <a:avLst/>
          </a:prstGeom>
        </p:spPr>
      </p:pic>
    </p:spTree>
    <p:extLst>
      <p:ext uri="{BB962C8B-B14F-4D97-AF65-F5344CB8AC3E}">
        <p14:creationId xmlns:p14="http://schemas.microsoft.com/office/powerpoint/2010/main" val="26491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3A3838"/>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722376"/>
            <a:ext cx="9143999" cy="4421123"/>
          </a:xfrm>
          <a:prstGeom prst="rect">
            <a:avLst/>
          </a:prstGeom>
        </p:spPr>
      </p:pic>
      <p:sp>
        <p:nvSpPr>
          <p:cNvPr id="17" name="bg object 17"/>
          <p:cNvSpPr/>
          <p:nvPr/>
        </p:nvSpPr>
        <p:spPr>
          <a:xfrm>
            <a:off x="228600" y="4800600"/>
            <a:ext cx="8686800" cy="0"/>
          </a:xfrm>
          <a:custGeom>
            <a:avLst/>
            <a:gdLst/>
            <a:ahLst/>
            <a:cxnLst/>
            <a:rect l="l" t="t" r="r" b="b"/>
            <a:pathLst>
              <a:path w="8686800">
                <a:moveTo>
                  <a:pt x="0" y="0"/>
                </a:moveTo>
                <a:lnTo>
                  <a:pt x="8686800" y="0"/>
                </a:lnTo>
              </a:path>
            </a:pathLst>
          </a:custGeom>
          <a:ln w="9525">
            <a:solidFill>
              <a:srgbClr val="585858"/>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0" y="0"/>
            <a:ext cx="9144000" cy="961643"/>
          </a:xfrm>
          <a:prstGeom prst="rect">
            <a:avLst/>
          </a:prstGeom>
        </p:spPr>
      </p:pic>
      <p:sp>
        <p:nvSpPr>
          <p:cNvPr id="19" name="bg object 19"/>
          <p:cNvSpPr/>
          <p:nvPr/>
        </p:nvSpPr>
        <p:spPr>
          <a:xfrm>
            <a:off x="0" y="0"/>
            <a:ext cx="9144000" cy="896619"/>
          </a:xfrm>
          <a:custGeom>
            <a:avLst/>
            <a:gdLst/>
            <a:ahLst/>
            <a:cxnLst/>
            <a:rect l="l" t="t" r="r" b="b"/>
            <a:pathLst>
              <a:path w="9144000" h="896619">
                <a:moveTo>
                  <a:pt x="9144000" y="0"/>
                </a:moveTo>
                <a:lnTo>
                  <a:pt x="0" y="0"/>
                </a:lnTo>
                <a:lnTo>
                  <a:pt x="0" y="896112"/>
                </a:lnTo>
                <a:lnTo>
                  <a:pt x="9144000" y="896112"/>
                </a:lnTo>
                <a:lnTo>
                  <a:pt x="9144000" y="0"/>
                </a:lnTo>
                <a:close/>
              </a:path>
            </a:pathLst>
          </a:custGeom>
          <a:solidFill>
            <a:srgbClr val="FFCE3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A black and white rectangular sign with letters&#10;&#10;Description automatically generated">
            <a:extLst>
              <a:ext uri="{FF2B5EF4-FFF2-40B4-BE49-F238E27FC236}">
                <a16:creationId xmlns:a16="http://schemas.microsoft.com/office/drawing/2014/main" id="{AA911186-77A6-C195-9F57-6A1F4921D75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44302" y="144238"/>
            <a:ext cx="1481862" cy="61588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27A7-4465-04E3-FC8C-290A09B918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2EC42C-87E6-663D-80E8-C26AFCF4C9D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E2EFF2-1CF0-5466-21A2-6C0AB6050FB2}"/>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0B6044AE-BC15-E309-099B-8B2DDD0EB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EA74-92C9-5623-325D-6D8AADDF0541}"/>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363667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D4A6-8091-0036-F2D4-D6AC68568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5278C2-F15C-0429-6157-442C77321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6E456-9204-5A77-8018-E69AD150642D}"/>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4901A3E1-2896-F0E3-75C2-31F3435788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7CF2B-2E30-EEC0-5376-BE707E4AE1FE}"/>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274823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F3EA-9576-34B5-C074-F293AB0D7C3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55914D4-867B-098E-76BC-40DC6A847C9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750575-016B-ADC5-C9E7-6BF8A2EE5499}"/>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825C16EF-2901-953B-C23E-C8F352B4D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8064B-284A-0E37-9C0D-ACFFB745CC65}"/>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26712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3B7D-66CF-2580-33F1-44A0B8F90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9D78CA-ACB5-8D09-0DC6-E66A1CEC7C8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92F468-001F-5CB0-CB1F-C357E9A5D34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7279A5-2234-F7A2-0CD4-3A35AF45B3CF}"/>
              </a:ext>
            </a:extLst>
          </p:cNvPr>
          <p:cNvSpPr>
            <a:spLocks noGrp="1"/>
          </p:cNvSpPr>
          <p:nvPr>
            <p:ph type="dt" sz="half" idx="10"/>
          </p:nvPr>
        </p:nvSpPr>
        <p:spPr/>
        <p:txBody>
          <a:bodyPr/>
          <a:lstStyle/>
          <a:p>
            <a:fld id="{F90249C0-B797-4FF8-9F07-2B036D78224F}" type="datetimeFigureOut">
              <a:rPr lang="en-US" smtClean="0"/>
              <a:t>5/21/2025</a:t>
            </a:fld>
            <a:endParaRPr lang="en-US"/>
          </a:p>
        </p:txBody>
      </p:sp>
      <p:sp>
        <p:nvSpPr>
          <p:cNvPr id="6" name="Footer Placeholder 5">
            <a:extLst>
              <a:ext uri="{FF2B5EF4-FFF2-40B4-BE49-F238E27FC236}">
                <a16:creationId xmlns:a16="http://schemas.microsoft.com/office/drawing/2014/main" id="{5F91A98B-BEB5-0DAD-AEF8-820D96940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658CE-10C1-8CC8-19E6-7EB529569CCC}"/>
              </a:ext>
            </a:extLst>
          </p:cNvPr>
          <p:cNvSpPr>
            <a:spLocks noGrp="1"/>
          </p:cNvSpPr>
          <p:nvPr>
            <p:ph type="sldNum" sz="quarter" idx="12"/>
          </p:nvPr>
        </p:nvSpPr>
        <p:spPr/>
        <p:txBody>
          <a:bodyPr/>
          <a:lstStyle/>
          <a:p>
            <a:fld id="{930F0726-269A-4FD1-8FBA-47046B19E366}" type="slidenum">
              <a:rPr lang="en-US" smtClean="0"/>
              <a:t>‹#›</a:t>
            </a:fld>
            <a:endParaRPr lang="en-US"/>
          </a:p>
        </p:txBody>
      </p:sp>
    </p:spTree>
    <p:extLst>
      <p:ext uri="{BB962C8B-B14F-4D97-AF65-F5344CB8AC3E}">
        <p14:creationId xmlns:p14="http://schemas.microsoft.com/office/powerpoint/2010/main" val="3428437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8612" y="353495"/>
            <a:ext cx="7849234" cy="800100"/>
          </a:xfrm>
          <a:prstGeom prst="rect">
            <a:avLst/>
          </a:prstGeom>
        </p:spPr>
        <p:txBody>
          <a:bodyPr wrap="square" lIns="0" tIns="0" rIns="0" bIns="0">
            <a:spAutoFit/>
          </a:bodyPr>
          <a:lstStyle>
            <a:lvl1pPr>
              <a:defRPr sz="3300" b="0" i="0">
                <a:solidFill>
                  <a:srgbClr val="3A3838"/>
                </a:solidFill>
                <a:latin typeface="Arial Black"/>
                <a:cs typeface="Arial Black"/>
              </a:defRPr>
            </a:lvl1pPr>
          </a:lstStyle>
          <a:p>
            <a:endParaRPr/>
          </a:p>
        </p:txBody>
      </p:sp>
      <p:sp>
        <p:nvSpPr>
          <p:cNvPr id="3" name="Holder 3"/>
          <p:cNvSpPr>
            <a:spLocks noGrp="1"/>
          </p:cNvSpPr>
          <p:nvPr>
            <p:ph type="body" idx="1"/>
          </p:nvPr>
        </p:nvSpPr>
        <p:spPr>
          <a:xfrm>
            <a:off x="846062" y="2073328"/>
            <a:ext cx="5034280" cy="2192020"/>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C37BF6-2A43-8F98-CACF-007C8A8655E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6D090B-700B-3C2E-8193-EC2749C06B2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C4A9C4-EB20-10D8-E7BD-069CE8B61F7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0249C0-B797-4FF8-9F07-2B036D78224F}" type="datetimeFigureOut">
              <a:rPr lang="en-US" smtClean="0"/>
              <a:t>5/21/2025</a:t>
            </a:fld>
            <a:endParaRPr lang="en-US"/>
          </a:p>
        </p:txBody>
      </p:sp>
      <p:sp>
        <p:nvSpPr>
          <p:cNvPr id="5" name="Footer Placeholder 4">
            <a:extLst>
              <a:ext uri="{FF2B5EF4-FFF2-40B4-BE49-F238E27FC236}">
                <a16:creationId xmlns:a16="http://schemas.microsoft.com/office/drawing/2014/main" id="{46070795-7D43-DA13-3D53-D7C32417960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4FF77D-E9A5-EBA1-CD6C-5173FB237AB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30F0726-269A-4FD1-8FBA-47046B19E366}" type="slidenum">
              <a:rPr lang="en-US" smtClean="0"/>
              <a:t>‹#›</a:t>
            </a:fld>
            <a:endParaRPr lang="en-US"/>
          </a:p>
        </p:txBody>
      </p:sp>
    </p:spTree>
    <p:extLst>
      <p:ext uri="{BB962C8B-B14F-4D97-AF65-F5344CB8AC3E}">
        <p14:creationId xmlns:p14="http://schemas.microsoft.com/office/powerpoint/2010/main" val="13296803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8612" y="353495"/>
            <a:ext cx="7849234" cy="800100"/>
          </a:xfrm>
          <a:prstGeom prst="rect">
            <a:avLst/>
          </a:prstGeom>
        </p:spPr>
        <p:txBody>
          <a:bodyPr wrap="square" lIns="0" tIns="0" rIns="0" bIns="0">
            <a:spAutoFit/>
          </a:bodyPr>
          <a:lstStyle>
            <a:lvl1pPr>
              <a:defRPr sz="3300" b="0" i="0">
                <a:solidFill>
                  <a:srgbClr val="3A3838"/>
                </a:solidFill>
                <a:latin typeface="Arial Black"/>
                <a:cs typeface="Arial Black"/>
              </a:defRPr>
            </a:lvl1pPr>
          </a:lstStyle>
          <a:p>
            <a:endParaRPr dirty="0"/>
          </a:p>
        </p:txBody>
      </p:sp>
      <p:sp>
        <p:nvSpPr>
          <p:cNvPr id="3" name="Holder 3"/>
          <p:cNvSpPr>
            <a:spLocks noGrp="1"/>
          </p:cNvSpPr>
          <p:nvPr>
            <p:ph type="body" idx="1"/>
          </p:nvPr>
        </p:nvSpPr>
        <p:spPr>
          <a:xfrm>
            <a:off x="846062" y="2073328"/>
            <a:ext cx="5034280" cy="2192020"/>
          </a:xfrm>
          <a:prstGeom prst="rect">
            <a:avLst/>
          </a:prstGeom>
        </p:spPr>
        <p:txBody>
          <a:bodyPr wrap="square" lIns="0" tIns="0" rIns="0" bIns="0">
            <a:spAutoFit/>
          </a:bodyPr>
          <a:lstStyle>
            <a:lvl1pPr>
              <a:defRPr sz="1050" b="0" i="0">
                <a:solidFill>
                  <a:schemeClr val="bg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5/21/2025</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21985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21.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a:extLst>
              <a:ext uri="{FF2B5EF4-FFF2-40B4-BE49-F238E27FC236}">
                <a16:creationId xmlns:a16="http://schemas.microsoft.com/office/drawing/2014/main" id="{7F9A75B9-A8E7-8140-B693-4BAFA6D91E06}"/>
              </a:ext>
            </a:extLst>
          </p:cNvPr>
          <p:cNvSpPr/>
          <p:nvPr/>
        </p:nvSpPr>
        <p:spPr>
          <a:xfrm>
            <a:off x="4284017" y="0"/>
            <a:ext cx="4859983"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8" name="object 6">
            <a:extLst>
              <a:ext uri="{FF2B5EF4-FFF2-40B4-BE49-F238E27FC236}">
                <a16:creationId xmlns:a16="http://schemas.microsoft.com/office/drawing/2014/main" id="{2585B29D-9F77-D047-BC2A-4841A17CD52D}"/>
              </a:ext>
            </a:extLst>
          </p:cNvPr>
          <p:cNvSpPr txBox="1"/>
          <p:nvPr/>
        </p:nvSpPr>
        <p:spPr>
          <a:xfrm>
            <a:off x="626417" y="590550"/>
            <a:ext cx="2802583" cy="1944763"/>
          </a:xfrm>
          <a:prstGeom prst="rect">
            <a:avLst/>
          </a:prstGeom>
        </p:spPr>
        <p:txBody>
          <a:bodyPr vert="horz" wrap="square" lIns="0" tIns="84455" rIns="0" bIns="0" rtlCol="0">
            <a:spAutoFit/>
          </a:bodyPr>
          <a:lstStyle/>
          <a:p>
            <a:pPr marL="12700" marR="5080">
              <a:lnSpc>
                <a:spcPts val="4450"/>
              </a:lnSpc>
              <a:spcBef>
                <a:spcPts val="665"/>
              </a:spcBef>
            </a:pPr>
            <a:r>
              <a:rPr lang="en-US" sz="4100" dirty="0">
                <a:solidFill>
                  <a:srgbClr val="3A3838"/>
                </a:solidFill>
                <a:latin typeface="Arial Black"/>
                <a:cs typeface="Arial Black"/>
              </a:rPr>
              <a:t>HOW </a:t>
            </a:r>
            <a:br>
              <a:rPr lang="en-US" sz="4100" dirty="0">
                <a:solidFill>
                  <a:srgbClr val="3A3838"/>
                </a:solidFill>
                <a:latin typeface="Arial Black"/>
                <a:cs typeface="Arial Black"/>
              </a:rPr>
            </a:br>
            <a:r>
              <a:rPr lang="en-US" sz="4100" dirty="0">
                <a:solidFill>
                  <a:srgbClr val="3A3838"/>
                </a:solidFill>
                <a:latin typeface="Arial Black"/>
                <a:cs typeface="Arial Black"/>
              </a:rPr>
              <a:t>TO USE </a:t>
            </a:r>
          </a:p>
          <a:p>
            <a:pPr marL="12700" marR="5080">
              <a:spcBef>
                <a:spcPts val="665"/>
              </a:spcBef>
            </a:pPr>
            <a:r>
              <a:rPr lang="en-US" sz="2000" b="1" dirty="0">
                <a:solidFill>
                  <a:srgbClr val="3A3838"/>
                </a:solidFill>
                <a:latin typeface="Arial" panose="020B0604020202020204" pitchFamily="34" charset="0"/>
                <a:cs typeface="Arial" panose="020B0604020202020204" pitchFamily="34" charset="0"/>
              </a:rPr>
              <a:t>and Customize </a:t>
            </a:r>
            <a:br>
              <a:rPr lang="en-US" sz="2000" b="1" dirty="0">
                <a:solidFill>
                  <a:srgbClr val="3A3838"/>
                </a:solidFill>
                <a:latin typeface="Arial" panose="020B0604020202020204" pitchFamily="34" charset="0"/>
                <a:cs typeface="Arial" panose="020B0604020202020204" pitchFamily="34" charset="0"/>
              </a:rPr>
            </a:br>
            <a:r>
              <a:rPr lang="en-US" sz="2000" b="1" dirty="0">
                <a:solidFill>
                  <a:srgbClr val="3A3838"/>
                </a:solidFill>
                <a:latin typeface="Arial" panose="020B0604020202020204" pitchFamily="34" charset="0"/>
                <a:cs typeface="Arial" panose="020B0604020202020204" pitchFamily="34" charset="0"/>
              </a:rPr>
              <a:t>This Presentation</a:t>
            </a:r>
            <a:endParaRPr lang="en-US" sz="2000" b="1" dirty="0">
              <a:latin typeface="Arial" panose="020B0604020202020204" pitchFamily="34" charset="0"/>
              <a:cs typeface="Arial" panose="020B0604020202020204" pitchFamily="34" charset="0"/>
            </a:endParaRPr>
          </a:p>
        </p:txBody>
      </p:sp>
      <p:sp>
        <p:nvSpPr>
          <p:cNvPr id="9" name="object 7">
            <a:extLst>
              <a:ext uri="{FF2B5EF4-FFF2-40B4-BE49-F238E27FC236}">
                <a16:creationId xmlns:a16="http://schemas.microsoft.com/office/drawing/2014/main" id="{0E8B0D4A-2E31-B745-AA7C-C91E358F2424}"/>
              </a:ext>
            </a:extLst>
          </p:cNvPr>
          <p:cNvSpPr txBox="1"/>
          <p:nvPr/>
        </p:nvSpPr>
        <p:spPr>
          <a:xfrm>
            <a:off x="4867266" y="988945"/>
            <a:ext cx="3650317" cy="2980944"/>
          </a:xfrm>
          <a:prstGeom prst="rect">
            <a:avLst/>
          </a:prstGeom>
        </p:spPr>
        <p:txBody>
          <a:bodyPr vert="horz" wrap="square" lIns="0" tIns="13335" rIns="0" bIns="0" rtlCol="0">
            <a:spAutoFit/>
          </a:bodyPr>
          <a:lstStyle/>
          <a:p>
            <a:pPr marL="184150" indent="-171450">
              <a:lnSpc>
                <a:spcPct val="100000"/>
              </a:lnSpc>
              <a:spcBef>
                <a:spcPts val="105"/>
              </a:spcBef>
              <a:buClr>
                <a:srgbClr val="FFCE34"/>
              </a:buClr>
              <a:buSzPct val="129629"/>
              <a:buFont typeface="Wingdings"/>
              <a:buChar char=""/>
              <a:tabLst>
                <a:tab pos="184150" algn="l"/>
              </a:tabLst>
            </a:pPr>
            <a:r>
              <a:rPr lang="en-US" sz="1200" b="1" dirty="0">
                <a:solidFill>
                  <a:srgbClr val="FFFFFF"/>
                </a:solidFill>
                <a:latin typeface="Arial"/>
                <a:cs typeface="Arial"/>
              </a:rPr>
              <a:t>THESE STUDENT-FOCUSED SLIDES</a:t>
            </a:r>
          </a:p>
          <a:p>
            <a:pPr marL="184785" marR="276860">
              <a:lnSpc>
                <a:spcPct val="100000"/>
              </a:lnSpc>
            </a:pPr>
            <a:r>
              <a:rPr lang="en-US" sz="1200" dirty="0">
                <a:solidFill>
                  <a:srgbClr val="FFFFFF"/>
                </a:solidFill>
                <a:latin typeface="Arial"/>
                <a:cs typeface="Arial"/>
              </a:rPr>
              <a:t>are intended for presentations to prospective and new financial planning undergraduate students. They are recommended for use in the classroom, at student organization meetings, and orientation sessions. The slides can also be used to inform campus partners including academic advisers, career center staff, honors program and orientation program administrators.</a:t>
            </a:r>
          </a:p>
          <a:p>
            <a:pPr marL="184785" marR="276860">
              <a:lnSpc>
                <a:spcPct val="100000"/>
              </a:lnSpc>
            </a:pPr>
            <a:endParaRPr lang="en-US" sz="1200" dirty="0">
              <a:solidFill>
                <a:srgbClr val="FFFFFF"/>
              </a:solidFill>
              <a:latin typeface="Arial"/>
              <a:cs typeface="Arial"/>
            </a:endParaRPr>
          </a:p>
          <a:p>
            <a:pPr marL="184150" marR="0" lvl="0" indent="-171450" defTabSz="914400" eaLnBrk="1" fontAlgn="auto" latinLnBrk="0" hangingPunct="1">
              <a:lnSpc>
                <a:spcPct val="100000"/>
              </a:lnSpc>
              <a:spcBef>
                <a:spcPts val="105"/>
              </a:spcBef>
              <a:spcAft>
                <a:spcPts val="0"/>
              </a:spcAft>
              <a:buClr>
                <a:srgbClr val="FFCE34"/>
              </a:buClr>
              <a:buSzPct val="129629"/>
              <a:buFont typeface="Wingdings"/>
              <a:buChar char=""/>
              <a:tabLst>
                <a:tab pos="184150" algn="l"/>
              </a:tabLst>
              <a:defRPr/>
            </a:pPr>
            <a:r>
              <a:rPr kumimoji="0" lang="en-US" sz="1200" b="1" i="0" u="none" strike="noStrike" kern="0" cap="none" spc="0" normalizeH="0" baseline="0" noProof="0" dirty="0">
                <a:ln>
                  <a:noFill/>
                </a:ln>
                <a:solidFill>
                  <a:srgbClr val="FFFFFF"/>
                </a:solidFill>
                <a:effectLst/>
                <a:uLnTx/>
                <a:uFillTx/>
                <a:latin typeface="Arial"/>
                <a:cs typeface="Arial"/>
              </a:rPr>
              <a:t>YOU MAY CUSTOMIZE THESE SLIDES</a:t>
            </a:r>
            <a:endParaRPr kumimoji="0" lang="en-US" sz="1200" b="0" i="0" u="none" strike="noStrike" kern="0" cap="none" spc="0" normalizeH="0" baseline="0" noProof="0" dirty="0">
              <a:ln>
                <a:noFill/>
              </a:ln>
              <a:solidFill>
                <a:sysClr val="windowText" lastClr="000000"/>
              </a:solidFill>
              <a:effectLst/>
              <a:uLnTx/>
              <a:uFillTx/>
              <a:latin typeface="Arial"/>
              <a:cs typeface="Arial"/>
            </a:endParaRPr>
          </a:p>
          <a:p>
            <a:pPr marL="184785" marR="276860">
              <a:lnSpc>
                <a:spcPct val="100000"/>
              </a:lnSpc>
            </a:pPr>
            <a:r>
              <a:rPr lang="en-US" sz="1200" dirty="0">
                <a:solidFill>
                  <a:srgbClr val="FFFFFF"/>
                </a:solidFill>
                <a:latin typeface="Arial"/>
                <a:cs typeface="Arial"/>
              </a:rPr>
              <a:t>as needed with your university’s program information, contact information, etc. throughout. Placeholder text for customization is in red. </a:t>
            </a:r>
          </a:p>
        </p:txBody>
      </p:sp>
      <p:sp>
        <p:nvSpPr>
          <p:cNvPr id="14" name="object 13">
            <a:extLst>
              <a:ext uri="{FF2B5EF4-FFF2-40B4-BE49-F238E27FC236}">
                <a16:creationId xmlns:a16="http://schemas.microsoft.com/office/drawing/2014/main" id="{FDE85412-F5D9-9E45-B304-9908E0A883E8}"/>
              </a:ext>
            </a:extLst>
          </p:cNvPr>
          <p:cNvSpPr/>
          <p:nvPr/>
        </p:nvSpPr>
        <p:spPr>
          <a:xfrm>
            <a:off x="0" y="666750"/>
            <a:ext cx="228600" cy="1852849"/>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Tree>
    <p:extLst>
      <p:ext uri="{BB962C8B-B14F-4D97-AF65-F5344CB8AC3E}">
        <p14:creationId xmlns:p14="http://schemas.microsoft.com/office/powerpoint/2010/main" val="347782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riting on a piece of paper&#10;&#10;Description automatically generated">
            <a:extLst>
              <a:ext uri="{FF2B5EF4-FFF2-40B4-BE49-F238E27FC236}">
                <a16:creationId xmlns:a16="http://schemas.microsoft.com/office/drawing/2014/main" id="{3415034E-9936-8447-A6C0-BB1865702D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11" t="21719" b="16518"/>
          <a:stretch/>
        </p:blipFill>
        <p:spPr>
          <a:xfrm>
            <a:off x="0" y="3409950"/>
            <a:ext cx="4131616" cy="1733550"/>
          </a:xfrm>
          <a:prstGeom prst="rect">
            <a:avLst/>
          </a:prstGeom>
        </p:spPr>
      </p:pic>
      <p:sp>
        <p:nvSpPr>
          <p:cNvPr id="4" name="object 5">
            <a:extLst>
              <a:ext uri="{FF2B5EF4-FFF2-40B4-BE49-F238E27FC236}">
                <a16:creationId xmlns:a16="http://schemas.microsoft.com/office/drawing/2014/main" id="{4FB3C471-0DDB-BA4F-A9CC-6B65FF21C535}"/>
              </a:ext>
            </a:extLst>
          </p:cNvPr>
          <p:cNvSpPr/>
          <p:nvPr/>
        </p:nvSpPr>
        <p:spPr>
          <a:xfrm>
            <a:off x="4114799" y="0"/>
            <a:ext cx="5029201"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5" name="object 6">
            <a:extLst>
              <a:ext uri="{FF2B5EF4-FFF2-40B4-BE49-F238E27FC236}">
                <a16:creationId xmlns:a16="http://schemas.microsoft.com/office/drawing/2014/main" id="{EDF82C00-1C87-1449-9CA9-1292052610B5}"/>
              </a:ext>
            </a:extLst>
          </p:cNvPr>
          <p:cNvSpPr txBox="1"/>
          <p:nvPr/>
        </p:nvSpPr>
        <p:spPr>
          <a:xfrm>
            <a:off x="529648" y="1097208"/>
            <a:ext cx="3335983" cy="1199880"/>
          </a:xfrm>
          <a:prstGeom prst="rect">
            <a:avLst/>
          </a:prstGeom>
        </p:spPr>
        <p:txBody>
          <a:bodyPr vert="horz" wrap="square" lIns="0" tIns="84455" rIns="0" bIns="0" rtlCol="0">
            <a:spAutoFit/>
          </a:bodyPr>
          <a:lstStyle/>
          <a:p>
            <a:pPr marL="12700" marR="5080">
              <a:lnSpc>
                <a:spcPts val="4450"/>
              </a:lnSpc>
              <a:spcBef>
                <a:spcPts val="665"/>
              </a:spcBef>
            </a:pPr>
            <a:r>
              <a:rPr lang="en-US" sz="3100" dirty="0">
                <a:solidFill>
                  <a:srgbClr val="3A3838"/>
                </a:solidFill>
                <a:latin typeface="Arial Black"/>
                <a:cs typeface="Arial Black"/>
              </a:rPr>
              <a:t>THE EXAM REQUIREMENT</a:t>
            </a:r>
          </a:p>
        </p:txBody>
      </p:sp>
      <p:sp>
        <p:nvSpPr>
          <p:cNvPr id="6" name="object 13">
            <a:extLst>
              <a:ext uri="{FF2B5EF4-FFF2-40B4-BE49-F238E27FC236}">
                <a16:creationId xmlns:a16="http://schemas.microsoft.com/office/drawing/2014/main" id="{84CB609F-EBD5-B748-889B-91705E0AA0B5}"/>
              </a:ext>
            </a:extLst>
          </p:cNvPr>
          <p:cNvSpPr/>
          <p:nvPr/>
        </p:nvSpPr>
        <p:spPr>
          <a:xfrm>
            <a:off x="0" y="590549"/>
            <a:ext cx="228600" cy="2209801"/>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
        <p:nvSpPr>
          <p:cNvPr id="8" name="object 7">
            <a:extLst>
              <a:ext uri="{FF2B5EF4-FFF2-40B4-BE49-F238E27FC236}">
                <a16:creationId xmlns:a16="http://schemas.microsoft.com/office/drawing/2014/main" id="{6A50EBCB-6681-BB41-9185-1E7FA57CB6A4}"/>
              </a:ext>
            </a:extLst>
          </p:cNvPr>
          <p:cNvSpPr txBox="1"/>
          <p:nvPr/>
        </p:nvSpPr>
        <p:spPr>
          <a:xfrm>
            <a:off x="4800600" y="590550"/>
            <a:ext cx="4026329" cy="3093796"/>
          </a:xfrm>
          <a:prstGeom prst="rect">
            <a:avLst/>
          </a:prstGeom>
        </p:spPr>
        <p:txBody>
          <a:bodyPr vert="horz" wrap="square" lIns="0" tIns="13335" rIns="0" bIns="0" rtlCol="0">
            <a:spAutoFit/>
          </a:bodyPr>
          <a:lstStyle/>
          <a:p>
            <a:pPr marL="184150" indent="-171450">
              <a:lnSpc>
                <a:spcPct val="100000"/>
              </a:lnSpc>
              <a:spcBef>
                <a:spcPts val="1105"/>
              </a:spcBef>
              <a:buClr>
                <a:srgbClr val="FFCE34"/>
              </a:buClr>
              <a:buSzPct val="129629"/>
              <a:buFont typeface="Wingdings"/>
              <a:buChar char=""/>
              <a:tabLst>
                <a:tab pos="184150" algn="l"/>
              </a:tabLst>
            </a:pPr>
            <a:r>
              <a:rPr lang="en-US" sz="1400" b="1" dirty="0">
                <a:solidFill>
                  <a:srgbClr val="FFFFFF"/>
                </a:solidFill>
                <a:latin typeface="Arial" panose="020B0604020202020204" pitchFamily="34" charset="0"/>
                <a:cs typeface="Arial" panose="020B0604020202020204" pitchFamily="34" charset="0"/>
              </a:rPr>
              <a:t>170 MULTIPLE CHOICE QUESTIONS</a:t>
            </a:r>
          </a:p>
          <a:p>
            <a:pPr marL="184785" marR="438784">
              <a:lnSpc>
                <a:spcPct val="100000"/>
              </a:lnSpc>
            </a:pPr>
            <a:r>
              <a:rPr lang="en-US" sz="1400" dirty="0">
                <a:solidFill>
                  <a:srgbClr val="FFFFFF"/>
                </a:solidFill>
                <a:latin typeface="Arial"/>
                <a:cs typeface="Arial"/>
              </a:rPr>
              <a:t>2 sections, 3 hours each  </a:t>
            </a:r>
          </a:p>
          <a:p>
            <a:pPr marL="184785" marR="438784">
              <a:lnSpc>
                <a:spcPct val="100000"/>
              </a:lnSpc>
            </a:pPr>
            <a:endParaRPr lang="en-US" sz="1400" dirty="0">
              <a:solidFill>
                <a:srgbClr val="FFFFFF"/>
              </a:solidFill>
              <a:latin typeface="Arial"/>
              <a:cs typeface="Arial"/>
            </a:endParaRPr>
          </a:p>
          <a:p>
            <a:pPr marL="184150" indent="-171450">
              <a:lnSpc>
                <a:spcPct val="100000"/>
              </a:lnSpc>
              <a:spcBef>
                <a:spcPts val="105"/>
              </a:spcBef>
              <a:buClr>
                <a:srgbClr val="FFCE34"/>
              </a:buClr>
              <a:buSzPct val="129629"/>
              <a:buFont typeface="Wingdings"/>
              <a:buChar char=""/>
              <a:tabLst>
                <a:tab pos="184150" algn="l"/>
              </a:tabLst>
            </a:pPr>
            <a:r>
              <a:rPr lang="en-US" sz="1400" b="1" dirty="0">
                <a:solidFill>
                  <a:srgbClr val="FFFFFF"/>
                </a:solidFill>
                <a:latin typeface="Arial"/>
                <a:cs typeface="Arial"/>
              </a:rPr>
              <a:t>MOVE THROUGH EXAM AT YOUR OWN PACE IN EACH 3-HOUR SECTION </a:t>
            </a:r>
            <a:br>
              <a:rPr lang="en-US" sz="1400" b="1" dirty="0">
                <a:solidFill>
                  <a:srgbClr val="FFFFFF"/>
                </a:solidFill>
                <a:latin typeface="Arial"/>
                <a:cs typeface="Arial"/>
              </a:rPr>
            </a:br>
            <a:r>
              <a:rPr lang="en-US" sz="1400" dirty="0">
                <a:solidFill>
                  <a:srgbClr val="FFFFFF"/>
                </a:solidFill>
                <a:latin typeface="Arial"/>
                <a:cs typeface="Arial"/>
              </a:rPr>
              <a:t>Each section subdivided into 2 subsections</a:t>
            </a:r>
          </a:p>
          <a:p>
            <a:pPr marL="12700">
              <a:lnSpc>
                <a:spcPct val="100000"/>
              </a:lnSpc>
              <a:spcBef>
                <a:spcPts val="105"/>
              </a:spcBef>
              <a:buClr>
                <a:srgbClr val="FFCE34"/>
              </a:buClr>
              <a:buSzPct val="129629"/>
              <a:tabLst>
                <a:tab pos="184150" algn="l"/>
              </a:tabLst>
            </a:pPr>
            <a:endParaRPr lang="en-US" sz="1400" b="1" dirty="0">
              <a:solidFill>
                <a:srgbClr val="FFFFFF"/>
              </a:solidFill>
              <a:latin typeface="Arial"/>
              <a:cs typeface="Arial"/>
            </a:endParaRPr>
          </a:p>
          <a:p>
            <a:pPr marL="184150" indent="-171450">
              <a:lnSpc>
                <a:spcPct val="100000"/>
              </a:lnSpc>
              <a:spcBef>
                <a:spcPts val="105"/>
              </a:spcBef>
              <a:buClr>
                <a:srgbClr val="FFCE34"/>
              </a:buClr>
              <a:buSzPct val="129629"/>
              <a:buFont typeface="Wingdings"/>
              <a:buChar char=""/>
              <a:tabLst>
                <a:tab pos="184150" algn="l"/>
              </a:tabLst>
            </a:pPr>
            <a:r>
              <a:rPr lang="en-US" sz="1400" b="1" dirty="0">
                <a:solidFill>
                  <a:srgbClr val="FFFFFF"/>
                </a:solidFill>
                <a:latin typeface="Arial"/>
                <a:cs typeface="Arial"/>
              </a:rPr>
              <a:t>ONE 40-MINUTE BREAK BETWEEN </a:t>
            </a:r>
            <a:br>
              <a:rPr lang="en-US" sz="1400" b="1" dirty="0">
                <a:solidFill>
                  <a:srgbClr val="FFFFFF"/>
                </a:solidFill>
                <a:latin typeface="Arial"/>
                <a:cs typeface="Arial"/>
              </a:rPr>
            </a:br>
            <a:r>
              <a:rPr lang="en-US" sz="1400" b="1" dirty="0">
                <a:solidFill>
                  <a:srgbClr val="FFFFFF"/>
                </a:solidFill>
                <a:latin typeface="Arial"/>
                <a:cs typeface="Arial"/>
              </a:rPr>
              <a:t>3-HOUR SECTIONS</a:t>
            </a:r>
            <a:br>
              <a:rPr lang="en-US" sz="1400" b="1" dirty="0">
                <a:solidFill>
                  <a:srgbClr val="FFFFFF"/>
                </a:solidFill>
                <a:latin typeface="Arial"/>
                <a:cs typeface="Arial"/>
              </a:rPr>
            </a:br>
            <a:r>
              <a:rPr lang="en-US" sz="1400" dirty="0">
                <a:solidFill>
                  <a:srgbClr val="FFFFFF"/>
                </a:solidFill>
                <a:latin typeface="Arial"/>
                <a:cs typeface="Arial"/>
              </a:rPr>
              <a:t>unscheduled breaks allowed </a:t>
            </a:r>
          </a:p>
          <a:p>
            <a:pPr marL="12700">
              <a:lnSpc>
                <a:spcPct val="100000"/>
              </a:lnSpc>
              <a:spcBef>
                <a:spcPts val="105"/>
              </a:spcBef>
              <a:buClr>
                <a:srgbClr val="FFCE34"/>
              </a:buClr>
              <a:buSzPct val="129629"/>
              <a:tabLst>
                <a:tab pos="184150" algn="l"/>
              </a:tabLst>
            </a:pPr>
            <a:endParaRPr lang="en-US" sz="1400" b="1" dirty="0">
              <a:solidFill>
                <a:srgbClr val="FFFFFF"/>
              </a:solidFill>
              <a:latin typeface="Arial"/>
              <a:cs typeface="Arial"/>
            </a:endParaRPr>
          </a:p>
          <a:p>
            <a:pPr marL="184150" indent="-171450">
              <a:lnSpc>
                <a:spcPct val="100000"/>
              </a:lnSpc>
              <a:spcBef>
                <a:spcPts val="105"/>
              </a:spcBef>
              <a:buClr>
                <a:srgbClr val="FFCE34"/>
              </a:buClr>
              <a:buSzPct val="129629"/>
              <a:buFont typeface="Wingdings"/>
              <a:buChar char=""/>
              <a:tabLst>
                <a:tab pos="184150" algn="l"/>
              </a:tabLst>
            </a:pPr>
            <a:r>
              <a:rPr lang="en-US" sz="1400" b="1" dirty="0">
                <a:solidFill>
                  <a:srgbClr val="FFFFFF"/>
                </a:solidFill>
                <a:latin typeface="Arial"/>
                <a:cs typeface="Arial"/>
              </a:rPr>
              <a:t>COMPUTER-BASED</a:t>
            </a:r>
            <a:br>
              <a:rPr lang="en-US" sz="1400" b="1" dirty="0">
                <a:solidFill>
                  <a:srgbClr val="FFFFFF"/>
                </a:solidFill>
                <a:latin typeface="Arial"/>
                <a:cs typeface="Arial"/>
              </a:rPr>
            </a:br>
            <a:r>
              <a:rPr lang="en-US" sz="1400" dirty="0">
                <a:solidFill>
                  <a:srgbClr val="FFFFFF"/>
                </a:solidFill>
                <a:latin typeface="Arial"/>
                <a:cs typeface="Arial"/>
              </a:rPr>
              <a:t>bring an approved calculator</a:t>
            </a:r>
          </a:p>
          <a:p>
            <a:pPr marL="184785" marR="438784">
              <a:lnSpc>
                <a:spcPct val="100000"/>
              </a:lnSpc>
            </a:pPr>
            <a:endParaRPr lang="en-US" sz="1400" dirty="0">
              <a:solidFill>
                <a:srgbClr val="FFFFFF"/>
              </a:solidFill>
              <a:latin typeface="Arial"/>
              <a:cs typeface="Arial"/>
            </a:endParaRPr>
          </a:p>
        </p:txBody>
      </p:sp>
    </p:spTree>
    <p:extLst>
      <p:ext uri="{BB962C8B-B14F-4D97-AF65-F5344CB8AC3E}">
        <p14:creationId xmlns:p14="http://schemas.microsoft.com/office/powerpoint/2010/main" val="397311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D5C6C3-0DF6-4547-BE14-0E1F5040A946}"/>
              </a:ext>
            </a:extLst>
          </p:cNvPr>
          <p:cNvPicPr>
            <a:picLocks noChangeAspect="1"/>
          </p:cNvPicPr>
          <p:nvPr/>
        </p:nvPicPr>
        <p:blipFill>
          <a:blip r:embed="rId3" cstate="print">
            <a:extLst>
              <a:ext uri="{28A0092B-C50C-407E-A947-70E740481C1C}">
                <a14:useLocalDpi xmlns:a14="http://schemas.microsoft.com/office/drawing/2010/main" val="0"/>
              </a:ext>
            </a:extLst>
          </a:blip>
          <a:srcRect t="17998" b="17998"/>
          <a:stretch/>
        </p:blipFill>
        <p:spPr>
          <a:xfrm>
            <a:off x="-9525" y="0"/>
            <a:ext cx="5457825" cy="2324524"/>
          </a:xfrm>
          <a:prstGeom prst="rect">
            <a:avLst/>
          </a:prstGeom>
        </p:spPr>
      </p:pic>
      <p:sp>
        <p:nvSpPr>
          <p:cNvPr id="13" name="object 5">
            <a:extLst>
              <a:ext uri="{FF2B5EF4-FFF2-40B4-BE49-F238E27FC236}">
                <a16:creationId xmlns:a16="http://schemas.microsoft.com/office/drawing/2014/main" id="{8F692DA1-CF87-B34D-8937-F5AE23AFC1A4}"/>
              </a:ext>
            </a:extLst>
          </p:cNvPr>
          <p:cNvSpPr/>
          <p:nvPr/>
        </p:nvSpPr>
        <p:spPr>
          <a:xfrm>
            <a:off x="5181600" y="0"/>
            <a:ext cx="3962400"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14" name="object 6">
            <a:extLst>
              <a:ext uri="{FF2B5EF4-FFF2-40B4-BE49-F238E27FC236}">
                <a16:creationId xmlns:a16="http://schemas.microsoft.com/office/drawing/2014/main" id="{CF2AA708-B12A-8F43-9838-3BE1E2328B93}"/>
              </a:ext>
            </a:extLst>
          </p:cNvPr>
          <p:cNvSpPr txBox="1"/>
          <p:nvPr/>
        </p:nvSpPr>
        <p:spPr>
          <a:xfrm>
            <a:off x="533400" y="2812627"/>
            <a:ext cx="4655754" cy="1816523"/>
          </a:xfrm>
          <a:prstGeom prst="rect">
            <a:avLst/>
          </a:prstGeom>
        </p:spPr>
        <p:txBody>
          <a:bodyPr vert="horz" wrap="square" lIns="0" tIns="84455" rIns="0" bIns="0" rtlCol="0">
            <a:spAutoFit/>
          </a:bodyPr>
          <a:lstStyle/>
          <a:p>
            <a:pPr marL="12700" marR="5080">
              <a:lnSpc>
                <a:spcPts val="4450"/>
              </a:lnSpc>
              <a:spcBef>
                <a:spcPts val="665"/>
              </a:spcBef>
            </a:pPr>
            <a:r>
              <a:rPr lang="en-US" sz="4100" dirty="0">
                <a:solidFill>
                  <a:srgbClr val="3A3838"/>
                </a:solidFill>
                <a:latin typeface="Arial Black"/>
                <a:cs typeface="Arial Black"/>
              </a:rPr>
              <a:t>THE EXPERIENCE REQUIREMENT</a:t>
            </a:r>
          </a:p>
        </p:txBody>
      </p:sp>
      <p:sp>
        <p:nvSpPr>
          <p:cNvPr id="15" name="object 13">
            <a:extLst>
              <a:ext uri="{FF2B5EF4-FFF2-40B4-BE49-F238E27FC236}">
                <a16:creationId xmlns:a16="http://schemas.microsoft.com/office/drawing/2014/main" id="{5F2C26EC-A434-2747-9407-C2EFA81FF4DC}"/>
              </a:ext>
            </a:extLst>
          </p:cNvPr>
          <p:cNvSpPr/>
          <p:nvPr/>
        </p:nvSpPr>
        <p:spPr>
          <a:xfrm>
            <a:off x="0" y="2888826"/>
            <a:ext cx="228600" cy="1600201"/>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
        <p:nvSpPr>
          <p:cNvPr id="17" name="Text Placeholder 2">
            <a:extLst>
              <a:ext uri="{FF2B5EF4-FFF2-40B4-BE49-F238E27FC236}">
                <a16:creationId xmlns:a16="http://schemas.microsoft.com/office/drawing/2014/main" id="{9BB0F7EC-9D80-DF44-81BB-350DC061EA55}"/>
              </a:ext>
            </a:extLst>
          </p:cNvPr>
          <p:cNvSpPr>
            <a:spLocks noGrp="1"/>
          </p:cNvSpPr>
          <p:nvPr>
            <p:ph type="body" idx="1"/>
          </p:nvPr>
        </p:nvSpPr>
        <p:spPr>
          <a:xfrm>
            <a:off x="5667415" y="432703"/>
            <a:ext cx="2990770" cy="2954655"/>
          </a:xfrm>
        </p:spPr>
        <p:txBody>
          <a:bodyPr/>
          <a:lstStyle/>
          <a:p>
            <a:pPr marR="0" lvl="0">
              <a:spcBef>
                <a:spcPts val="0"/>
              </a:spcBef>
              <a:spcAft>
                <a:spcPts val="0"/>
              </a:spcAft>
              <a:buSzPts val="1000"/>
              <a:tabLst>
                <a:tab pos="457200" algn="l"/>
              </a:tabLst>
            </a:pPr>
            <a:r>
              <a:rPr lang="en-US" sz="1600" b="1" dirty="0">
                <a:latin typeface="Arial" panose="020B0604020202020204" pitchFamily="34" charset="0"/>
                <a:ea typeface="Times New Roman" panose="02020603050405020304" pitchFamily="18" charset="0"/>
                <a:cs typeface="Arial" panose="020B0604020202020204" pitchFamily="34" charset="0"/>
              </a:rPr>
              <a:t>THERE ARE TWO WAYS TO FULFILL THE EXPERIENCE REQUIREMENT FOR CFP</a:t>
            </a:r>
            <a:r>
              <a:rPr lang="en-US" sz="1600" b="1" baseline="30000" dirty="0">
                <a:latin typeface="Arial" panose="020B0604020202020204" pitchFamily="34" charset="0"/>
                <a:ea typeface="Times New Roman" panose="02020603050405020304" pitchFamily="18" charset="0"/>
                <a:cs typeface="Arial" panose="020B0604020202020204" pitchFamily="34" charset="0"/>
              </a:rPr>
              <a:t>®</a:t>
            </a:r>
            <a:r>
              <a:rPr lang="en-US" sz="1600" b="1" dirty="0">
                <a:latin typeface="Arial" panose="020B0604020202020204" pitchFamily="34" charset="0"/>
                <a:ea typeface="Times New Roman" panose="02020603050405020304" pitchFamily="18" charset="0"/>
                <a:cs typeface="Arial" panose="020B0604020202020204" pitchFamily="34" charset="0"/>
              </a:rPr>
              <a:t> CERTIFICATION.</a:t>
            </a:r>
          </a:p>
          <a:p>
            <a:pPr marR="0" lvl="0">
              <a:spcBef>
                <a:spcPts val="0"/>
              </a:spcBef>
              <a:spcAft>
                <a:spcPts val="0"/>
              </a:spcAft>
              <a:buSzPts val="1000"/>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Standard Pathway</a:t>
            </a:r>
          </a:p>
          <a:p>
            <a:pPr marR="0" lvl="0">
              <a:spcBef>
                <a:spcPts val="0"/>
              </a:spcBef>
              <a:spcAft>
                <a:spcPts val="0"/>
              </a:spcAft>
              <a:buClr>
                <a:schemeClr val="bg1"/>
              </a:buClr>
              <a:buSzPct val="100000"/>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Clr>
                <a:schemeClr val="bg1"/>
              </a:buClr>
              <a:buSzPct val="100000"/>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2.    Apprenticeship Pathway</a:t>
            </a:r>
          </a:p>
          <a:p>
            <a:pPr marR="0" lvl="0">
              <a:spcBef>
                <a:spcPts val="0"/>
              </a:spcBef>
              <a:spcAft>
                <a:spcPts val="0"/>
              </a:spcAft>
              <a:buClr>
                <a:schemeClr val="bg1"/>
              </a:buClr>
              <a:buSzPct val="100000"/>
              <a:tabLst>
                <a:tab pos="457200" algn="l"/>
              </a:tabLst>
            </a:pPr>
            <a:endParaRPr lang="en-US" sz="1200" dirty="0">
              <a:latin typeface="Arial" panose="020B0604020202020204" pitchFamily="34" charset="0"/>
              <a:ea typeface="Times New Roman" panose="02020603050405020304" pitchFamily="18" charset="0"/>
              <a:cs typeface="Arial" panose="020B0604020202020204" pitchFamily="34" charset="0"/>
            </a:endParaRPr>
          </a:p>
          <a:p>
            <a:pPr>
              <a:buClr>
                <a:schemeClr val="bg1"/>
              </a:buClr>
              <a:buSzPct val="100000"/>
              <a:tabLst>
                <a:tab pos="457200" algn="l"/>
              </a:tabLst>
            </a:pPr>
            <a:r>
              <a:rPr lang="en-US" sz="1200" dirty="0">
                <a:effectLst/>
                <a:latin typeface="Arial" panose="020B0604020202020204" pitchFamily="34" charset="0"/>
                <a:ea typeface="Aptos" panose="020B0004020202020204" pitchFamily="34" charset="0"/>
                <a:cs typeface="Times New Roman" panose="02020603050405020304" pitchFamily="18" charset="0"/>
              </a:rPr>
              <a:t>Students can start earning hours towards certification immediately through internships, part-time jobs, volunteer experiences, The Externship, and more.</a:t>
            </a:r>
          </a:p>
          <a:p>
            <a:pPr>
              <a:buClr>
                <a:schemeClr val="bg1"/>
              </a:buClr>
              <a:buSzPct val="100000"/>
              <a:tabLst>
                <a:tab pos="457200" algn="l"/>
              </a:tabLst>
            </a:pPr>
            <a:endParaRPr lang="en-US" sz="1200" dirty="0">
              <a:effectLst/>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3326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CBE8F535-A040-2248-8512-EDB9BDEE6642}"/>
              </a:ext>
            </a:extLst>
          </p:cNvPr>
          <p:cNvSpPr/>
          <p:nvPr/>
        </p:nvSpPr>
        <p:spPr>
          <a:xfrm>
            <a:off x="0" y="209"/>
            <a:ext cx="4572000" cy="1274706"/>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11" name="object 5">
            <a:extLst>
              <a:ext uri="{FF2B5EF4-FFF2-40B4-BE49-F238E27FC236}">
                <a16:creationId xmlns:a16="http://schemas.microsoft.com/office/drawing/2014/main" id="{03FA51A6-0392-A04C-AE59-93EBAF80C649}"/>
              </a:ext>
            </a:extLst>
          </p:cNvPr>
          <p:cNvSpPr/>
          <p:nvPr/>
        </p:nvSpPr>
        <p:spPr>
          <a:xfrm>
            <a:off x="4572000" y="0"/>
            <a:ext cx="4572000" cy="1274706"/>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FFCE34"/>
          </a:solidFill>
        </p:spPr>
        <p:txBody>
          <a:bodyPr wrap="square" lIns="0" tIns="0" rIns="0" bIns="0" rtlCol="0"/>
          <a:lstStyle/>
          <a:p>
            <a:endParaRPr/>
          </a:p>
        </p:txBody>
      </p:sp>
      <p:sp>
        <p:nvSpPr>
          <p:cNvPr id="2" name="Title 1">
            <a:extLst>
              <a:ext uri="{FF2B5EF4-FFF2-40B4-BE49-F238E27FC236}">
                <a16:creationId xmlns:a16="http://schemas.microsoft.com/office/drawing/2014/main" id="{7AA36365-51BF-E5F1-A38D-9C822D2A8289}"/>
              </a:ext>
            </a:extLst>
          </p:cNvPr>
          <p:cNvSpPr>
            <a:spLocks noGrp="1"/>
          </p:cNvSpPr>
          <p:nvPr>
            <p:ph type="title"/>
          </p:nvPr>
        </p:nvSpPr>
        <p:spPr>
          <a:xfrm>
            <a:off x="0" y="0"/>
            <a:ext cx="4572000" cy="1274915"/>
          </a:xfrm>
        </p:spPr>
        <p:txBody>
          <a:bodyPr>
            <a:noAutofit/>
          </a:bodyPr>
          <a:lstStyle/>
          <a:p>
            <a:pPr algn="ctr"/>
            <a:r>
              <a:rPr lang="en-US" sz="2000" b="1" dirty="0">
                <a:solidFill>
                  <a:schemeClr val="bg1"/>
                </a:solidFill>
                <a:latin typeface="Arial Black" panose="020B0604020202020204" pitchFamily="34" charset="0"/>
                <a:cs typeface="Arial Black" panose="020B0604020202020204" pitchFamily="34" charset="0"/>
              </a:rPr>
              <a:t>THE</a:t>
            </a:r>
            <a:br>
              <a:rPr lang="en-US" sz="2000" b="1" dirty="0">
                <a:solidFill>
                  <a:schemeClr val="bg1"/>
                </a:solidFill>
                <a:latin typeface="Arial Black" panose="020B0604020202020204" pitchFamily="34" charset="0"/>
                <a:cs typeface="Arial Black" panose="020B0604020202020204" pitchFamily="34" charset="0"/>
              </a:rPr>
            </a:br>
            <a:r>
              <a:rPr lang="en-US" sz="2000" b="1" dirty="0">
                <a:solidFill>
                  <a:schemeClr val="bg1"/>
                </a:solidFill>
                <a:latin typeface="Arial Black" panose="020B0604020202020204" pitchFamily="34" charset="0"/>
                <a:cs typeface="Arial Black" panose="020B0604020202020204" pitchFamily="34" charset="0"/>
              </a:rPr>
              <a:t>STANDARD</a:t>
            </a:r>
            <a:br>
              <a:rPr lang="en-US" sz="2000" b="1" dirty="0">
                <a:solidFill>
                  <a:schemeClr val="bg1"/>
                </a:solidFill>
                <a:latin typeface="Arial Black" panose="020B0604020202020204" pitchFamily="34" charset="0"/>
                <a:cs typeface="Arial Black"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Path for Experience</a:t>
            </a:r>
          </a:p>
        </p:txBody>
      </p:sp>
      <p:sp>
        <p:nvSpPr>
          <p:cNvPr id="7" name="Title 1">
            <a:extLst>
              <a:ext uri="{FF2B5EF4-FFF2-40B4-BE49-F238E27FC236}">
                <a16:creationId xmlns:a16="http://schemas.microsoft.com/office/drawing/2014/main" id="{A95F80AC-7701-B034-1BAB-AF3CF91FD316}"/>
              </a:ext>
            </a:extLst>
          </p:cNvPr>
          <p:cNvSpPr txBox="1">
            <a:spLocks/>
          </p:cNvSpPr>
          <p:nvPr/>
        </p:nvSpPr>
        <p:spPr>
          <a:xfrm>
            <a:off x="4565021" y="0"/>
            <a:ext cx="4572000" cy="127491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solidFill>
                  <a:srgbClr val="3A3838"/>
                </a:solidFill>
                <a:latin typeface="Arial Black" panose="020B0604020202020204" pitchFamily="34" charset="0"/>
                <a:cs typeface="Arial Black" panose="020B0604020202020204" pitchFamily="34" charset="0"/>
              </a:rPr>
              <a:t>THE</a:t>
            </a:r>
          </a:p>
          <a:p>
            <a:pPr algn="ctr"/>
            <a:r>
              <a:rPr lang="en-US" sz="2000" b="1" dirty="0">
                <a:solidFill>
                  <a:srgbClr val="3A3838"/>
                </a:solidFill>
                <a:latin typeface="Arial Black" panose="020B0604020202020204" pitchFamily="34" charset="0"/>
                <a:cs typeface="Arial Black" panose="020B0604020202020204" pitchFamily="34" charset="0"/>
              </a:rPr>
              <a:t>APPRENTICESHIP</a:t>
            </a:r>
          </a:p>
          <a:p>
            <a:pPr algn="ctr"/>
            <a:r>
              <a:rPr kumimoji="0" lang="en-US" sz="2000" b="1" i="0" u="none" strike="noStrike" kern="1200" cap="none" spc="0" normalizeH="0" baseline="0" noProof="0" dirty="0">
                <a:ln>
                  <a:noFill/>
                </a:ln>
                <a:solidFill>
                  <a:srgbClr val="3A3838"/>
                </a:solidFill>
                <a:effectLst/>
                <a:uLnTx/>
                <a:uFillTx/>
                <a:latin typeface="Arial" panose="020B0604020202020204" pitchFamily="34" charset="0"/>
                <a:ea typeface="+mj-ea"/>
                <a:cs typeface="Arial" panose="020B0604020202020204" pitchFamily="34" charset="0"/>
              </a:rPr>
              <a:t>Path for Experience</a:t>
            </a:r>
            <a:endParaRPr lang="en-US" sz="2000" b="1" dirty="0">
              <a:solidFill>
                <a:srgbClr val="3A3838"/>
              </a:solidFill>
              <a:latin typeface="Arial Black" panose="020B0604020202020204" pitchFamily="34" charset="0"/>
              <a:cs typeface="Arial Black" panose="020B0604020202020204" pitchFamily="34" charset="0"/>
            </a:endParaRPr>
          </a:p>
        </p:txBody>
      </p:sp>
      <p:sp>
        <p:nvSpPr>
          <p:cNvPr id="6" name="Rectangle 5">
            <a:extLst>
              <a:ext uri="{FF2B5EF4-FFF2-40B4-BE49-F238E27FC236}">
                <a16:creationId xmlns:a16="http://schemas.microsoft.com/office/drawing/2014/main" id="{058D2C7E-C8F4-BAB8-AA5C-9D13586F575C}"/>
              </a:ext>
            </a:extLst>
          </p:cNvPr>
          <p:cNvSpPr>
            <a:spLocks noGrp="1" noRot="1" noMove="1" noResize="1" noEditPoints="1" noAdjustHandles="1" noChangeArrowheads="1" noChangeShapeType="1"/>
          </p:cNvSpPr>
          <p:nvPr/>
        </p:nvSpPr>
        <p:spPr>
          <a:xfrm>
            <a:off x="97927" y="1466989"/>
            <a:ext cx="2158664" cy="3505200"/>
          </a:xfrm>
          <a:prstGeom prst="rect">
            <a:avLst/>
          </a:prstGeom>
          <a:solidFill>
            <a:srgbClr val="FFCE34"/>
          </a:solidFill>
          <a:ln>
            <a:solidFill>
              <a:srgbClr val="FFC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B26D52-4228-DF0E-5E9F-F61ED2BDC7CA}"/>
              </a:ext>
            </a:extLst>
          </p:cNvPr>
          <p:cNvSpPr>
            <a:spLocks noGrp="1" noRot="1" noMove="1" noResize="1" noEditPoints="1" noAdjustHandles="1" noChangeArrowheads="1" noChangeShapeType="1"/>
          </p:cNvSpPr>
          <p:nvPr/>
        </p:nvSpPr>
        <p:spPr>
          <a:xfrm>
            <a:off x="2323470" y="1466989"/>
            <a:ext cx="2158664" cy="3505200"/>
          </a:xfrm>
          <a:prstGeom prst="rect">
            <a:avLst/>
          </a:prstGeom>
          <a:solidFill>
            <a:srgbClr val="FFCE34"/>
          </a:solidFill>
          <a:ln>
            <a:solidFill>
              <a:srgbClr val="FFCE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F4976C3-4B50-AD11-FCA5-4CBF85AACAC1}"/>
              </a:ext>
            </a:extLst>
          </p:cNvPr>
          <p:cNvSpPr/>
          <p:nvPr/>
        </p:nvSpPr>
        <p:spPr>
          <a:xfrm>
            <a:off x="4655169" y="1466987"/>
            <a:ext cx="2158664" cy="3505200"/>
          </a:xfrm>
          <a:prstGeom prst="rect">
            <a:avLst/>
          </a:prstGeom>
          <a:solidFill>
            <a:srgbClr val="B1BAAE"/>
          </a:solidFill>
          <a:ln>
            <a:solidFill>
              <a:srgbClr val="B1B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29DDEC-EC99-363A-6A79-5795725A4E04}"/>
              </a:ext>
            </a:extLst>
          </p:cNvPr>
          <p:cNvSpPr/>
          <p:nvPr/>
        </p:nvSpPr>
        <p:spPr>
          <a:xfrm>
            <a:off x="6887508" y="1466988"/>
            <a:ext cx="2158664" cy="3505200"/>
          </a:xfrm>
          <a:prstGeom prst="rect">
            <a:avLst/>
          </a:prstGeom>
          <a:solidFill>
            <a:srgbClr val="B1BAAE"/>
          </a:solidFill>
          <a:ln>
            <a:solidFill>
              <a:srgbClr val="B1B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4">
            <a:extLst>
              <a:ext uri="{FF2B5EF4-FFF2-40B4-BE49-F238E27FC236}">
                <a16:creationId xmlns:a16="http://schemas.microsoft.com/office/drawing/2014/main" id="{D025DE76-17AD-8BA1-6D28-EC4B8796C08C}"/>
              </a:ext>
            </a:extLst>
          </p:cNvPr>
          <p:cNvPicPr>
            <a:picLocks noChangeAspect="1"/>
          </p:cNvPicPr>
          <p:nvPr/>
        </p:nvPicPr>
        <p:blipFill rotWithShape="1">
          <a:blip r:embed="rId3"/>
          <a:srcRect b="62122"/>
          <a:stretch/>
        </p:blipFill>
        <p:spPr>
          <a:xfrm>
            <a:off x="90880" y="1466988"/>
            <a:ext cx="2158665" cy="1049150"/>
          </a:xfrm>
          <a:prstGeom prst="rect">
            <a:avLst/>
          </a:prstGeom>
        </p:spPr>
      </p:pic>
      <p:sp>
        <p:nvSpPr>
          <p:cNvPr id="20" name="Rectangle: Rounded Corners 19">
            <a:extLst>
              <a:ext uri="{FF2B5EF4-FFF2-40B4-BE49-F238E27FC236}">
                <a16:creationId xmlns:a16="http://schemas.microsoft.com/office/drawing/2014/main" id="{4F56FEDB-1370-39E5-5BE8-60C65FC6AC3D}"/>
              </a:ext>
            </a:extLst>
          </p:cNvPr>
          <p:cNvSpPr>
            <a:spLocks noGrp="1" noRot="1" noMove="1" noResize="1" noEditPoints="1" noAdjustHandles="1" noChangeArrowheads="1" noChangeShapeType="1"/>
          </p:cNvSpPr>
          <p:nvPr/>
        </p:nvSpPr>
        <p:spPr>
          <a:xfrm>
            <a:off x="119122" y="2777420"/>
            <a:ext cx="2090218" cy="2194767"/>
          </a:xfrm>
          <a:prstGeom prst="roundRect">
            <a:avLst/>
          </a:prstGeom>
          <a:solidFill>
            <a:srgbClr val="FFEDB3"/>
          </a:solidFill>
          <a:ln>
            <a:solidFill>
              <a:srgbClr val="FF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FC280297-DB8F-2AC6-DB59-55CB898FD228}"/>
              </a:ext>
            </a:extLst>
          </p:cNvPr>
          <p:cNvSpPr txBox="1">
            <a:spLocks/>
          </p:cNvSpPr>
          <p:nvPr/>
        </p:nvSpPr>
        <p:spPr>
          <a:xfrm>
            <a:off x="115144" y="2888251"/>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Personal delivery to clients</a:t>
            </a:r>
          </a:p>
        </p:txBody>
      </p:sp>
      <p:sp>
        <p:nvSpPr>
          <p:cNvPr id="23" name="Title 1">
            <a:extLst>
              <a:ext uri="{FF2B5EF4-FFF2-40B4-BE49-F238E27FC236}">
                <a16:creationId xmlns:a16="http://schemas.microsoft.com/office/drawing/2014/main" id="{84AF20D4-1DA8-BEDF-E902-B07499E7F6C7}"/>
              </a:ext>
            </a:extLst>
          </p:cNvPr>
          <p:cNvSpPr txBox="1">
            <a:spLocks/>
          </p:cNvSpPr>
          <p:nvPr/>
        </p:nvSpPr>
        <p:spPr>
          <a:xfrm>
            <a:off x="1167841" y="2887935"/>
            <a:ext cx="1058883"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Supervision of delivery</a:t>
            </a:r>
          </a:p>
        </p:txBody>
      </p:sp>
      <p:sp>
        <p:nvSpPr>
          <p:cNvPr id="24" name="Title 1">
            <a:extLst>
              <a:ext uri="{FF2B5EF4-FFF2-40B4-BE49-F238E27FC236}">
                <a16:creationId xmlns:a16="http://schemas.microsoft.com/office/drawing/2014/main" id="{95EA6C69-5E88-8780-19EF-DD38CC3104D2}"/>
              </a:ext>
            </a:extLst>
          </p:cNvPr>
          <p:cNvSpPr txBox="1">
            <a:spLocks/>
          </p:cNvSpPr>
          <p:nvPr/>
        </p:nvSpPr>
        <p:spPr>
          <a:xfrm>
            <a:off x="144827" y="3542638"/>
            <a:ext cx="1058883"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Direct/Indirect Client Support</a:t>
            </a:r>
          </a:p>
        </p:txBody>
      </p:sp>
      <p:sp>
        <p:nvSpPr>
          <p:cNvPr id="25" name="Title 1">
            <a:extLst>
              <a:ext uri="{FF2B5EF4-FFF2-40B4-BE49-F238E27FC236}">
                <a16:creationId xmlns:a16="http://schemas.microsoft.com/office/drawing/2014/main" id="{C0525A24-4B41-5EFB-DC10-F6AE3337AADB}"/>
              </a:ext>
            </a:extLst>
          </p:cNvPr>
          <p:cNvSpPr txBox="1">
            <a:spLocks/>
          </p:cNvSpPr>
          <p:nvPr/>
        </p:nvSpPr>
        <p:spPr>
          <a:xfrm>
            <a:off x="1286421" y="3597176"/>
            <a:ext cx="816528" cy="26841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Teaching</a:t>
            </a:r>
          </a:p>
        </p:txBody>
      </p:sp>
      <p:sp>
        <p:nvSpPr>
          <p:cNvPr id="26" name="Title 1">
            <a:extLst>
              <a:ext uri="{FF2B5EF4-FFF2-40B4-BE49-F238E27FC236}">
                <a16:creationId xmlns:a16="http://schemas.microsoft.com/office/drawing/2014/main" id="{B0FB7B22-5692-1D56-F256-9AB3109C2CC2}"/>
              </a:ext>
            </a:extLst>
          </p:cNvPr>
          <p:cNvSpPr txBox="1">
            <a:spLocks/>
          </p:cNvSpPr>
          <p:nvPr/>
        </p:nvSpPr>
        <p:spPr>
          <a:xfrm>
            <a:off x="268882" y="4324307"/>
            <a:ext cx="1845776" cy="31480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Internships or</a:t>
            </a:r>
          </a:p>
          <a:p>
            <a:pPr algn="ctr"/>
            <a:r>
              <a:rPr lang="en-US" sz="800" b="1" dirty="0">
                <a:solidFill>
                  <a:srgbClr val="3A3838"/>
                </a:solidFill>
                <a:latin typeface="Arial" panose="020B0604020202020204" pitchFamily="34" charset="0"/>
                <a:cs typeface="Arial" panose="020B0604020202020204" pitchFamily="34" charset="0"/>
              </a:rPr>
              <a:t>Residency Program</a:t>
            </a:r>
          </a:p>
        </p:txBody>
      </p:sp>
      <p:pic>
        <p:nvPicPr>
          <p:cNvPr id="36" name="Picture 35" descr="A yellow eye with black circle&#10;&#10;Description automatically generated">
            <a:extLst>
              <a:ext uri="{FF2B5EF4-FFF2-40B4-BE49-F238E27FC236}">
                <a16:creationId xmlns:a16="http://schemas.microsoft.com/office/drawing/2014/main" id="{DCF7E813-36A9-A9C1-28EF-3CB4B9043F53}"/>
              </a:ext>
            </a:extLst>
          </p:cNvPr>
          <p:cNvPicPr>
            <a:picLocks noChangeAspect="1"/>
          </p:cNvPicPr>
          <p:nvPr/>
        </p:nvPicPr>
        <p:blipFill rotWithShape="1">
          <a:blip r:embed="rId4">
            <a:extLst>
              <a:ext uri="{28A0092B-C50C-407E-A947-70E740481C1C}">
                <a14:useLocalDpi xmlns:a14="http://schemas.microsoft.com/office/drawing/2010/main" val="0"/>
              </a:ext>
            </a:extLst>
          </a:blip>
          <a:srcRect l="37655" r="39931"/>
          <a:stretch/>
        </p:blipFill>
        <p:spPr>
          <a:xfrm>
            <a:off x="1455045" y="3162232"/>
            <a:ext cx="484474" cy="414598"/>
          </a:xfrm>
          <a:prstGeom prst="rect">
            <a:avLst/>
          </a:prstGeom>
        </p:spPr>
      </p:pic>
      <p:pic>
        <p:nvPicPr>
          <p:cNvPr id="37" name="Picture 36" descr="A yellow eye with black circle&#10;&#10;Description automatically generated">
            <a:extLst>
              <a:ext uri="{FF2B5EF4-FFF2-40B4-BE49-F238E27FC236}">
                <a16:creationId xmlns:a16="http://schemas.microsoft.com/office/drawing/2014/main" id="{B60B49D4-D56F-5A19-C8B3-FF1863A12F7B}"/>
              </a:ext>
            </a:extLst>
          </p:cNvPr>
          <p:cNvPicPr>
            <a:picLocks noChangeAspect="1"/>
          </p:cNvPicPr>
          <p:nvPr/>
        </p:nvPicPr>
        <p:blipFill rotWithShape="1">
          <a:blip r:embed="rId4">
            <a:extLst>
              <a:ext uri="{28A0092B-C50C-407E-A947-70E740481C1C}">
                <a14:useLocalDpi xmlns:a14="http://schemas.microsoft.com/office/drawing/2010/main" val="0"/>
              </a:ext>
            </a:extLst>
          </a:blip>
          <a:srcRect l="72426" t="-1" r="5161" b="-6711"/>
          <a:stretch/>
        </p:blipFill>
        <p:spPr>
          <a:xfrm>
            <a:off x="465688" y="3874803"/>
            <a:ext cx="503258" cy="459574"/>
          </a:xfrm>
          <a:prstGeom prst="rect">
            <a:avLst/>
          </a:prstGeom>
        </p:spPr>
      </p:pic>
      <p:pic>
        <p:nvPicPr>
          <p:cNvPr id="38" name="Picture 37" descr="A yellow eye with black circle&#10;&#10;Description automatically generated">
            <a:extLst>
              <a:ext uri="{FF2B5EF4-FFF2-40B4-BE49-F238E27FC236}">
                <a16:creationId xmlns:a16="http://schemas.microsoft.com/office/drawing/2014/main" id="{2894DD9E-56DA-AA6E-6ACF-A59E977E4D1F}"/>
              </a:ext>
            </a:extLst>
          </p:cNvPr>
          <p:cNvPicPr>
            <a:picLocks noChangeAspect="1"/>
          </p:cNvPicPr>
          <p:nvPr/>
        </p:nvPicPr>
        <p:blipFill rotWithShape="1">
          <a:blip r:embed="rId4">
            <a:extLst>
              <a:ext uri="{28A0092B-C50C-407E-A947-70E740481C1C}">
                <a14:useLocalDpi xmlns:a14="http://schemas.microsoft.com/office/drawing/2010/main" val="0"/>
              </a:ext>
            </a:extLst>
          </a:blip>
          <a:srcRect r="68326"/>
          <a:stretch/>
        </p:blipFill>
        <p:spPr>
          <a:xfrm>
            <a:off x="386157" y="3168990"/>
            <a:ext cx="662321" cy="401082"/>
          </a:xfrm>
          <a:prstGeom prst="rect">
            <a:avLst/>
          </a:prstGeom>
        </p:spPr>
      </p:pic>
      <p:pic>
        <p:nvPicPr>
          <p:cNvPr id="42" name="Picture 41" descr="A black background with a black square&#10;&#10;Description automatically generated with medium confidence">
            <a:extLst>
              <a:ext uri="{FF2B5EF4-FFF2-40B4-BE49-F238E27FC236}">
                <a16:creationId xmlns:a16="http://schemas.microsoft.com/office/drawing/2014/main" id="{1D23FA7B-F9F1-642B-3970-756FCB96E448}"/>
              </a:ext>
            </a:extLst>
          </p:cNvPr>
          <p:cNvPicPr>
            <a:picLocks noChangeAspect="1"/>
          </p:cNvPicPr>
          <p:nvPr/>
        </p:nvPicPr>
        <p:blipFill rotWithShape="1">
          <a:blip r:embed="rId5">
            <a:extLst>
              <a:ext uri="{28A0092B-C50C-407E-A947-70E740481C1C}">
                <a14:useLocalDpi xmlns:a14="http://schemas.microsoft.com/office/drawing/2010/main" val="0"/>
              </a:ext>
            </a:extLst>
          </a:blip>
          <a:srcRect l="64637" t="-1" r="15963" b="-12398"/>
          <a:stretch/>
        </p:blipFill>
        <p:spPr>
          <a:xfrm>
            <a:off x="923817" y="4584822"/>
            <a:ext cx="503257" cy="409603"/>
          </a:xfrm>
          <a:prstGeom prst="rect">
            <a:avLst/>
          </a:prstGeom>
        </p:spPr>
      </p:pic>
      <p:pic>
        <p:nvPicPr>
          <p:cNvPr id="43" name="Picture 42" descr="A black background with a black square&#10;&#10;Description automatically generated with medium confidence">
            <a:extLst>
              <a:ext uri="{FF2B5EF4-FFF2-40B4-BE49-F238E27FC236}">
                <a16:creationId xmlns:a16="http://schemas.microsoft.com/office/drawing/2014/main" id="{E8F63A19-31B7-6378-35E5-82A052622555}"/>
              </a:ext>
            </a:extLst>
          </p:cNvPr>
          <p:cNvPicPr>
            <a:picLocks noChangeAspect="1"/>
          </p:cNvPicPr>
          <p:nvPr/>
        </p:nvPicPr>
        <p:blipFill rotWithShape="1">
          <a:blip r:embed="rId5">
            <a:extLst>
              <a:ext uri="{28A0092B-C50C-407E-A947-70E740481C1C}">
                <a14:useLocalDpi xmlns:a14="http://schemas.microsoft.com/office/drawing/2010/main" val="0"/>
              </a:ext>
            </a:extLst>
          </a:blip>
          <a:srcRect l="10836" t="1" r="72021" b="-2"/>
          <a:stretch/>
        </p:blipFill>
        <p:spPr>
          <a:xfrm>
            <a:off x="1452448" y="3854987"/>
            <a:ext cx="484474" cy="396999"/>
          </a:xfrm>
          <a:prstGeom prst="rect">
            <a:avLst/>
          </a:prstGeom>
        </p:spPr>
      </p:pic>
      <p:sp>
        <p:nvSpPr>
          <p:cNvPr id="47" name="Rectangle: Rounded Corners 46">
            <a:extLst>
              <a:ext uri="{FF2B5EF4-FFF2-40B4-BE49-F238E27FC236}">
                <a16:creationId xmlns:a16="http://schemas.microsoft.com/office/drawing/2014/main" id="{2A1D1EAC-1319-7804-CAAC-DE033081C296}"/>
              </a:ext>
            </a:extLst>
          </p:cNvPr>
          <p:cNvSpPr/>
          <p:nvPr/>
        </p:nvSpPr>
        <p:spPr>
          <a:xfrm>
            <a:off x="2330448" y="1465318"/>
            <a:ext cx="2158664" cy="253800"/>
          </a:xfrm>
          <a:prstGeom prst="roundRect">
            <a:avLst/>
          </a:prstGeom>
          <a:solidFill>
            <a:srgbClr val="3A3838"/>
          </a:solidFill>
          <a:ln>
            <a:solidFill>
              <a:srgbClr val="3A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C80F38FB-DC4B-03ED-8412-A037106A0FC4}"/>
              </a:ext>
            </a:extLst>
          </p:cNvPr>
          <p:cNvSpPr txBox="1">
            <a:spLocks/>
          </p:cNvSpPr>
          <p:nvPr/>
        </p:nvSpPr>
        <p:spPr>
          <a:xfrm>
            <a:off x="2142481" y="1465002"/>
            <a:ext cx="2561431" cy="2950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rgbClr val="FFCE34"/>
                </a:solidFill>
                <a:latin typeface="Arial Black" panose="020B0604020202020204" pitchFamily="34" charset="0"/>
                <a:cs typeface="Arial Black" panose="020B0604020202020204" pitchFamily="34" charset="0"/>
              </a:rPr>
              <a:t>DOING</a:t>
            </a:r>
            <a:r>
              <a:rPr lang="en-US" sz="900" b="1" dirty="0">
                <a:solidFill>
                  <a:schemeClr val="bg1"/>
                </a:solidFill>
                <a:latin typeface="Arial Black" panose="020B0604020202020204" pitchFamily="34" charset="0"/>
                <a:cs typeface="Arial Black" panose="020B0604020202020204" pitchFamily="34" charset="0"/>
              </a:rPr>
              <a:t> ONE OR MORE </a:t>
            </a:r>
            <a:r>
              <a:rPr lang="en-US" sz="900" b="1" dirty="0">
                <a:solidFill>
                  <a:srgbClr val="FFCE34"/>
                </a:solidFill>
                <a:latin typeface="Arial Black" panose="020B0604020202020204" pitchFamily="34" charset="0"/>
                <a:cs typeface="Arial Black" panose="020B0604020202020204" pitchFamily="34" charset="0"/>
              </a:rPr>
              <a:t>OF</a:t>
            </a:r>
            <a:r>
              <a:rPr lang="en-US" sz="900" b="1" dirty="0">
                <a:solidFill>
                  <a:schemeClr val="bg1"/>
                </a:solidFill>
                <a:latin typeface="Arial Black" panose="020B0604020202020204" pitchFamily="34" charset="0"/>
                <a:cs typeface="Arial Black" panose="020B0604020202020204" pitchFamily="34" charset="0"/>
              </a:rPr>
              <a:t> </a:t>
            </a:r>
            <a:r>
              <a:rPr lang="en-US" sz="900" b="1" dirty="0">
                <a:solidFill>
                  <a:srgbClr val="FFCE34"/>
                </a:solidFill>
                <a:latin typeface="Arial Black" panose="020B0604020202020204" pitchFamily="34" charset="0"/>
                <a:cs typeface="Arial Black" panose="020B0604020202020204" pitchFamily="34" charset="0"/>
              </a:rPr>
              <a:t>THESE</a:t>
            </a:r>
            <a:endParaRPr lang="en-US" sz="900" b="1" dirty="0">
              <a:solidFill>
                <a:srgbClr val="FFCE34"/>
              </a:solidFill>
              <a:latin typeface="Arial" panose="020B0604020202020204" pitchFamily="34" charset="0"/>
              <a:cs typeface="Arial" panose="020B0604020202020204" pitchFamily="34" charset="0"/>
            </a:endParaRPr>
          </a:p>
        </p:txBody>
      </p:sp>
      <p:sp>
        <p:nvSpPr>
          <p:cNvPr id="50" name="Title 1">
            <a:extLst>
              <a:ext uri="{FF2B5EF4-FFF2-40B4-BE49-F238E27FC236}">
                <a16:creationId xmlns:a16="http://schemas.microsoft.com/office/drawing/2014/main" id="{2C5F1DF2-CD23-FC6D-2DFD-9BF2A642F5E3}"/>
              </a:ext>
            </a:extLst>
          </p:cNvPr>
          <p:cNvSpPr txBox="1">
            <a:spLocks/>
          </p:cNvSpPr>
          <p:nvPr/>
        </p:nvSpPr>
        <p:spPr>
          <a:xfrm>
            <a:off x="2378127" y="1758153"/>
            <a:ext cx="2090137" cy="3336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rgbClr val="3A3838"/>
                </a:solidFill>
                <a:latin typeface="Arial Black" panose="020B0604020202020204" pitchFamily="34" charset="0"/>
                <a:cs typeface="Arial Black" panose="020B0604020202020204" pitchFamily="34" charset="0"/>
              </a:rPr>
              <a:t>ELEMENTS OF PERSONAL FINANCIAL PLANNING</a:t>
            </a:r>
            <a:endParaRPr lang="en-US" sz="900" b="1" dirty="0">
              <a:solidFill>
                <a:srgbClr val="3A3838"/>
              </a:solidFill>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9D73C152-CD17-1891-A073-FF9A998CF72A}"/>
              </a:ext>
            </a:extLst>
          </p:cNvPr>
          <p:cNvSpPr/>
          <p:nvPr/>
        </p:nvSpPr>
        <p:spPr>
          <a:xfrm>
            <a:off x="2357693" y="2099468"/>
            <a:ext cx="2090218" cy="2872719"/>
          </a:xfrm>
          <a:prstGeom prst="roundRect">
            <a:avLst/>
          </a:prstGeom>
          <a:solidFill>
            <a:srgbClr val="FFEDB3"/>
          </a:solidFill>
          <a:ln>
            <a:solidFill>
              <a:srgbClr val="FF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itle 1">
            <a:extLst>
              <a:ext uri="{FF2B5EF4-FFF2-40B4-BE49-F238E27FC236}">
                <a16:creationId xmlns:a16="http://schemas.microsoft.com/office/drawing/2014/main" id="{A45B6930-6C35-5810-50F8-4EA4F44BE318}"/>
              </a:ext>
            </a:extLst>
          </p:cNvPr>
          <p:cNvSpPr txBox="1">
            <a:spLocks/>
          </p:cNvSpPr>
          <p:nvPr/>
        </p:nvSpPr>
        <p:spPr>
          <a:xfrm>
            <a:off x="3289719" y="3972092"/>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Implementation</a:t>
            </a:r>
          </a:p>
        </p:txBody>
      </p:sp>
      <p:pic>
        <p:nvPicPr>
          <p:cNvPr id="60" name="Picture 59" descr="A pair of binoculars with white circles&#10;&#10;Description automatically generated">
            <a:extLst>
              <a:ext uri="{FF2B5EF4-FFF2-40B4-BE49-F238E27FC236}">
                <a16:creationId xmlns:a16="http://schemas.microsoft.com/office/drawing/2014/main" id="{FD9AFB27-F531-1067-F83B-8E46F6E11F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244" r="10709"/>
          <a:stretch/>
        </p:blipFill>
        <p:spPr>
          <a:xfrm>
            <a:off x="2702382" y="2905830"/>
            <a:ext cx="486162" cy="401083"/>
          </a:xfrm>
          <a:prstGeom prst="rect">
            <a:avLst/>
          </a:prstGeom>
        </p:spPr>
      </p:pic>
      <p:pic>
        <p:nvPicPr>
          <p:cNvPr id="61" name="Picture 60" descr="A pair of binoculars with white circles&#10;&#10;Description automatically generated">
            <a:extLst>
              <a:ext uri="{FF2B5EF4-FFF2-40B4-BE49-F238E27FC236}">
                <a16:creationId xmlns:a16="http://schemas.microsoft.com/office/drawing/2014/main" id="{6D70DFC5-6A8A-F09E-26FA-E09844EEB0D9}"/>
              </a:ext>
            </a:extLst>
          </p:cNvPr>
          <p:cNvPicPr>
            <a:picLocks noChangeAspect="1"/>
          </p:cNvPicPr>
          <p:nvPr/>
        </p:nvPicPr>
        <p:blipFill rotWithShape="1">
          <a:blip r:embed="rId7">
            <a:extLst>
              <a:ext uri="{28A0092B-C50C-407E-A947-70E740481C1C}">
                <a14:useLocalDpi xmlns:a14="http://schemas.microsoft.com/office/drawing/2010/main" val="0"/>
              </a:ext>
            </a:extLst>
          </a:blip>
          <a:srcRect l="42131" r="40716"/>
          <a:stretch/>
        </p:blipFill>
        <p:spPr>
          <a:xfrm>
            <a:off x="3629815" y="2105884"/>
            <a:ext cx="502858" cy="460670"/>
          </a:xfrm>
          <a:prstGeom prst="rect">
            <a:avLst/>
          </a:prstGeom>
        </p:spPr>
      </p:pic>
      <p:pic>
        <p:nvPicPr>
          <p:cNvPr id="62" name="Picture 61" descr="A pair of binoculars with white circles&#10;&#10;Description automatically generated">
            <a:extLst>
              <a:ext uri="{FF2B5EF4-FFF2-40B4-BE49-F238E27FC236}">
                <a16:creationId xmlns:a16="http://schemas.microsoft.com/office/drawing/2014/main" id="{3599CDC9-EBC8-2523-66EB-855DDFB49008}"/>
              </a:ext>
            </a:extLst>
          </p:cNvPr>
          <p:cNvPicPr>
            <a:picLocks noChangeAspect="1"/>
          </p:cNvPicPr>
          <p:nvPr/>
        </p:nvPicPr>
        <p:blipFill rotWithShape="1">
          <a:blip r:embed="rId7">
            <a:extLst>
              <a:ext uri="{28A0092B-C50C-407E-A947-70E740481C1C}">
                <a14:useLocalDpi xmlns:a14="http://schemas.microsoft.com/office/drawing/2010/main" val="0"/>
              </a:ext>
            </a:extLst>
          </a:blip>
          <a:srcRect l="9280" r="68708"/>
          <a:stretch/>
        </p:blipFill>
        <p:spPr>
          <a:xfrm>
            <a:off x="2613393" y="2099468"/>
            <a:ext cx="593954" cy="424031"/>
          </a:xfrm>
          <a:prstGeom prst="rect">
            <a:avLst/>
          </a:prstGeom>
        </p:spPr>
      </p:pic>
      <p:pic>
        <p:nvPicPr>
          <p:cNvPr id="64" name="Picture 63" descr="A black background with a black square">
            <a:extLst>
              <a:ext uri="{FF2B5EF4-FFF2-40B4-BE49-F238E27FC236}">
                <a16:creationId xmlns:a16="http://schemas.microsoft.com/office/drawing/2014/main" id="{A30998B4-D0DA-44E6-A4D1-63AA1874C3C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373" r="17309"/>
          <a:stretch/>
        </p:blipFill>
        <p:spPr>
          <a:xfrm>
            <a:off x="2671183" y="3673087"/>
            <a:ext cx="543812" cy="433942"/>
          </a:xfrm>
          <a:prstGeom prst="rect">
            <a:avLst/>
          </a:prstGeom>
        </p:spPr>
      </p:pic>
      <p:pic>
        <p:nvPicPr>
          <p:cNvPr id="65" name="Picture 64" descr="A black background with a black square">
            <a:extLst>
              <a:ext uri="{FF2B5EF4-FFF2-40B4-BE49-F238E27FC236}">
                <a16:creationId xmlns:a16="http://schemas.microsoft.com/office/drawing/2014/main" id="{DC2D6269-2997-FA3C-9AB1-224ED98210E8}"/>
              </a:ext>
            </a:extLst>
          </p:cNvPr>
          <p:cNvPicPr>
            <a:picLocks noChangeAspect="1"/>
          </p:cNvPicPr>
          <p:nvPr/>
        </p:nvPicPr>
        <p:blipFill rotWithShape="1">
          <a:blip r:embed="rId9">
            <a:extLst>
              <a:ext uri="{28A0092B-C50C-407E-A947-70E740481C1C}">
                <a14:useLocalDpi xmlns:a14="http://schemas.microsoft.com/office/drawing/2010/main" val="0"/>
              </a:ext>
            </a:extLst>
          </a:blip>
          <a:srcRect l="16965" r="67395"/>
          <a:stretch/>
        </p:blipFill>
        <p:spPr>
          <a:xfrm>
            <a:off x="3618378" y="2805665"/>
            <a:ext cx="467005" cy="507975"/>
          </a:xfrm>
          <a:prstGeom prst="rect">
            <a:avLst/>
          </a:prstGeom>
        </p:spPr>
      </p:pic>
      <p:pic>
        <p:nvPicPr>
          <p:cNvPr id="67" name="Picture 66" descr="A black background with a black square&#10;&#10;Description automatically generated with medium confidence">
            <a:extLst>
              <a:ext uri="{FF2B5EF4-FFF2-40B4-BE49-F238E27FC236}">
                <a16:creationId xmlns:a16="http://schemas.microsoft.com/office/drawing/2014/main" id="{43DC851A-D744-0667-00A5-19476FB400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174" r="13466"/>
          <a:stretch/>
        </p:blipFill>
        <p:spPr>
          <a:xfrm>
            <a:off x="3050129" y="4302130"/>
            <a:ext cx="674548" cy="386498"/>
          </a:xfrm>
          <a:prstGeom prst="rect">
            <a:avLst/>
          </a:prstGeom>
        </p:spPr>
      </p:pic>
      <p:sp>
        <p:nvSpPr>
          <p:cNvPr id="52" name="Title 1">
            <a:extLst>
              <a:ext uri="{FF2B5EF4-FFF2-40B4-BE49-F238E27FC236}">
                <a16:creationId xmlns:a16="http://schemas.microsoft.com/office/drawing/2014/main" id="{8961EC41-93DC-8179-857B-A2837EE3BEDD}"/>
              </a:ext>
            </a:extLst>
          </p:cNvPr>
          <p:cNvSpPr txBox="1">
            <a:spLocks/>
          </p:cNvSpPr>
          <p:nvPr/>
        </p:nvSpPr>
        <p:spPr>
          <a:xfrm>
            <a:off x="2339381" y="2516790"/>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Understand personal &amp; financial circumstances</a:t>
            </a:r>
          </a:p>
        </p:txBody>
      </p:sp>
      <p:sp>
        <p:nvSpPr>
          <p:cNvPr id="53" name="Title 1">
            <a:extLst>
              <a:ext uri="{FF2B5EF4-FFF2-40B4-BE49-F238E27FC236}">
                <a16:creationId xmlns:a16="http://schemas.microsoft.com/office/drawing/2014/main" id="{A16B3552-A450-58C9-6860-B71B51AE6891}"/>
              </a:ext>
            </a:extLst>
          </p:cNvPr>
          <p:cNvSpPr txBox="1">
            <a:spLocks/>
          </p:cNvSpPr>
          <p:nvPr/>
        </p:nvSpPr>
        <p:spPr>
          <a:xfrm>
            <a:off x="3279070" y="2516790"/>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Identify &amp;</a:t>
            </a:r>
          </a:p>
          <a:p>
            <a:pPr algn="ctr"/>
            <a:r>
              <a:rPr lang="en-US" sz="800" b="1" dirty="0">
                <a:solidFill>
                  <a:srgbClr val="3A3838"/>
                </a:solidFill>
                <a:latin typeface="Arial" panose="020B0604020202020204" pitchFamily="34" charset="0"/>
                <a:cs typeface="Arial" panose="020B0604020202020204" pitchFamily="34" charset="0"/>
              </a:rPr>
              <a:t>select goals</a:t>
            </a:r>
          </a:p>
        </p:txBody>
      </p:sp>
      <p:sp>
        <p:nvSpPr>
          <p:cNvPr id="54" name="Title 1">
            <a:extLst>
              <a:ext uri="{FF2B5EF4-FFF2-40B4-BE49-F238E27FC236}">
                <a16:creationId xmlns:a16="http://schemas.microsoft.com/office/drawing/2014/main" id="{3DB921F4-CB5F-DB76-AEBB-4C46C815A50E}"/>
              </a:ext>
            </a:extLst>
          </p:cNvPr>
          <p:cNvSpPr txBox="1">
            <a:spLocks/>
          </p:cNvSpPr>
          <p:nvPr/>
        </p:nvSpPr>
        <p:spPr>
          <a:xfrm>
            <a:off x="2353006" y="3320506"/>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Analyze course</a:t>
            </a:r>
          </a:p>
          <a:p>
            <a:pPr algn="ctr"/>
            <a:r>
              <a:rPr lang="en-US" sz="800" b="1" dirty="0">
                <a:solidFill>
                  <a:srgbClr val="3A3838"/>
                </a:solidFill>
                <a:latin typeface="Arial" panose="020B0604020202020204" pitchFamily="34" charset="0"/>
                <a:cs typeface="Arial" panose="020B0604020202020204" pitchFamily="34" charset="0"/>
              </a:rPr>
              <a:t>of action &amp; alternatives</a:t>
            </a:r>
          </a:p>
        </p:txBody>
      </p:sp>
      <p:sp>
        <p:nvSpPr>
          <p:cNvPr id="56" name="Title 1">
            <a:extLst>
              <a:ext uri="{FF2B5EF4-FFF2-40B4-BE49-F238E27FC236}">
                <a16:creationId xmlns:a16="http://schemas.microsoft.com/office/drawing/2014/main" id="{28D94C48-4FE5-4E87-82D2-D487071929C2}"/>
              </a:ext>
            </a:extLst>
          </p:cNvPr>
          <p:cNvSpPr txBox="1">
            <a:spLocks/>
          </p:cNvSpPr>
          <p:nvPr/>
        </p:nvSpPr>
        <p:spPr>
          <a:xfrm>
            <a:off x="3279070" y="3327233"/>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Develop recommendations</a:t>
            </a:r>
          </a:p>
        </p:txBody>
      </p:sp>
      <p:pic>
        <p:nvPicPr>
          <p:cNvPr id="68" name="Picture 67" descr="A black background with a black square&#10;&#10;Description automatically generated with medium confidence">
            <a:extLst>
              <a:ext uri="{FF2B5EF4-FFF2-40B4-BE49-F238E27FC236}">
                <a16:creationId xmlns:a16="http://schemas.microsoft.com/office/drawing/2014/main" id="{E03E6A06-1272-B22E-A879-1168D12F31BD}"/>
              </a:ext>
            </a:extLst>
          </p:cNvPr>
          <p:cNvPicPr>
            <a:picLocks noChangeAspect="1"/>
          </p:cNvPicPr>
          <p:nvPr/>
        </p:nvPicPr>
        <p:blipFill rotWithShape="1">
          <a:blip r:embed="rId11">
            <a:extLst>
              <a:ext uri="{28A0092B-C50C-407E-A947-70E740481C1C}">
                <a14:useLocalDpi xmlns:a14="http://schemas.microsoft.com/office/drawing/2010/main" val="0"/>
              </a:ext>
            </a:extLst>
          </a:blip>
          <a:srcRect l="16077" r="60674"/>
          <a:stretch/>
        </p:blipFill>
        <p:spPr>
          <a:xfrm>
            <a:off x="3481878" y="3602515"/>
            <a:ext cx="787869" cy="511820"/>
          </a:xfrm>
          <a:prstGeom prst="rect">
            <a:avLst/>
          </a:prstGeom>
        </p:spPr>
      </p:pic>
      <p:sp>
        <p:nvSpPr>
          <p:cNvPr id="55" name="Title 1">
            <a:extLst>
              <a:ext uri="{FF2B5EF4-FFF2-40B4-BE49-F238E27FC236}">
                <a16:creationId xmlns:a16="http://schemas.microsoft.com/office/drawing/2014/main" id="{93ACEDBD-BAC5-EA10-BD54-E4B8D340E013}"/>
              </a:ext>
            </a:extLst>
          </p:cNvPr>
          <p:cNvSpPr txBox="1">
            <a:spLocks/>
          </p:cNvSpPr>
          <p:nvPr/>
        </p:nvSpPr>
        <p:spPr>
          <a:xfrm>
            <a:off x="2347042" y="4021584"/>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Present recommendations</a:t>
            </a:r>
          </a:p>
        </p:txBody>
      </p:sp>
      <p:sp>
        <p:nvSpPr>
          <p:cNvPr id="58" name="Title 1">
            <a:extLst>
              <a:ext uri="{FF2B5EF4-FFF2-40B4-BE49-F238E27FC236}">
                <a16:creationId xmlns:a16="http://schemas.microsoft.com/office/drawing/2014/main" id="{A4E3DA45-A817-2744-6D63-4D166B5FCF4C}"/>
              </a:ext>
            </a:extLst>
          </p:cNvPr>
          <p:cNvSpPr txBox="1">
            <a:spLocks/>
          </p:cNvSpPr>
          <p:nvPr/>
        </p:nvSpPr>
        <p:spPr>
          <a:xfrm>
            <a:off x="2821858" y="4603581"/>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Monitor progress &amp; update</a:t>
            </a:r>
          </a:p>
        </p:txBody>
      </p:sp>
      <p:sp>
        <p:nvSpPr>
          <p:cNvPr id="71" name="Rectangle: Rounded Corners 70">
            <a:extLst>
              <a:ext uri="{FF2B5EF4-FFF2-40B4-BE49-F238E27FC236}">
                <a16:creationId xmlns:a16="http://schemas.microsoft.com/office/drawing/2014/main" id="{BBB7254A-986F-AD96-28DA-D9A30D83CC3F}"/>
              </a:ext>
            </a:extLst>
          </p:cNvPr>
          <p:cNvSpPr/>
          <p:nvPr/>
        </p:nvSpPr>
        <p:spPr>
          <a:xfrm>
            <a:off x="4702876" y="2764671"/>
            <a:ext cx="2090218" cy="645279"/>
          </a:xfrm>
          <a:prstGeom prst="roundRect">
            <a:avLst/>
          </a:prstGeom>
          <a:solidFill>
            <a:srgbClr val="E9ECE8"/>
          </a:solidFill>
          <a:ln>
            <a:solidFill>
              <a:srgbClr val="E9E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descr="A black and white logo&#10;&#10;Description automatically generated">
            <a:extLst>
              <a:ext uri="{FF2B5EF4-FFF2-40B4-BE49-F238E27FC236}">
                <a16:creationId xmlns:a16="http://schemas.microsoft.com/office/drawing/2014/main" id="{65BBE3EE-68D9-498A-152D-687A82F86D6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48618" y="1449030"/>
            <a:ext cx="2171766" cy="1021111"/>
          </a:xfrm>
          <a:prstGeom prst="rect">
            <a:avLst/>
          </a:prstGeom>
        </p:spPr>
      </p:pic>
      <p:sp>
        <p:nvSpPr>
          <p:cNvPr id="74" name="Rectangle: Rounded Corners 73">
            <a:extLst>
              <a:ext uri="{FF2B5EF4-FFF2-40B4-BE49-F238E27FC236}">
                <a16:creationId xmlns:a16="http://schemas.microsoft.com/office/drawing/2014/main" id="{6306576F-0BB2-6306-6A77-193C5FA95774}"/>
              </a:ext>
            </a:extLst>
          </p:cNvPr>
          <p:cNvSpPr/>
          <p:nvPr/>
        </p:nvSpPr>
        <p:spPr>
          <a:xfrm>
            <a:off x="4705603" y="2552339"/>
            <a:ext cx="2090218" cy="238385"/>
          </a:xfrm>
          <a:prstGeom prst="roundRect">
            <a:avLst/>
          </a:prstGeom>
          <a:solidFill>
            <a:srgbClr val="3A3838"/>
          </a:solidFill>
          <a:ln>
            <a:solidFill>
              <a:srgbClr val="3A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itle 1">
            <a:extLst>
              <a:ext uri="{FF2B5EF4-FFF2-40B4-BE49-F238E27FC236}">
                <a16:creationId xmlns:a16="http://schemas.microsoft.com/office/drawing/2014/main" id="{80324661-9FFF-A853-0A8C-736D901A5F14}"/>
              </a:ext>
            </a:extLst>
          </p:cNvPr>
          <p:cNvSpPr txBox="1">
            <a:spLocks/>
          </p:cNvSpPr>
          <p:nvPr/>
        </p:nvSpPr>
        <p:spPr>
          <a:xfrm>
            <a:off x="4458562" y="2551395"/>
            <a:ext cx="2561431" cy="2950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chemeClr val="bg1"/>
                </a:solidFill>
                <a:latin typeface="Arial Black" panose="020B0604020202020204" pitchFamily="34" charset="0"/>
                <a:cs typeface="Arial Black" panose="020B0604020202020204" pitchFamily="34" charset="0"/>
              </a:rPr>
              <a:t>DOING THIS</a:t>
            </a:r>
            <a:endParaRPr lang="en-US" sz="900" b="1" dirty="0">
              <a:solidFill>
                <a:schemeClr val="bg1"/>
              </a:solidFill>
              <a:latin typeface="Arial" panose="020B0604020202020204" pitchFamily="34" charset="0"/>
              <a:cs typeface="Arial" panose="020B0604020202020204" pitchFamily="34" charset="0"/>
            </a:endParaRPr>
          </a:p>
        </p:txBody>
      </p:sp>
      <p:pic>
        <p:nvPicPr>
          <p:cNvPr id="78" name="Picture 77" descr="A yellow eye with black circle&#10;&#10;Description automatically generated">
            <a:extLst>
              <a:ext uri="{FF2B5EF4-FFF2-40B4-BE49-F238E27FC236}">
                <a16:creationId xmlns:a16="http://schemas.microsoft.com/office/drawing/2014/main" id="{DD92FBFF-0AE6-E663-687E-023B6E74032F}"/>
              </a:ext>
            </a:extLst>
          </p:cNvPr>
          <p:cNvPicPr>
            <a:picLocks noChangeAspect="1"/>
          </p:cNvPicPr>
          <p:nvPr/>
        </p:nvPicPr>
        <p:blipFill rotWithShape="1">
          <a:blip r:embed="rId4">
            <a:extLst>
              <a:ext uri="{28A0092B-C50C-407E-A947-70E740481C1C}">
                <a14:useLocalDpi xmlns:a14="http://schemas.microsoft.com/office/drawing/2010/main" val="0"/>
              </a:ext>
            </a:extLst>
          </a:blip>
          <a:srcRect r="68326"/>
          <a:stretch/>
        </p:blipFill>
        <p:spPr>
          <a:xfrm>
            <a:off x="4743586" y="2878005"/>
            <a:ext cx="662321" cy="401082"/>
          </a:xfrm>
          <a:prstGeom prst="rect">
            <a:avLst/>
          </a:prstGeom>
        </p:spPr>
      </p:pic>
      <p:sp>
        <p:nvSpPr>
          <p:cNvPr id="79" name="Title 1">
            <a:extLst>
              <a:ext uri="{FF2B5EF4-FFF2-40B4-BE49-F238E27FC236}">
                <a16:creationId xmlns:a16="http://schemas.microsoft.com/office/drawing/2014/main" id="{42D81F65-E4A8-859A-14CC-1007BC0419C2}"/>
              </a:ext>
            </a:extLst>
          </p:cNvPr>
          <p:cNvSpPr txBox="1">
            <a:spLocks/>
          </p:cNvSpPr>
          <p:nvPr/>
        </p:nvSpPr>
        <p:spPr>
          <a:xfrm>
            <a:off x="5213979" y="2956571"/>
            <a:ext cx="1515139" cy="29960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Personal delivery to clients</a:t>
            </a:r>
          </a:p>
        </p:txBody>
      </p:sp>
      <p:sp>
        <p:nvSpPr>
          <p:cNvPr id="82" name="Rectangle 81">
            <a:extLst>
              <a:ext uri="{FF2B5EF4-FFF2-40B4-BE49-F238E27FC236}">
                <a16:creationId xmlns:a16="http://schemas.microsoft.com/office/drawing/2014/main" id="{EA2E3E7D-AB08-3627-167C-CAA66396100C}"/>
              </a:ext>
            </a:extLst>
          </p:cNvPr>
          <p:cNvSpPr/>
          <p:nvPr/>
        </p:nvSpPr>
        <p:spPr>
          <a:xfrm>
            <a:off x="5687244" y="3416921"/>
            <a:ext cx="104712" cy="561868"/>
          </a:xfrm>
          <a:prstGeom prst="rect">
            <a:avLst/>
          </a:prstGeom>
          <a:solidFill>
            <a:schemeClr val="bg1"/>
          </a:solidFill>
          <a:ln>
            <a:solidFill>
              <a:srgbClr val="E9E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4EFD59A0-E29B-0B95-E345-8F705D0DCE89}"/>
              </a:ext>
            </a:extLst>
          </p:cNvPr>
          <p:cNvSpPr/>
          <p:nvPr/>
        </p:nvSpPr>
        <p:spPr>
          <a:xfrm>
            <a:off x="5507157" y="3561055"/>
            <a:ext cx="448801" cy="20401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itle 1">
            <a:extLst>
              <a:ext uri="{FF2B5EF4-FFF2-40B4-BE49-F238E27FC236}">
                <a16:creationId xmlns:a16="http://schemas.microsoft.com/office/drawing/2014/main" id="{589974EE-8A48-FA79-1D80-89F5CCBBCD1C}"/>
              </a:ext>
            </a:extLst>
          </p:cNvPr>
          <p:cNvSpPr txBox="1">
            <a:spLocks/>
          </p:cNvSpPr>
          <p:nvPr/>
        </p:nvSpPr>
        <p:spPr>
          <a:xfrm>
            <a:off x="5521227" y="3576830"/>
            <a:ext cx="448801" cy="17863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Black" panose="020B0A04020102020204" pitchFamily="34" charset="0"/>
                <a:cs typeface="Arial" panose="020B0604020202020204" pitchFamily="34" charset="0"/>
              </a:rPr>
              <a:t>AND</a:t>
            </a:r>
          </a:p>
        </p:txBody>
      </p:sp>
      <p:sp>
        <p:nvSpPr>
          <p:cNvPr id="83" name="Rectangle: Rounded Corners 82">
            <a:extLst>
              <a:ext uri="{FF2B5EF4-FFF2-40B4-BE49-F238E27FC236}">
                <a16:creationId xmlns:a16="http://schemas.microsoft.com/office/drawing/2014/main" id="{1EFBAAA3-AA1A-CA68-7B4C-4DC93748F130}"/>
              </a:ext>
            </a:extLst>
          </p:cNvPr>
          <p:cNvSpPr/>
          <p:nvPr/>
        </p:nvSpPr>
        <p:spPr>
          <a:xfrm>
            <a:off x="4700519" y="4119785"/>
            <a:ext cx="2090218" cy="852402"/>
          </a:xfrm>
          <a:prstGeom prst="roundRect">
            <a:avLst/>
          </a:prstGeom>
          <a:solidFill>
            <a:srgbClr val="E9ECE8"/>
          </a:solidFill>
          <a:ln>
            <a:solidFill>
              <a:srgbClr val="E9E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Rounded Corners 83">
            <a:extLst>
              <a:ext uri="{FF2B5EF4-FFF2-40B4-BE49-F238E27FC236}">
                <a16:creationId xmlns:a16="http://schemas.microsoft.com/office/drawing/2014/main" id="{90FEE4AD-6946-73F8-8F43-7DB0CA609C9A}"/>
              </a:ext>
            </a:extLst>
          </p:cNvPr>
          <p:cNvSpPr/>
          <p:nvPr/>
        </p:nvSpPr>
        <p:spPr>
          <a:xfrm>
            <a:off x="4702876" y="3930095"/>
            <a:ext cx="2090218" cy="238385"/>
          </a:xfrm>
          <a:prstGeom prst="roundRect">
            <a:avLst/>
          </a:prstGeom>
          <a:solidFill>
            <a:srgbClr val="3A3838"/>
          </a:solidFill>
          <a:ln>
            <a:solidFill>
              <a:srgbClr val="3A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itle 1">
            <a:extLst>
              <a:ext uri="{FF2B5EF4-FFF2-40B4-BE49-F238E27FC236}">
                <a16:creationId xmlns:a16="http://schemas.microsoft.com/office/drawing/2014/main" id="{5E4F7FEE-5163-838C-FD3B-C383D6FD6588}"/>
              </a:ext>
            </a:extLst>
          </p:cNvPr>
          <p:cNvSpPr txBox="1">
            <a:spLocks/>
          </p:cNvSpPr>
          <p:nvPr/>
        </p:nvSpPr>
        <p:spPr>
          <a:xfrm>
            <a:off x="4488832" y="3901206"/>
            <a:ext cx="2561431" cy="2950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chemeClr val="bg1"/>
                </a:solidFill>
                <a:latin typeface="Arial Black" panose="020B0604020202020204" pitchFamily="34" charset="0"/>
                <a:cs typeface="Arial Black" panose="020B0604020202020204" pitchFamily="34" charset="0"/>
              </a:rPr>
              <a:t>DOING THIS</a:t>
            </a:r>
            <a:endParaRPr lang="en-US" sz="900" b="1" dirty="0">
              <a:solidFill>
                <a:schemeClr val="bg1"/>
              </a:solidFill>
              <a:latin typeface="Arial" panose="020B0604020202020204" pitchFamily="34" charset="0"/>
              <a:cs typeface="Arial" panose="020B0604020202020204" pitchFamily="34" charset="0"/>
            </a:endParaRPr>
          </a:p>
        </p:txBody>
      </p:sp>
      <p:pic>
        <p:nvPicPr>
          <p:cNvPr id="90" name="Picture 89" descr="A black and white logo&#10;&#10;Description automatically generated">
            <a:extLst>
              <a:ext uri="{FF2B5EF4-FFF2-40B4-BE49-F238E27FC236}">
                <a16:creationId xmlns:a16="http://schemas.microsoft.com/office/drawing/2014/main" id="{09D74390-52D2-E631-DF9E-744B59A3F2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89557" y="4389537"/>
            <a:ext cx="570377" cy="295051"/>
          </a:xfrm>
          <a:prstGeom prst="rect">
            <a:avLst/>
          </a:prstGeom>
        </p:spPr>
      </p:pic>
      <p:sp>
        <p:nvSpPr>
          <p:cNvPr id="91" name="Title 1">
            <a:extLst>
              <a:ext uri="{FF2B5EF4-FFF2-40B4-BE49-F238E27FC236}">
                <a16:creationId xmlns:a16="http://schemas.microsoft.com/office/drawing/2014/main" id="{A0201A46-0DD8-2D2F-1400-0B9A3B1C04B0}"/>
              </a:ext>
            </a:extLst>
          </p:cNvPr>
          <p:cNvSpPr txBox="1">
            <a:spLocks/>
          </p:cNvSpPr>
          <p:nvPr/>
        </p:nvSpPr>
        <p:spPr>
          <a:xfrm>
            <a:off x="5341048" y="4389537"/>
            <a:ext cx="1435178" cy="29960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800" b="1" dirty="0">
                <a:solidFill>
                  <a:srgbClr val="3A3838"/>
                </a:solidFill>
                <a:latin typeface="Arial" panose="020B0604020202020204" pitchFamily="34" charset="0"/>
                <a:cs typeface="Arial" panose="020B0604020202020204" pitchFamily="34" charset="0"/>
              </a:rPr>
              <a:t>Must be completed under the direct supervision of a CFP® professional</a:t>
            </a:r>
          </a:p>
        </p:txBody>
      </p:sp>
      <p:sp>
        <p:nvSpPr>
          <p:cNvPr id="18" name="Rectangle: Rounded Corners 17">
            <a:extLst>
              <a:ext uri="{FF2B5EF4-FFF2-40B4-BE49-F238E27FC236}">
                <a16:creationId xmlns:a16="http://schemas.microsoft.com/office/drawing/2014/main" id="{B37442E6-057C-D1EA-5BA6-8F594CFF94FD}"/>
              </a:ext>
            </a:extLst>
          </p:cNvPr>
          <p:cNvSpPr/>
          <p:nvPr/>
        </p:nvSpPr>
        <p:spPr>
          <a:xfrm>
            <a:off x="102189" y="2610250"/>
            <a:ext cx="2158664" cy="253800"/>
          </a:xfrm>
          <a:prstGeom prst="roundRect">
            <a:avLst/>
          </a:prstGeom>
          <a:solidFill>
            <a:srgbClr val="3A3838"/>
          </a:solidFill>
          <a:ln>
            <a:solidFill>
              <a:srgbClr val="3A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14B33C2-253C-B9C8-EB14-729F55EA2D9A}"/>
              </a:ext>
            </a:extLst>
          </p:cNvPr>
          <p:cNvSpPr txBox="1">
            <a:spLocks/>
          </p:cNvSpPr>
          <p:nvPr/>
        </p:nvSpPr>
        <p:spPr>
          <a:xfrm>
            <a:off x="-105271" y="2600052"/>
            <a:ext cx="2561431" cy="2950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rgbClr val="FFCE34"/>
                </a:solidFill>
                <a:latin typeface="Arial Black" panose="020B0604020202020204" pitchFamily="34" charset="0"/>
                <a:cs typeface="Arial Black" panose="020B0604020202020204" pitchFamily="34" charset="0"/>
              </a:rPr>
              <a:t>DOING</a:t>
            </a:r>
            <a:r>
              <a:rPr lang="en-US" sz="900" b="1" dirty="0">
                <a:solidFill>
                  <a:schemeClr val="bg1"/>
                </a:solidFill>
                <a:latin typeface="Arial Black" panose="020B0604020202020204" pitchFamily="34" charset="0"/>
                <a:cs typeface="Arial Black" panose="020B0604020202020204" pitchFamily="34" charset="0"/>
              </a:rPr>
              <a:t> ONE OR MORE </a:t>
            </a:r>
            <a:r>
              <a:rPr lang="en-US" sz="900" b="1" dirty="0">
                <a:solidFill>
                  <a:srgbClr val="FFCE34"/>
                </a:solidFill>
                <a:latin typeface="Arial Black" panose="020B0604020202020204" pitchFamily="34" charset="0"/>
                <a:cs typeface="Arial Black" panose="020B0604020202020204" pitchFamily="34" charset="0"/>
              </a:rPr>
              <a:t>OF</a:t>
            </a:r>
            <a:r>
              <a:rPr lang="en-US" sz="900" b="1" dirty="0">
                <a:solidFill>
                  <a:schemeClr val="bg1"/>
                </a:solidFill>
                <a:latin typeface="Arial Black" panose="020B0604020202020204" pitchFamily="34" charset="0"/>
                <a:cs typeface="Arial Black" panose="020B0604020202020204" pitchFamily="34" charset="0"/>
              </a:rPr>
              <a:t> </a:t>
            </a:r>
            <a:r>
              <a:rPr lang="en-US" sz="900" b="1" dirty="0">
                <a:solidFill>
                  <a:srgbClr val="FFCE34"/>
                </a:solidFill>
                <a:latin typeface="Arial Black" panose="020B0604020202020204" pitchFamily="34" charset="0"/>
                <a:cs typeface="Arial Black" panose="020B0604020202020204" pitchFamily="34" charset="0"/>
              </a:rPr>
              <a:t>THESE</a:t>
            </a:r>
            <a:endParaRPr lang="en-US" sz="900" b="1" dirty="0">
              <a:solidFill>
                <a:srgbClr val="FFCE34"/>
              </a:solidFill>
              <a:latin typeface="Arial" panose="020B0604020202020204" pitchFamily="34" charset="0"/>
              <a:cs typeface="Arial" panose="020B0604020202020204" pitchFamily="34" charset="0"/>
            </a:endParaRPr>
          </a:p>
        </p:txBody>
      </p:sp>
      <p:sp>
        <p:nvSpPr>
          <p:cNvPr id="94" name="Rectangle: Rounded Corners 93">
            <a:extLst>
              <a:ext uri="{FF2B5EF4-FFF2-40B4-BE49-F238E27FC236}">
                <a16:creationId xmlns:a16="http://schemas.microsoft.com/office/drawing/2014/main" id="{BBC834C9-01E2-8AFA-3A61-465852358747}"/>
              </a:ext>
            </a:extLst>
          </p:cNvPr>
          <p:cNvSpPr/>
          <p:nvPr/>
        </p:nvSpPr>
        <p:spPr>
          <a:xfrm>
            <a:off x="6890028" y="1465318"/>
            <a:ext cx="2158664" cy="253800"/>
          </a:xfrm>
          <a:prstGeom prst="roundRect">
            <a:avLst/>
          </a:prstGeom>
          <a:solidFill>
            <a:srgbClr val="3A3838"/>
          </a:solidFill>
          <a:ln>
            <a:solidFill>
              <a:srgbClr val="3A38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itle 1">
            <a:extLst>
              <a:ext uri="{FF2B5EF4-FFF2-40B4-BE49-F238E27FC236}">
                <a16:creationId xmlns:a16="http://schemas.microsoft.com/office/drawing/2014/main" id="{C15E2139-EBEE-AD9C-151F-AB2DD42E9B43}"/>
              </a:ext>
            </a:extLst>
          </p:cNvPr>
          <p:cNvSpPr txBox="1">
            <a:spLocks/>
          </p:cNvSpPr>
          <p:nvPr/>
        </p:nvSpPr>
        <p:spPr>
          <a:xfrm>
            <a:off x="6900040" y="1452772"/>
            <a:ext cx="2133600" cy="29505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chemeClr val="bg1"/>
                </a:solidFill>
                <a:latin typeface="Arial Black" panose="020B0604020202020204" pitchFamily="34" charset="0"/>
                <a:cs typeface="Arial" panose="020B0604020202020204" pitchFamily="34" charset="0"/>
              </a:rPr>
              <a:t>DOING </a:t>
            </a:r>
            <a:r>
              <a:rPr lang="en-US" sz="900" b="1" dirty="0">
                <a:solidFill>
                  <a:srgbClr val="B1BAAE"/>
                </a:solidFill>
                <a:latin typeface="Arial Black" panose="020B0604020202020204" pitchFamily="34" charset="0"/>
                <a:cs typeface="Arial" panose="020B0604020202020204" pitchFamily="34" charset="0"/>
              </a:rPr>
              <a:t>ALL</a:t>
            </a:r>
            <a:r>
              <a:rPr lang="en-US" sz="900" b="1" dirty="0">
                <a:solidFill>
                  <a:schemeClr val="bg1"/>
                </a:solidFill>
                <a:latin typeface="Arial Black" panose="020B0604020202020204" pitchFamily="34" charset="0"/>
                <a:cs typeface="Arial" panose="020B0604020202020204" pitchFamily="34" charset="0"/>
              </a:rPr>
              <a:t> OF THESE</a:t>
            </a:r>
            <a:endParaRPr lang="en-US" sz="900" b="1" dirty="0">
              <a:solidFill>
                <a:schemeClr val="bg1"/>
              </a:solidFill>
              <a:latin typeface="Arial" panose="020B0604020202020204" pitchFamily="34" charset="0"/>
              <a:cs typeface="Arial" panose="020B0604020202020204" pitchFamily="34" charset="0"/>
            </a:endParaRPr>
          </a:p>
        </p:txBody>
      </p:sp>
      <p:sp>
        <p:nvSpPr>
          <p:cNvPr id="97" name="Title 1">
            <a:extLst>
              <a:ext uri="{FF2B5EF4-FFF2-40B4-BE49-F238E27FC236}">
                <a16:creationId xmlns:a16="http://schemas.microsoft.com/office/drawing/2014/main" id="{3233BB9A-6874-C882-997E-B17D86BCB856}"/>
              </a:ext>
            </a:extLst>
          </p:cNvPr>
          <p:cNvSpPr txBox="1">
            <a:spLocks/>
          </p:cNvSpPr>
          <p:nvPr/>
        </p:nvSpPr>
        <p:spPr>
          <a:xfrm>
            <a:off x="6921771" y="1761026"/>
            <a:ext cx="2090137" cy="33363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900" b="1" dirty="0">
                <a:solidFill>
                  <a:srgbClr val="3A3838"/>
                </a:solidFill>
                <a:latin typeface="Arial Black" panose="020B0604020202020204" pitchFamily="34" charset="0"/>
                <a:cs typeface="Arial Black" panose="020B0604020202020204" pitchFamily="34" charset="0"/>
              </a:rPr>
              <a:t>ELEMENTS OF PERSONAL FINANCIAL PLANNING</a:t>
            </a:r>
            <a:endParaRPr lang="en-US" sz="900" b="1" dirty="0">
              <a:solidFill>
                <a:srgbClr val="3A3838"/>
              </a:solidFill>
              <a:latin typeface="Arial" panose="020B0604020202020204" pitchFamily="34" charset="0"/>
              <a:cs typeface="Arial" panose="020B0604020202020204" pitchFamily="34" charset="0"/>
            </a:endParaRPr>
          </a:p>
        </p:txBody>
      </p:sp>
      <p:sp>
        <p:nvSpPr>
          <p:cNvPr id="98" name="Rectangle: Rounded Corners 97">
            <a:extLst>
              <a:ext uri="{FF2B5EF4-FFF2-40B4-BE49-F238E27FC236}">
                <a16:creationId xmlns:a16="http://schemas.microsoft.com/office/drawing/2014/main" id="{74ED00B5-9E7C-4B27-DDAD-BB30123E76BC}"/>
              </a:ext>
            </a:extLst>
          </p:cNvPr>
          <p:cNvSpPr>
            <a:spLocks noGrp="1" noRot="1" noMove="1" noResize="1" noEditPoints="1" noAdjustHandles="1" noChangeArrowheads="1" noChangeShapeType="1"/>
          </p:cNvSpPr>
          <p:nvPr/>
        </p:nvSpPr>
        <p:spPr>
          <a:xfrm>
            <a:off x="6928766" y="2096747"/>
            <a:ext cx="2090218" cy="2872719"/>
          </a:xfrm>
          <a:prstGeom prst="roundRect">
            <a:avLst/>
          </a:prstGeom>
          <a:solidFill>
            <a:srgbClr val="E9ECE8"/>
          </a:solidFill>
          <a:ln>
            <a:solidFill>
              <a:srgbClr val="E9EC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9" name="Picture 98" descr="A pair of binoculars with white circles&#10;&#10;Description automatically generated">
            <a:extLst>
              <a:ext uri="{FF2B5EF4-FFF2-40B4-BE49-F238E27FC236}">
                <a16:creationId xmlns:a16="http://schemas.microsoft.com/office/drawing/2014/main" id="{023C78C0-70BE-E9DA-31B5-D405B1E34D31}"/>
              </a:ext>
            </a:extLst>
          </p:cNvPr>
          <p:cNvPicPr>
            <a:picLocks noChangeAspect="1"/>
          </p:cNvPicPr>
          <p:nvPr/>
        </p:nvPicPr>
        <p:blipFill rotWithShape="1">
          <a:blip r:embed="rId7">
            <a:extLst>
              <a:ext uri="{28A0092B-C50C-407E-A947-70E740481C1C}">
                <a14:useLocalDpi xmlns:a14="http://schemas.microsoft.com/office/drawing/2010/main" val="0"/>
              </a:ext>
            </a:extLst>
          </a:blip>
          <a:srcRect l="9280" r="68708"/>
          <a:stretch/>
        </p:blipFill>
        <p:spPr>
          <a:xfrm>
            <a:off x="7186330" y="2122190"/>
            <a:ext cx="593954" cy="424031"/>
          </a:xfrm>
          <a:prstGeom prst="rect">
            <a:avLst/>
          </a:prstGeom>
        </p:spPr>
      </p:pic>
      <p:pic>
        <p:nvPicPr>
          <p:cNvPr id="100" name="Picture 99" descr="A pair of binoculars with white circles&#10;&#10;Description automatically generated">
            <a:extLst>
              <a:ext uri="{FF2B5EF4-FFF2-40B4-BE49-F238E27FC236}">
                <a16:creationId xmlns:a16="http://schemas.microsoft.com/office/drawing/2014/main" id="{8F383CCC-185D-09E1-D1C7-0D8D7CBF36AE}"/>
              </a:ext>
            </a:extLst>
          </p:cNvPr>
          <p:cNvPicPr>
            <a:picLocks noChangeAspect="1"/>
          </p:cNvPicPr>
          <p:nvPr/>
        </p:nvPicPr>
        <p:blipFill rotWithShape="1">
          <a:blip r:embed="rId7">
            <a:extLst>
              <a:ext uri="{28A0092B-C50C-407E-A947-70E740481C1C}">
                <a14:useLocalDpi xmlns:a14="http://schemas.microsoft.com/office/drawing/2010/main" val="0"/>
              </a:ext>
            </a:extLst>
          </a:blip>
          <a:srcRect l="42131" r="40716"/>
          <a:stretch/>
        </p:blipFill>
        <p:spPr>
          <a:xfrm>
            <a:off x="8200238" y="2118906"/>
            <a:ext cx="502858" cy="460670"/>
          </a:xfrm>
          <a:prstGeom prst="rect">
            <a:avLst/>
          </a:prstGeom>
        </p:spPr>
      </p:pic>
      <p:sp>
        <p:nvSpPr>
          <p:cNvPr id="101" name="Title 1">
            <a:extLst>
              <a:ext uri="{FF2B5EF4-FFF2-40B4-BE49-F238E27FC236}">
                <a16:creationId xmlns:a16="http://schemas.microsoft.com/office/drawing/2014/main" id="{B53F0662-3283-B712-4A13-E75B2A712A6F}"/>
              </a:ext>
            </a:extLst>
          </p:cNvPr>
          <p:cNvSpPr txBox="1">
            <a:spLocks/>
          </p:cNvSpPr>
          <p:nvPr/>
        </p:nvSpPr>
        <p:spPr>
          <a:xfrm>
            <a:off x="6928766" y="2533312"/>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Understand personal &amp; financial circumstances</a:t>
            </a:r>
          </a:p>
        </p:txBody>
      </p:sp>
      <p:sp>
        <p:nvSpPr>
          <p:cNvPr id="102" name="Title 1">
            <a:extLst>
              <a:ext uri="{FF2B5EF4-FFF2-40B4-BE49-F238E27FC236}">
                <a16:creationId xmlns:a16="http://schemas.microsoft.com/office/drawing/2014/main" id="{DC085F2F-C012-EB0D-0330-90CC90717399}"/>
              </a:ext>
            </a:extLst>
          </p:cNvPr>
          <p:cNvSpPr txBox="1">
            <a:spLocks/>
          </p:cNvSpPr>
          <p:nvPr/>
        </p:nvSpPr>
        <p:spPr>
          <a:xfrm>
            <a:off x="7855894" y="2512707"/>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Identify &amp;</a:t>
            </a:r>
          </a:p>
          <a:p>
            <a:pPr algn="ctr"/>
            <a:r>
              <a:rPr lang="en-US" sz="800" b="1" dirty="0">
                <a:solidFill>
                  <a:srgbClr val="3A3838"/>
                </a:solidFill>
                <a:latin typeface="Arial" panose="020B0604020202020204" pitchFamily="34" charset="0"/>
                <a:cs typeface="Arial" panose="020B0604020202020204" pitchFamily="34" charset="0"/>
              </a:rPr>
              <a:t>select goals</a:t>
            </a:r>
          </a:p>
        </p:txBody>
      </p:sp>
      <p:pic>
        <p:nvPicPr>
          <p:cNvPr id="103" name="Picture 102" descr="A pair of binoculars with white circles&#10;&#10;Description automatically generated">
            <a:extLst>
              <a:ext uri="{FF2B5EF4-FFF2-40B4-BE49-F238E27FC236}">
                <a16:creationId xmlns:a16="http://schemas.microsoft.com/office/drawing/2014/main" id="{07488D51-7478-3D1B-DC6C-F5BFCA6D78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0244" r="10709"/>
          <a:stretch/>
        </p:blipFill>
        <p:spPr>
          <a:xfrm>
            <a:off x="7284226" y="2913790"/>
            <a:ext cx="486162" cy="401083"/>
          </a:xfrm>
          <a:prstGeom prst="rect">
            <a:avLst/>
          </a:prstGeom>
        </p:spPr>
      </p:pic>
      <p:sp>
        <p:nvSpPr>
          <p:cNvPr id="104" name="Title 1">
            <a:extLst>
              <a:ext uri="{FF2B5EF4-FFF2-40B4-BE49-F238E27FC236}">
                <a16:creationId xmlns:a16="http://schemas.microsoft.com/office/drawing/2014/main" id="{973ABC49-2FCB-75D3-C9B7-1E3A17359998}"/>
              </a:ext>
            </a:extLst>
          </p:cNvPr>
          <p:cNvSpPr txBox="1">
            <a:spLocks/>
          </p:cNvSpPr>
          <p:nvPr/>
        </p:nvSpPr>
        <p:spPr>
          <a:xfrm>
            <a:off x="6930074" y="3301106"/>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Analyze course</a:t>
            </a:r>
          </a:p>
          <a:p>
            <a:pPr algn="ctr"/>
            <a:r>
              <a:rPr lang="en-US" sz="800" b="1" dirty="0">
                <a:solidFill>
                  <a:srgbClr val="3A3838"/>
                </a:solidFill>
                <a:latin typeface="Arial" panose="020B0604020202020204" pitchFamily="34" charset="0"/>
                <a:cs typeface="Arial" panose="020B0604020202020204" pitchFamily="34" charset="0"/>
              </a:rPr>
              <a:t>of action &amp; alternatives</a:t>
            </a:r>
          </a:p>
        </p:txBody>
      </p:sp>
      <p:pic>
        <p:nvPicPr>
          <p:cNvPr id="105" name="Picture 104" descr="A black background with a black square">
            <a:extLst>
              <a:ext uri="{FF2B5EF4-FFF2-40B4-BE49-F238E27FC236}">
                <a16:creationId xmlns:a16="http://schemas.microsoft.com/office/drawing/2014/main" id="{CFA1F567-3448-2D0F-5FDC-AC6E342C4BAC}"/>
              </a:ext>
            </a:extLst>
          </p:cNvPr>
          <p:cNvPicPr>
            <a:picLocks noChangeAspect="1"/>
          </p:cNvPicPr>
          <p:nvPr/>
        </p:nvPicPr>
        <p:blipFill rotWithShape="1">
          <a:blip r:embed="rId9">
            <a:extLst>
              <a:ext uri="{28A0092B-C50C-407E-A947-70E740481C1C}">
                <a14:useLocalDpi xmlns:a14="http://schemas.microsoft.com/office/drawing/2010/main" val="0"/>
              </a:ext>
            </a:extLst>
          </a:blip>
          <a:srcRect l="16965" r="67395"/>
          <a:stretch/>
        </p:blipFill>
        <p:spPr>
          <a:xfrm>
            <a:off x="8206789" y="2861556"/>
            <a:ext cx="467005" cy="507975"/>
          </a:xfrm>
          <a:prstGeom prst="rect">
            <a:avLst/>
          </a:prstGeom>
        </p:spPr>
      </p:pic>
      <p:sp>
        <p:nvSpPr>
          <p:cNvPr id="106" name="Title 1">
            <a:extLst>
              <a:ext uri="{FF2B5EF4-FFF2-40B4-BE49-F238E27FC236}">
                <a16:creationId xmlns:a16="http://schemas.microsoft.com/office/drawing/2014/main" id="{B1E210A8-8933-A16E-7F07-1FE91F56666E}"/>
              </a:ext>
            </a:extLst>
          </p:cNvPr>
          <p:cNvSpPr txBox="1">
            <a:spLocks/>
          </p:cNvSpPr>
          <p:nvPr/>
        </p:nvSpPr>
        <p:spPr>
          <a:xfrm>
            <a:off x="7874098" y="3327232"/>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Develop recommendations</a:t>
            </a:r>
          </a:p>
        </p:txBody>
      </p:sp>
      <p:pic>
        <p:nvPicPr>
          <p:cNvPr id="107" name="Picture 106" descr="A black background with a black square">
            <a:extLst>
              <a:ext uri="{FF2B5EF4-FFF2-40B4-BE49-F238E27FC236}">
                <a16:creationId xmlns:a16="http://schemas.microsoft.com/office/drawing/2014/main" id="{D43E476F-5434-E7EC-F777-43CF308A38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1373" r="17309"/>
          <a:stretch/>
        </p:blipFill>
        <p:spPr>
          <a:xfrm>
            <a:off x="7263123" y="3641830"/>
            <a:ext cx="543812" cy="433942"/>
          </a:xfrm>
          <a:prstGeom prst="rect">
            <a:avLst/>
          </a:prstGeom>
        </p:spPr>
      </p:pic>
      <p:sp>
        <p:nvSpPr>
          <p:cNvPr id="108" name="Title 1">
            <a:extLst>
              <a:ext uri="{FF2B5EF4-FFF2-40B4-BE49-F238E27FC236}">
                <a16:creationId xmlns:a16="http://schemas.microsoft.com/office/drawing/2014/main" id="{19E4A6AB-F98D-8BB4-A3C8-FF2EC6BACDBC}"/>
              </a:ext>
            </a:extLst>
          </p:cNvPr>
          <p:cNvSpPr txBox="1">
            <a:spLocks/>
          </p:cNvSpPr>
          <p:nvPr/>
        </p:nvSpPr>
        <p:spPr>
          <a:xfrm>
            <a:off x="6910604" y="4031705"/>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Present recommendations</a:t>
            </a:r>
          </a:p>
        </p:txBody>
      </p:sp>
      <p:pic>
        <p:nvPicPr>
          <p:cNvPr id="109" name="Picture 108" descr="A black background with a black square&#10;&#10;Description automatically generated with medium confidence">
            <a:extLst>
              <a:ext uri="{FF2B5EF4-FFF2-40B4-BE49-F238E27FC236}">
                <a16:creationId xmlns:a16="http://schemas.microsoft.com/office/drawing/2014/main" id="{B3060FAD-54F9-7114-AA02-5BDDADCEC34E}"/>
              </a:ext>
            </a:extLst>
          </p:cNvPr>
          <p:cNvPicPr>
            <a:picLocks noChangeAspect="1"/>
          </p:cNvPicPr>
          <p:nvPr/>
        </p:nvPicPr>
        <p:blipFill rotWithShape="1">
          <a:blip r:embed="rId11">
            <a:extLst>
              <a:ext uri="{28A0092B-C50C-407E-A947-70E740481C1C}">
                <a14:useLocalDpi xmlns:a14="http://schemas.microsoft.com/office/drawing/2010/main" val="0"/>
              </a:ext>
            </a:extLst>
          </a:blip>
          <a:srcRect l="16077" r="60674"/>
          <a:stretch/>
        </p:blipFill>
        <p:spPr>
          <a:xfrm>
            <a:off x="8082338" y="3602515"/>
            <a:ext cx="787869" cy="511820"/>
          </a:xfrm>
          <a:prstGeom prst="rect">
            <a:avLst/>
          </a:prstGeom>
        </p:spPr>
      </p:pic>
      <p:sp>
        <p:nvSpPr>
          <p:cNvPr id="110" name="Title 1">
            <a:extLst>
              <a:ext uri="{FF2B5EF4-FFF2-40B4-BE49-F238E27FC236}">
                <a16:creationId xmlns:a16="http://schemas.microsoft.com/office/drawing/2014/main" id="{0A2F650A-2C0E-CF0F-6401-328CCA91ADBC}"/>
              </a:ext>
            </a:extLst>
          </p:cNvPr>
          <p:cNvSpPr txBox="1">
            <a:spLocks/>
          </p:cNvSpPr>
          <p:nvPr/>
        </p:nvSpPr>
        <p:spPr>
          <a:xfrm>
            <a:off x="7890033" y="4033751"/>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Implementation</a:t>
            </a:r>
          </a:p>
        </p:txBody>
      </p:sp>
      <p:pic>
        <p:nvPicPr>
          <p:cNvPr id="111" name="Picture 110" descr="A black background with a black square&#10;&#10;Description automatically generated with medium confidence">
            <a:extLst>
              <a:ext uri="{FF2B5EF4-FFF2-40B4-BE49-F238E27FC236}">
                <a16:creationId xmlns:a16="http://schemas.microsoft.com/office/drawing/2014/main" id="{D7D237CD-2A26-946B-60BC-7EE8DE40B3A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0174" r="13466"/>
          <a:stretch/>
        </p:blipFill>
        <p:spPr>
          <a:xfrm>
            <a:off x="7686711" y="4307392"/>
            <a:ext cx="674548" cy="386498"/>
          </a:xfrm>
          <a:prstGeom prst="rect">
            <a:avLst/>
          </a:prstGeom>
        </p:spPr>
      </p:pic>
      <p:sp>
        <p:nvSpPr>
          <p:cNvPr id="112" name="Title 1">
            <a:extLst>
              <a:ext uri="{FF2B5EF4-FFF2-40B4-BE49-F238E27FC236}">
                <a16:creationId xmlns:a16="http://schemas.microsoft.com/office/drawing/2014/main" id="{5BFF056B-B527-1FD2-92EF-30DA7C7FDA0E}"/>
              </a:ext>
            </a:extLst>
          </p:cNvPr>
          <p:cNvSpPr txBox="1">
            <a:spLocks/>
          </p:cNvSpPr>
          <p:nvPr/>
        </p:nvSpPr>
        <p:spPr>
          <a:xfrm>
            <a:off x="7480164" y="4618889"/>
            <a:ext cx="1204348" cy="40108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800" b="1" dirty="0">
                <a:solidFill>
                  <a:srgbClr val="3A3838"/>
                </a:solidFill>
                <a:latin typeface="Arial" panose="020B0604020202020204" pitchFamily="34" charset="0"/>
                <a:cs typeface="Arial" panose="020B0604020202020204" pitchFamily="34" charset="0"/>
              </a:rPr>
              <a:t>Monitor progress &amp; update</a:t>
            </a:r>
          </a:p>
        </p:txBody>
      </p:sp>
    </p:spTree>
    <p:extLst>
      <p:ext uri="{BB962C8B-B14F-4D97-AF65-F5344CB8AC3E}">
        <p14:creationId xmlns:p14="http://schemas.microsoft.com/office/powerpoint/2010/main" val="374634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C16317-F4C0-E44B-B3DB-CAF9F4D0E2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64" r="11224" b="13663"/>
          <a:stretch/>
        </p:blipFill>
        <p:spPr>
          <a:xfrm>
            <a:off x="-9525" y="0"/>
            <a:ext cx="5198679" cy="2324524"/>
          </a:xfrm>
          <a:prstGeom prst="rect">
            <a:avLst/>
          </a:prstGeom>
        </p:spPr>
      </p:pic>
      <p:sp>
        <p:nvSpPr>
          <p:cNvPr id="13" name="object 5">
            <a:extLst>
              <a:ext uri="{FF2B5EF4-FFF2-40B4-BE49-F238E27FC236}">
                <a16:creationId xmlns:a16="http://schemas.microsoft.com/office/drawing/2014/main" id="{A6AD75E8-91F0-4D43-A7C3-C3C9F7CC8903}"/>
              </a:ext>
            </a:extLst>
          </p:cNvPr>
          <p:cNvSpPr/>
          <p:nvPr/>
        </p:nvSpPr>
        <p:spPr>
          <a:xfrm>
            <a:off x="5181600" y="0"/>
            <a:ext cx="3962400"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14" name="object 6">
            <a:extLst>
              <a:ext uri="{FF2B5EF4-FFF2-40B4-BE49-F238E27FC236}">
                <a16:creationId xmlns:a16="http://schemas.microsoft.com/office/drawing/2014/main" id="{1C9B534A-91D1-BE46-B129-9DCDCB3ED3F6}"/>
              </a:ext>
            </a:extLst>
          </p:cNvPr>
          <p:cNvSpPr txBox="1"/>
          <p:nvPr/>
        </p:nvSpPr>
        <p:spPr>
          <a:xfrm>
            <a:off x="533400" y="2812627"/>
            <a:ext cx="4655754" cy="1816523"/>
          </a:xfrm>
          <a:prstGeom prst="rect">
            <a:avLst/>
          </a:prstGeom>
        </p:spPr>
        <p:txBody>
          <a:bodyPr vert="horz" wrap="square" lIns="0" tIns="84455" rIns="0" bIns="0" rtlCol="0">
            <a:spAutoFit/>
          </a:bodyPr>
          <a:lstStyle/>
          <a:p>
            <a:pPr marL="12700" marR="5080">
              <a:lnSpc>
                <a:spcPts val="4450"/>
              </a:lnSpc>
              <a:spcBef>
                <a:spcPts val="665"/>
              </a:spcBef>
            </a:pPr>
            <a:r>
              <a:rPr lang="en-US" sz="4100" dirty="0">
                <a:solidFill>
                  <a:srgbClr val="3A3838"/>
                </a:solidFill>
                <a:latin typeface="Arial Black"/>
                <a:cs typeface="Arial Black"/>
              </a:rPr>
              <a:t>THE </a:t>
            </a:r>
            <a:br>
              <a:rPr lang="en-US" sz="4100" dirty="0">
                <a:solidFill>
                  <a:srgbClr val="3A3838"/>
                </a:solidFill>
                <a:latin typeface="Arial Black"/>
                <a:cs typeface="Arial Black"/>
              </a:rPr>
            </a:br>
            <a:r>
              <a:rPr lang="en-US" sz="4100" dirty="0">
                <a:solidFill>
                  <a:srgbClr val="3A3838"/>
                </a:solidFill>
                <a:latin typeface="Arial Black"/>
                <a:cs typeface="Arial Black"/>
              </a:rPr>
              <a:t>ETHICS REQUIREMENT</a:t>
            </a:r>
          </a:p>
        </p:txBody>
      </p:sp>
      <p:sp>
        <p:nvSpPr>
          <p:cNvPr id="15" name="object 13">
            <a:extLst>
              <a:ext uri="{FF2B5EF4-FFF2-40B4-BE49-F238E27FC236}">
                <a16:creationId xmlns:a16="http://schemas.microsoft.com/office/drawing/2014/main" id="{B3E1E299-2B10-FF46-920C-6C7D2E63F283}"/>
              </a:ext>
            </a:extLst>
          </p:cNvPr>
          <p:cNvSpPr/>
          <p:nvPr/>
        </p:nvSpPr>
        <p:spPr>
          <a:xfrm>
            <a:off x="0" y="2888826"/>
            <a:ext cx="228600" cy="1600201"/>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
        <p:nvSpPr>
          <p:cNvPr id="16" name="Text Placeholder 2">
            <a:extLst>
              <a:ext uri="{FF2B5EF4-FFF2-40B4-BE49-F238E27FC236}">
                <a16:creationId xmlns:a16="http://schemas.microsoft.com/office/drawing/2014/main" id="{A3183720-938B-D240-81EE-89BACD97D731}"/>
              </a:ext>
            </a:extLst>
          </p:cNvPr>
          <p:cNvSpPr>
            <a:spLocks noGrp="1"/>
          </p:cNvSpPr>
          <p:nvPr>
            <p:ph type="body" idx="1"/>
          </p:nvPr>
        </p:nvSpPr>
        <p:spPr>
          <a:xfrm>
            <a:off x="5715000" y="585609"/>
            <a:ext cx="2895600" cy="3662541"/>
          </a:xfrm>
        </p:spPr>
        <p:txBody>
          <a:bodyPr/>
          <a:lstStyle/>
          <a:p>
            <a:pPr marR="0" lvl="0">
              <a:spcBef>
                <a:spcPts val="0"/>
              </a:spcBef>
              <a:spcAft>
                <a:spcPts val="0"/>
              </a:spcAft>
              <a:buSzPts val="1000"/>
              <a:tabLst>
                <a:tab pos="457200" algn="l"/>
              </a:tabLst>
            </a:pPr>
            <a:r>
              <a:rPr lang="en-US" sz="1600" b="1" dirty="0">
                <a:latin typeface="Arial" panose="020B0604020202020204" pitchFamily="34" charset="0"/>
                <a:ea typeface="Times New Roman" panose="02020603050405020304" pitchFamily="18" charset="0"/>
                <a:cs typeface="Arial" panose="020B0604020202020204" pitchFamily="34" charset="0"/>
              </a:rPr>
              <a:t>YOUR COMMITMENT TO ACT AS A </a:t>
            </a:r>
            <a:r>
              <a:rPr lang="en-US" sz="1600" b="1" dirty="0">
                <a:latin typeface="Arial Black" panose="020B0604020202020204" pitchFamily="34" charset="0"/>
                <a:ea typeface="Times New Roman" panose="02020603050405020304" pitchFamily="18" charset="0"/>
                <a:cs typeface="Arial Black" panose="020B0604020202020204" pitchFamily="34" charset="0"/>
              </a:rPr>
              <a:t>FIDUCIARY</a:t>
            </a:r>
            <a:r>
              <a:rPr lang="en-US" sz="1600" b="1" dirty="0">
                <a:latin typeface="Arial" panose="020B0604020202020204" pitchFamily="34" charset="0"/>
                <a:ea typeface="Times New Roman" panose="02020603050405020304" pitchFamily="18" charset="0"/>
                <a:cs typeface="Arial" panose="020B0604020202020204" pitchFamily="34" charset="0"/>
              </a:rPr>
              <a:t> = ACTING IN THE BEST INTERESTS </a:t>
            </a:r>
            <a:br>
              <a:rPr lang="en-US" sz="1600" b="1" dirty="0">
                <a:latin typeface="Arial" panose="020B0604020202020204" pitchFamily="34" charset="0"/>
                <a:ea typeface="Times New Roman" panose="02020603050405020304" pitchFamily="18" charset="0"/>
                <a:cs typeface="Arial" panose="020B0604020202020204" pitchFamily="34" charset="0"/>
              </a:rPr>
            </a:br>
            <a:r>
              <a:rPr lang="en-US" sz="1600" b="1" dirty="0">
                <a:latin typeface="Arial" panose="020B0604020202020204" pitchFamily="34" charset="0"/>
                <a:ea typeface="Times New Roman" panose="02020603050405020304" pitchFamily="18" charset="0"/>
                <a:cs typeface="Arial" panose="020B0604020202020204" pitchFamily="34" charset="0"/>
              </a:rPr>
              <a:t>OF THE CLIENT AT ALL TIMES WHEN PROVIDING FINANCIAL ADVICE.</a:t>
            </a:r>
          </a:p>
          <a:p>
            <a:pPr marR="0" lvl="0">
              <a:spcBef>
                <a:spcPts val="0"/>
              </a:spcBef>
              <a:spcAft>
                <a:spcPts val="0"/>
              </a:spcAft>
              <a:buSzPts val="1000"/>
              <a:tabLst>
                <a:tab pos="457200" algn="l"/>
              </a:tabLst>
            </a:pPr>
            <a:endParaRPr lang="en-US" sz="1600" b="1" dirty="0">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ts val="1000"/>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Agree to abide by CFP </a:t>
            </a:r>
            <a:br>
              <a:rPr lang="en-US" sz="1400" b="1" dirty="0">
                <a:latin typeface="Arial" panose="020B0604020202020204" pitchFamily="34" charset="0"/>
                <a:ea typeface="Times New Roman" panose="02020603050405020304" pitchFamily="18" charset="0"/>
                <a:cs typeface="Arial" panose="020B0604020202020204" pitchFamily="34" charset="0"/>
              </a:rPr>
            </a:br>
            <a:r>
              <a:rPr lang="en-US" sz="1400" b="1" dirty="0">
                <a:latin typeface="Arial" panose="020B0604020202020204" pitchFamily="34" charset="0"/>
                <a:ea typeface="Times New Roman" panose="02020603050405020304" pitchFamily="18" charset="0"/>
                <a:cs typeface="Arial" panose="020B0604020202020204" pitchFamily="34" charset="0"/>
              </a:rPr>
              <a:t>Board’s Code of Ethics and Standards of Conduct</a:t>
            </a:r>
          </a:p>
          <a:p>
            <a:pPr marL="342900" marR="0" lvl="0" indent="-342900">
              <a:spcBef>
                <a:spcPts val="0"/>
              </a:spcBef>
              <a:spcAft>
                <a:spcPts val="0"/>
              </a:spcAft>
              <a:buClr>
                <a:schemeClr val="bg1"/>
              </a:buClr>
              <a:buSzPct val="100000"/>
              <a:buFont typeface="+mj-lt"/>
              <a:buAutoNum type="arabicPeriod"/>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Complete the Ethics Declaration</a:t>
            </a:r>
          </a:p>
          <a:p>
            <a:pPr marL="342900" marR="0" lvl="0" indent="-342900">
              <a:spcBef>
                <a:spcPts val="0"/>
              </a:spcBef>
              <a:spcAft>
                <a:spcPts val="0"/>
              </a:spcAft>
              <a:buClr>
                <a:schemeClr val="bg1"/>
              </a:buClr>
              <a:buSzPct val="100000"/>
              <a:buFont typeface="+mj-lt"/>
              <a:buAutoNum type="arabicPeriod"/>
              <a:tabLst>
                <a:tab pos="457200" algn="l"/>
              </a:tabLst>
            </a:pPr>
            <a:endParaRPr lang="en-US" sz="1400"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latin typeface="Arial" panose="020B0604020202020204" pitchFamily="34" charset="0"/>
                <a:ea typeface="Times New Roman" panose="02020603050405020304" pitchFamily="18" charset="0"/>
                <a:cs typeface="Arial" panose="020B0604020202020204" pitchFamily="34" charset="0"/>
              </a:rPr>
              <a:t>Pass a Background Check</a:t>
            </a:r>
          </a:p>
        </p:txBody>
      </p:sp>
    </p:spTree>
    <p:extLst>
      <p:ext uri="{BB962C8B-B14F-4D97-AF65-F5344CB8AC3E}">
        <p14:creationId xmlns:p14="http://schemas.microsoft.com/office/powerpoint/2010/main" val="330443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3880D6-FCA8-D45A-F188-AD0A6D3CD1DD}"/>
              </a:ext>
            </a:extLst>
          </p:cNvPr>
          <p:cNvSpPr>
            <a:spLocks noGrp="1"/>
          </p:cNvSpPr>
          <p:nvPr>
            <p:ph type="body" idx="1"/>
          </p:nvPr>
        </p:nvSpPr>
        <p:spPr>
          <a:xfrm>
            <a:off x="622720" y="1512698"/>
            <a:ext cx="6096000" cy="215444"/>
          </a:xfrm>
        </p:spPr>
        <p:txBody>
          <a:bodyPr/>
          <a:lstStyle/>
          <a:p>
            <a:pPr marR="0" lvl="0">
              <a:spcBef>
                <a:spcPts val="0"/>
              </a:spcBef>
              <a:spcAft>
                <a:spcPts val="0"/>
              </a:spcAft>
              <a:buSzPts val="1000"/>
              <a:tabLst>
                <a:tab pos="457200" algn="l"/>
              </a:tabLst>
            </a:pP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CFP Board offers a variety of resources to help students be successful.</a:t>
            </a:r>
          </a:p>
        </p:txBody>
      </p:sp>
      <p:sp>
        <p:nvSpPr>
          <p:cNvPr id="10" name="object 8">
            <a:extLst>
              <a:ext uri="{FF2B5EF4-FFF2-40B4-BE49-F238E27FC236}">
                <a16:creationId xmlns:a16="http://schemas.microsoft.com/office/drawing/2014/main" id="{A8CB2590-B427-2A42-8EBA-BEAF9AE64F4E}"/>
              </a:ext>
            </a:extLst>
          </p:cNvPr>
          <p:cNvSpPr txBox="1">
            <a:spLocks/>
          </p:cNvSpPr>
          <p:nvPr/>
        </p:nvSpPr>
        <p:spPr>
          <a:xfrm>
            <a:off x="578068" y="474003"/>
            <a:ext cx="6432331" cy="343684"/>
          </a:xfrm>
          <a:prstGeom prst="rect">
            <a:avLst/>
          </a:prstGeom>
        </p:spPr>
        <p:txBody>
          <a:bodyPr vert="horz" wrap="square" lIns="0" tIns="48260" rIns="0" bIns="0" rtlCol="0">
            <a:spAutoFit/>
          </a:bodyPr>
          <a:lstStyle>
            <a:lvl1pPr>
              <a:defRPr sz="3300" b="0" i="0">
                <a:solidFill>
                  <a:srgbClr val="3A3838"/>
                </a:solidFill>
                <a:latin typeface="Arial Black"/>
                <a:ea typeface="+mj-ea"/>
                <a:cs typeface="Arial Black"/>
              </a:defRPr>
            </a:lvl1pPr>
          </a:lstStyle>
          <a:p>
            <a:pPr marL="38100" marR="30480">
              <a:lnSpc>
                <a:spcPts val="2270"/>
              </a:lnSpc>
              <a:spcBef>
                <a:spcPts val="380"/>
              </a:spcBef>
            </a:pPr>
            <a:r>
              <a:rPr lang="en-US" sz="2100" b="1" spc="-20" dirty="0">
                <a:latin typeface="Arial"/>
                <a:cs typeface="Arial"/>
              </a:rPr>
              <a:t>CFP</a:t>
            </a:r>
            <a:r>
              <a:rPr lang="en-US" sz="2100" b="1" spc="-30" baseline="25793" dirty="0">
                <a:latin typeface="Arial"/>
                <a:cs typeface="Arial"/>
              </a:rPr>
              <a:t> </a:t>
            </a:r>
            <a:r>
              <a:rPr lang="en-US" sz="2100" b="1" spc="-25" dirty="0">
                <a:latin typeface="Arial"/>
                <a:cs typeface="Arial"/>
              </a:rPr>
              <a:t>BOARD Career &amp; Scholarship Resources</a:t>
            </a:r>
            <a:endParaRPr lang="en-US" sz="2100" dirty="0">
              <a:latin typeface="Arial"/>
              <a:cs typeface="Arial"/>
            </a:endParaRPr>
          </a:p>
        </p:txBody>
      </p:sp>
      <p:sp>
        <p:nvSpPr>
          <p:cNvPr id="12" name="object 10">
            <a:extLst>
              <a:ext uri="{FF2B5EF4-FFF2-40B4-BE49-F238E27FC236}">
                <a16:creationId xmlns:a16="http://schemas.microsoft.com/office/drawing/2014/main" id="{B9913145-5143-5649-B9B4-27DD5189A779}"/>
              </a:ext>
            </a:extLst>
          </p:cNvPr>
          <p:cNvSpPr/>
          <p:nvPr/>
        </p:nvSpPr>
        <p:spPr>
          <a:xfrm>
            <a:off x="622720" y="916265"/>
            <a:ext cx="7454480" cy="84008"/>
          </a:xfrm>
          <a:custGeom>
            <a:avLst/>
            <a:gdLst/>
            <a:ahLst/>
            <a:cxnLst/>
            <a:rect l="l" t="t" r="r" b="b"/>
            <a:pathLst>
              <a:path w="4531995">
                <a:moveTo>
                  <a:pt x="0" y="0"/>
                </a:moveTo>
                <a:lnTo>
                  <a:pt x="4531512" y="0"/>
                </a:lnTo>
              </a:path>
            </a:pathLst>
          </a:custGeom>
          <a:ln w="38100">
            <a:solidFill>
              <a:srgbClr val="3A3838"/>
            </a:solidFill>
          </a:ln>
        </p:spPr>
        <p:txBody>
          <a:bodyPr wrap="square" lIns="0" tIns="0" rIns="0" bIns="0" rtlCol="0"/>
          <a:lstStyle/>
          <a:p>
            <a:endParaRPr/>
          </a:p>
        </p:txBody>
      </p:sp>
      <p:sp>
        <p:nvSpPr>
          <p:cNvPr id="19" name="Parallelogram 18">
            <a:extLst>
              <a:ext uri="{FF2B5EF4-FFF2-40B4-BE49-F238E27FC236}">
                <a16:creationId xmlns:a16="http://schemas.microsoft.com/office/drawing/2014/main" id="{0FC991B2-2DE1-C441-8E38-5ACA2F9DD2E4}"/>
              </a:ext>
            </a:extLst>
          </p:cNvPr>
          <p:cNvSpPr/>
          <p:nvPr/>
        </p:nvSpPr>
        <p:spPr>
          <a:xfrm>
            <a:off x="6400800" y="541609"/>
            <a:ext cx="4010025" cy="4050449"/>
          </a:xfrm>
          <a:prstGeom prst="parallelogram">
            <a:avLst>
              <a:gd name="adj" fmla="val 31553"/>
            </a:avLst>
          </a:prstGeom>
          <a:solidFill>
            <a:srgbClr val="3A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1760FA78-E7C3-EF43-8CC2-834E07E77D2C}"/>
              </a:ext>
            </a:extLst>
          </p:cNvPr>
          <p:cNvSpPr/>
          <p:nvPr/>
        </p:nvSpPr>
        <p:spPr>
          <a:xfrm>
            <a:off x="6858000" y="541609"/>
            <a:ext cx="4010025" cy="4050449"/>
          </a:xfrm>
          <a:prstGeom prst="parallelogram">
            <a:avLst>
              <a:gd name="adj" fmla="val 31553"/>
            </a:avLst>
          </a:prstGeom>
          <a:solidFill>
            <a:srgbClr val="FFC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FAE6950-206A-4848-8E47-75B4AE188B81}"/>
              </a:ext>
            </a:extLst>
          </p:cNvPr>
          <p:cNvSpPr txBox="1"/>
          <p:nvPr/>
        </p:nvSpPr>
        <p:spPr>
          <a:xfrm>
            <a:off x="7391400" y="2909514"/>
            <a:ext cx="1447800" cy="861774"/>
          </a:xfrm>
          <a:prstGeom prst="rect">
            <a:avLst/>
          </a:prstGeom>
          <a:noFill/>
        </p:spPr>
        <p:txBody>
          <a:bodyPr wrap="square" rIns="0">
            <a:spAutoFit/>
          </a:bodyPr>
          <a:lstStyle/>
          <a:p>
            <a:pPr marR="0" lvl="0" algn="r">
              <a:spcBef>
                <a:spcPts val="0"/>
              </a:spcBef>
              <a:spcAft>
                <a:spcPts val="0"/>
              </a:spcAft>
              <a:buSzPts val="1000"/>
              <a:tabLst>
                <a:tab pos="457200" algn="l"/>
              </a:tabLst>
            </a:pPr>
            <a:r>
              <a:rPr lang="en-US" sz="1000" dirty="0">
                <a:solidFill>
                  <a:srgbClr val="3A3838"/>
                </a:solidFill>
                <a:latin typeface="Arial" panose="020B0604020202020204" pitchFamily="34" charset="0"/>
                <a:ea typeface="Times New Roman" panose="02020603050405020304" pitchFamily="18" charset="0"/>
                <a:cs typeface="Arial" panose="020B0604020202020204" pitchFamily="34" charset="0"/>
              </a:rPr>
              <a:t>Create a </a:t>
            </a:r>
            <a:br>
              <a:rPr lang="en-US" sz="1000" dirty="0">
                <a:solidFill>
                  <a:srgbClr val="3A3838"/>
                </a:solidFill>
                <a:latin typeface="Arial" panose="020B0604020202020204" pitchFamily="34" charset="0"/>
                <a:ea typeface="Times New Roman" panose="02020603050405020304" pitchFamily="18" charset="0"/>
                <a:cs typeface="Arial" panose="020B0604020202020204" pitchFamily="34" charset="0"/>
              </a:rPr>
            </a:br>
            <a:r>
              <a:rPr lang="en-US" sz="1000" b="1" dirty="0">
                <a:solidFill>
                  <a:srgbClr val="3A3838"/>
                </a:solidFill>
                <a:latin typeface="Arial" panose="020B0604020202020204" pitchFamily="34" charset="0"/>
                <a:ea typeface="Times New Roman" panose="02020603050405020304" pitchFamily="18" charset="0"/>
                <a:cs typeface="Arial" panose="020B0604020202020204" pitchFamily="34" charset="0"/>
              </a:rPr>
              <a:t>CFP Board account </a:t>
            </a:r>
            <a:r>
              <a:rPr lang="en-US" sz="1000" dirty="0">
                <a:solidFill>
                  <a:srgbClr val="3A3838"/>
                </a:solidFill>
                <a:latin typeface="Arial" panose="020B0604020202020204" pitchFamily="34" charset="0"/>
                <a:ea typeface="Times New Roman" panose="02020603050405020304" pitchFamily="18" charset="0"/>
                <a:cs typeface="Arial" panose="020B0604020202020204" pitchFamily="34" charset="0"/>
              </a:rPr>
              <a:t>to help guide you through your financial planning career pursuit.</a:t>
            </a:r>
            <a:endParaRPr lang="en-US" sz="1000" dirty="0">
              <a:solidFill>
                <a:srgbClr val="3A3838"/>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267F862D-8919-4EFA-BB63-3D411C223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720" y="2002450"/>
            <a:ext cx="548640" cy="548640"/>
          </a:xfrm>
          <a:prstGeom prst="rect">
            <a:avLst/>
          </a:prstGeom>
        </p:spPr>
      </p:pic>
      <p:sp>
        <p:nvSpPr>
          <p:cNvPr id="6" name="TextBox 5">
            <a:extLst>
              <a:ext uri="{FF2B5EF4-FFF2-40B4-BE49-F238E27FC236}">
                <a16:creationId xmlns:a16="http://schemas.microsoft.com/office/drawing/2014/main" id="{36616391-8B9F-9971-039D-1AC0863FCBAD}"/>
              </a:ext>
            </a:extLst>
          </p:cNvPr>
          <p:cNvSpPr txBox="1"/>
          <p:nvPr/>
        </p:nvSpPr>
        <p:spPr>
          <a:xfrm>
            <a:off x="1249793" y="3873431"/>
            <a:ext cx="4922407" cy="646331"/>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0"/>
              </a:spcAft>
              <a:buClr>
                <a:srgbClr val="FFCE34"/>
              </a:buClr>
              <a:buSzPct val="100000"/>
              <a:buFont typeface="Wingdings" pitchFamily="2" charset="2"/>
              <a:buChar char="§"/>
              <a:tabLst>
                <a:tab pos="457200" algn="l"/>
              </a:tabLst>
              <a:defRPr/>
            </a:pP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Education Scholarships</a:t>
            </a:r>
            <a:b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CFP Board administers </a:t>
            </a:r>
            <a:r>
              <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rPr>
              <a:t>numerous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scholarship programs for aspiring CFP</a:t>
            </a:r>
            <a:r>
              <a:rPr kumimoji="0" lang="en-US" sz="1200" b="0" i="0" u="none" strike="noStrike" kern="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professionals, including those that fund tuition.</a:t>
            </a:r>
          </a:p>
        </p:txBody>
      </p:sp>
      <p:sp>
        <p:nvSpPr>
          <p:cNvPr id="8" name="TextBox 7">
            <a:extLst>
              <a:ext uri="{FF2B5EF4-FFF2-40B4-BE49-F238E27FC236}">
                <a16:creationId xmlns:a16="http://schemas.microsoft.com/office/drawing/2014/main" id="{EA3EEC2A-324E-468A-7339-50A52509C7FE}"/>
              </a:ext>
            </a:extLst>
          </p:cNvPr>
          <p:cNvSpPr txBox="1"/>
          <p:nvPr/>
        </p:nvSpPr>
        <p:spPr>
          <a:xfrm>
            <a:off x="1249793" y="2827429"/>
            <a:ext cx="5434552" cy="723275"/>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600"/>
              </a:spcAft>
              <a:buClr>
                <a:srgbClr val="FFCE34"/>
              </a:buClr>
              <a:buSzPct val="100000"/>
              <a:buFont typeface="Wingdings" pitchFamily="2" charset="2"/>
              <a:buChar char="§"/>
              <a:tabLst>
                <a:tab pos="457200" algn="l"/>
              </a:tabLst>
              <a:defRPr/>
            </a:pPr>
            <a:r>
              <a:rPr lang="en-US" sz="1200" b="1" dirty="0">
                <a:solidFill>
                  <a:prstClr val="black"/>
                </a:solidFill>
                <a:latin typeface="Arial" panose="020B0604020202020204" pitchFamily="34" charset="0"/>
                <a:ea typeface="Times New Roman" panose="02020603050405020304" pitchFamily="18" charset="0"/>
                <a:cs typeface="Arial" panose="020B0604020202020204" pitchFamily="34" charset="0"/>
              </a:rPr>
              <a:t>Virtual Career Fairs</a:t>
            </a:r>
          </a:p>
          <a:p>
            <a:pPr marL="176212" marR="0" lvl="1" indent="0" defTabSz="914400" eaLnBrk="1" fontAlgn="auto" latinLnBrk="0" hangingPunct="1">
              <a:lnSpc>
                <a:spcPct val="100000"/>
              </a:lnSpc>
              <a:spcBef>
                <a:spcPts val="0"/>
              </a:spcBef>
              <a:spcAft>
                <a:spcPts val="600"/>
              </a:spcAft>
              <a:buClr>
                <a:srgbClr val="FFCE34"/>
              </a:buClr>
              <a:buSzPct val="100000"/>
              <a:buFontTx/>
              <a:buNone/>
              <a:tabLst>
                <a:tab pos="165100" algn="l"/>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CFP Board hosts two online career fairs – one in the fall and </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spring.  Registration is free.  </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EE0612BA-E720-F44F-F701-1643052316F7}"/>
              </a:ext>
            </a:extLst>
          </p:cNvPr>
          <p:cNvSpPr txBox="1"/>
          <p:nvPr/>
        </p:nvSpPr>
        <p:spPr>
          <a:xfrm>
            <a:off x="1249793" y="2045938"/>
            <a:ext cx="5434552" cy="646331"/>
          </a:xfrm>
          <a:prstGeom prst="rect">
            <a:avLst/>
          </a:prstGeom>
          <a:noFill/>
        </p:spPr>
        <p:txBody>
          <a:bodyPr wrap="square">
            <a:spAutoFit/>
          </a:bodyPr>
          <a:lstStyle/>
          <a:p>
            <a:pPr marL="171450" marR="0" lvl="0" indent="-171450" defTabSz="914400" eaLnBrk="1" fontAlgn="auto" latinLnBrk="0" hangingPunct="1">
              <a:lnSpc>
                <a:spcPct val="100000"/>
              </a:lnSpc>
              <a:spcBef>
                <a:spcPts val="0"/>
              </a:spcBef>
              <a:spcAft>
                <a:spcPts val="600"/>
              </a:spcAft>
              <a:buClr>
                <a:srgbClr val="FFCE34"/>
              </a:buClr>
              <a:buSzPct val="100000"/>
              <a:buFont typeface="Wingdings" pitchFamily="2" charset="2"/>
              <a:buChar char="§"/>
              <a:tabLst>
                <a:tab pos="457200" algn="l"/>
              </a:tabLst>
              <a:defRPr/>
            </a:pP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t>
            </a:r>
            <a:r>
              <a:rPr kumimoji="0" lang="en-US" sz="1200" b="1"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CFP Board Career Center </a:t>
            </a:r>
            <a:r>
              <a:rPr kumimoji="0" lang="en-US"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is a resource that lists current job and internship opportunities in financial planning. The Career Center also offers job search advice and webinars.</a:t>
            </a:r>
          </a:p>
        </p:txBody>
      </p:sp>
      <p:pic>
        <p:nvPicPr>
          <p:cNvPr id="16" name="Graphic 15">
            <a:extLst>
              <a:ext uri="{FF2B5EF4-FFF2-40B4-BE49-F238E27FC236}">
                <a16:creationId xmlns:a16="http://schemas.microsoft.com/office/drawing/2014/main" id="{EA4B6A21-F72D-2A36-C3E5-F2D74C273A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720" y="3922276"/>
            <a:ext cx="548640" cy="548640"/>
          </a:xfrm>
          <a:prstGeom prst="rect">
            <a:avLst/>
          </a:prstGeom>
        </p:spPr>
      </p:pic>
      <p:pic>
        <p:nvPicPr>
          <p:cNvPr id="18" name="Graphic 17">
            <a:extLst>
              <a:ext uri="{FF2B5EF4-FFF2-40B4-BE49-F238E27FC236}">
                <a16:creationId xmlns:a16="http://schemas.microsoft.com/office/drawing/2014/main" id="{5C20C8D1-6452-8CB3-D0AC-7A2172C6B8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0560" y="2360874"/>
            <a:ext cx="548640" cy="548640"/>
          </a:xfrm>
          <a:prstGeom prst="rect">
            <a:avLst/>
          </a:prstGeom>
        </p:spPr>
      </p:pic>
      <p:pic>
        <p:nvPicPr>
          <p:cNvPr id="9" name="Picture 8" descr="A qr code with a white background&#10;&#10;Description automatically generated">
            <a:extLst>
              <a:ext uri="{FF2B5EF4-FFF2-40B4-BE49-F238E27FC236}">
                <a16:creationId xmlns:a16="http://schemas.microsoft.com/office/drawing/2014/main" id="{BA2F22DC-42B6-5E1D-BC31-F1C5DE8A17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461" y="2801866"/>
            <a:ext cx="646331" cy="646331"/>
          </a:xfrm>
          <a:prstGeom prst="rect">
            <a:avLst/>
          </a:prstGeom>
        </p:spPr>
      </p:pic>
    </p:spTree>
    <p:extLst>
      <p:ext uri="{BB962C8B-B14F-4D97-AF65-F5344CB8AC3E}">
        <p14:creationId xmlns:p14="http://schemas.microsoft.com/office/powerpoint/2010/main" val="263950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3">
            <a:extLst>
              <a:ext uri="{FF2B5EF4-FFF2-40B4-BE49-F238E27FC236}">
                <a16:creationId xmlns:a16="http://schemas.microsoft.com/office/drawing/2014/main" id="{A6351CCA-3E5C-3141-A7F0-56581668063D}"/>
              </a:ext>
            </a:extLst>
          </p:cNvPr>
          <p:cNvSpPr/>
          <p:nvPr/>
        </p:nvSpPr>
        <p:spPr>
          <a:xfrm>
            <a:off x="1" y="4324350"/>
            <a:ext cx="2577746" cy="819150"/>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7" name="object 3">
            <a:extLst>
              <a:ext uri="{FF2B5EF4-FFF2-40B4-BE49-F238E27FC236}">
                <a16:creationId xmlns:a16="http://schemas.microsoft.com/office/drawing/2014/main" id="{7C1C3C2A-A627-8A43-9DDE-AD8B213FFF9A}"/>
              </a:ext>
            </a:extLst>
          </p:cNvPr>
          <p:cNvSpPr/>
          <p:nvPr/>
        </p:nvSpPr>
        <p:spPr>
          <a:xfrm>
            <a:off x="1" y="1471296"/>
            <a:ext cx="2577746" cy="2853054"/>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lstStyle/>
          <a:p>
            <a:endParaRPr dirty="0"/>
          </a:p>
        </p:txBody>
      </p:sp>
      <p:sp>
        <p:nvSpPr>
          <p:cNvPr id="9" name="object 5">
            <a:extLst>
              <a:ext uri="{FF2B5EF4-FFF2-40B4-BE49-F238E27FC236}">
                <a16:creationId xmlns:a16="http://schemas.microsoft.com/office/drawing/2014/main" id="{14A48ED5-9D48-6D48-889E-EE5BFD6D11AB}"/>
              </a:ext>
            </a:extLst>
          </p:cNvPr>
          <p:cNvSpPr/>
          <p:nvPr/>
        </p:nvSpPr>
        <p:spPr>
          <a:xfrm>
            <a:off x="2577747" y="1471296"/>
            <a:ext cx="6566254" cy="3672204"/>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10" name="object 6">
            <a:extLst>
              <a:ext uri="{FF2B5EF4-FFF2-40B4-BE49-F238E27FC236}">
                <a16:creationId xmlns:a16="http://schemas.microsoft.com/office/drawing/2014/main" id="{A25BE59C-33C8-B045-856D-AC4106A0034C}"/>
              </a:ext>
            </a:extLst>
          </p:cNvPr>
          <p:cNvSpPr txBox="1"/>
          <p:nvPr/>
        </p:nvSpPr>
        <p:spPr>
          <a:xfrm>
            <a:off x="533400" y="424396"/>
            <a:ext cx="7674026" cy="662361"/>
          </a:xfrm>
          <a:prstGeom prst="rect">
            <a:avLst/>
          </a:prstGeom>
        </p:spPr>
        <p:txBody>
          <a:bodyPr vert="horz" wrap="square" lIns="0" tIns="84455" rIns="0" bIns="0" rtlCol="0">
            <a:spAutoFit/>
          </a:bodyPr>
          <a:lstStyle/>
          <a:p>
            <a:pPr marL="12700" marR="5080">
              <a:lnSpc>
                <a:spcPts val="4450"/>
              </a:lnSpc>
              <a:spcBef>
                <a:spcPts val="665"/>
              </a:spcBef>
            </a:pPr>
            <a:r>
              <a:rPr lang="en-US" sz="4100" dirty="0">
                <a:solidFill>
                  <a:srgbClr val="3A3838"/>
                </a:solidFill>
                <a:latin typeface="Arial Black"/>
                <a:cs typeface="Arial Black"/>
              </a:rPr>
              <a:t>EXAM PREP RESOURCES</a:t>
            </a:r>
            <a:endParaRPr sz="4100" dirty="0">
              <a:latin typeface="Arial Black"/>
              <a:cs typeface="Arial Black"/>
            </a:endParaRPr>
          </a:p>
        </p:txBody>
      </p:sp>
      <p:sp>
        <p:nvSpPr>
          <p:cNvPr id="3" name="Text Placeholder 2">
            <a:extLst>
              <a:ext uri="{FF2B5EF4-FFF2-40B4-BE49-F238E27FC236}">
                <a16:creationId xmlns:a16="http://schemas.microsoft.com/office/drawing/2014/main" id="{9A3880D6-FCA8-D45A-F188-AD0A6D3CD1DD}"/>
              </a:ext>
            </a:extLst>
          </p:cNvPr>
          <p:cNvSpPr>
            <a:spLocks noGrp="1"/>
          </p:cNvSpPr>
          <p:nvPr>
            <p:ph type="body" idx="1"/>
          </p:nvPr>
        </p:nvSpPr>
        <p:spPr>
          <a:xfrm>
            <a:off x="515370" y="2378000"/>
            <a:ext cx="1773623" cy="1477328"/>
          </a:xfrm>
        </p:spPr>
        <p:txBody>
          <a:bodyPr/>
          <a:lstStyle/>
          <a:p>
            <a:pPr marR="0" lvl="0">
              <a:spcBef>
                <a:spcPts val="0"/>
              </a:spcBef>
              <a:spcAft>
                <a:spcPts val="0"/>
              </a:spcAft>
              <a:buSzPts val="1000"/>
              <a:tabLst>
                <a:tab pos="457200" algn="l"/>
              </a:tabLst>
            </a:pPr>
            <a:r>
              <a:rPr lang="en-US" sz="16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Create a</a:t>
            </a:r>
          </a:p>
          <a:p>
            <a:pPr marR="0" lvl="0">
              <a:spcBef>
                <a:spcPts val="0"/>
              </a:spcBef>
              <a:spcAft>
                <a:spcPts val="0"/>
              </a:spcAft>
              <a:buSzPts val="1000"/>
              <a:tabLst>
                <a:tab pos="457200" algn="l"/>
              </a:tabLst>
            </a:pPr>
            <a:r>
              <a:rPr lang="en-US" sz="16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CFP Board </a:t>
            </a:r>
            <a:r>
              <a:rPr lang="en-US" sz="1600" b="1" dirty="0">
                <a:solidFill>
                  <a:srgbClr val="3A3838"/>
                </a:solidFill>
                <a:latin typeface="Arial" panose="020B0604020202020204" pitchFamily="34" charset="0"/>
                <a:ea typeface="Times New Roman" panose="02020603050405020304" pitchFamily="18" charset="0"/>
                <a:cs typeface="Arial" panose="020B0604020202020204" pitchFamily="34" charset="0"/>
              </a:rPr>
              <a:t>A</a:t>
            </a:r>
            <a:r>
              <a:rPr lang="en-US" sz="16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ccount</a:t>
            </a:r>
          </a:p>
          <a:p>
            <a:pPr marR="0" lvl="0">
              <a:spcBef>
                <a:spcPts val="0"/>
              </a:spcBef>
              <a:spcAft>
                <a:spcPts val="0"/>
              </a:spcAft>
              <a:buSzPts val="1000"/>
              <a:tabLst>
                <a:tab pos="457200" algn="l"/>
              </a:tabLst>
            </a:pPr>
            <a:r>
              <a:rPr lang="en-US" sz="1600" dirty="0">
                <a:solidFill>
                  <a:srgbClr val="3A3838"/>
                </a:solidFill>
                <a:latin typeface="Arial" panose="020B0604020202020204" pitchFamily="34" charset="0"/>
                <a:ea typeface="Times New Roman" panose="02020603050405020304" pitchFamily="18" charset="0"/>
                <a:cs typeface="Arial" panose="020B0604020202020204" pitchFamily="34" charset="0"/>
              </a:rPr>
              <a:t>and access unique study tools and resources</a:t>
            </a:r>
            <a:r>
              <a:rPr lang="en-US" sz="1600"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 </a:t>
            </a:r>
          </a:p>
        </p:txBody>
      </p:sp>
      <p:sp>
        <p:nvSpPr>
          <p:cNvPr id="16" name="object 3">
            <a:extLst>
              <a:ext uri="{FF2B5EF4-FFF2-40B4-BE49-F238E27FC236}">
                <a16:creationId xmlns:a16="http://schemas.microsoft.com/office/drawing/2014/main" id="{891E411C-0ED3-BC4C-80D3-7590C25AFB3B}"/>
              </a:ext>
            </a:extLst>
          </p:cNvPr>
          <p:cNvSpPr/>
          <p:nvPr/>
        </p:nvSpPr>
        <p:spPr>
          <a:xfrm>
            <a:off x="2895600" y="1733550"/>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solidFill>
                  <a:srgbClr val="3A3838"/>
                </a:solidFill>
                <a:latin typeface="Arial" panose="020B0604020202020204" pitchFamily="34" charset="0"/>
                <a:cs typeface="Arial" panose="020B0604020202020204" pitchFamily="34" charset="0"/>
              </a:rPr>
              <a:t>EXAM PREP CHECKLIST</a:t>
            </a:r>
          </a:p>
        </p:txBody>
      </p:sp>
      <p:sp>
        <p:nvSpPr>
          <p:cNvPr id="17" name="object 3">
            <a:extLst>
              <a:ext uri="{FF2B5EF4-FFF2-40B4-BE49-F238E27FC236}">
                <a16:creationId xmlns:a16="http://schemas.microsoft.com/office/drawing/2014/main" id="{49D616E9-5DB4-E645-A4E7-45C6A67C4F93}"/>
              </a:ext>
            </a:extLst>
          </p:cNvPr>
          <p:cNvSpPr/>
          <p:nvPr/>
        </p:nvSpPr>
        <p:spPr>
          <a:xfrm>
            <a:off x="4105380" y="1733550"/>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u="none" strike="noStrike" kern="0" cap="none" spc="0" normalizeH="0" baseline="0" noProof="0" dirty="0">
                <a:ln>
                  <a:noFill/>
                </a:ln>
                <a:solidFill>
                  <a:srgbClr val="3A3838"/>
                </a:solidFill>
                <a:effectLst/>
                <a:uLnTx/>
                <a:uFillTx/>
                <a:latin typeface="Arial" panose="020B0604020202020204" pitchFamily="34" charset="0"/>
                <a:cs typeface="Arial" panose="020B0604020202020204" pitchFamily="34" charset="0"/>
              </a:rPr>
              <a:t>EXAM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u="none" strike="noStrike" kern="0" cap="none" spc="0" normalizeH="0" baseline="0" noProof="0" dirty="0">
                <a:ln>
                  <a:noFill/>
                </a:ln>
                <a:solidFill>
                  <a:srgbClr val="3A3838"/>
                </a:solidFill>
                <a:effectLst/>
                <a:uLnTx/>
                <a:uFillTx/>
                <a:latin typeface="Arial" panose="020B0604020202020204" pitchFamily="34" charset="0"/>
                <a:cs typeface="Arial" panose="020B0604020202020204" pitchFamily="34" charset="0"/>
              </a:rPr>
              <a:t>CANDIDATE HANDBOOK</a:t>
            </a:r>
          </a:p>
        </p:txBody>
      </p:sp>
      <p:sp>
        <p:nvSpPr>
          <p:cNvPr id="18" name="object 3">
            <a:extLst>
              <a:ext uri="{FF2B5EF4-FFF2-40B4-BE49-F238E27FC236}">
                <a16:creationId xmlns:a16="http://schemas.microsoft.com/office/drawing/2014/main" id="{4973624F-A4A4-744A-9563-D4AB4F22614F}"/>
              </a:ext>
            </a:extLst>
          </p:cNvPr>
          <p:cNvSpPr/>
          <p:nvPr/>
        </p:nvSpPr>
        <p:spPr>
          <a:xfrm>
            <a:off x="5315160" y="1733550"/>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EXAM PREP</a:t>
            </a:r>
            <a:br>
              <a:rPr lang="en-US" sz="800" b="1" dirty="0">
                <a:latin typeface="Arial" panose="020B0604020202020204" pitchFamily="34" charset="0"/>
                <a:cs typeface="Arial" panose="020B0604020202020204" pitchFamily="34" charset="0"/>
              </a:rPr>
            </a:br>
            <a:r>
              <a:rPr lang="en-US" sz="800" b="1" dirty="0">
                <a:latin typeface="Arial" panose="020B0604020202020204" pitchFamily="34" charset="0"/>
                <a:cs typeface="Arial" panose="020B0604020202020204" pitchFamily="34" charset="0"/>
              </a:rPr>
              <a:t>TOOLKIT</a:t>
            </a:r>
          </a:p>
        </p:txBody>
      </p:sp>
      <p:sp>
        <p:nvSpPr>
          <p:cNvPr id="19" name="object 3">
            <a:extLst>
              <a:ext uri="{FF2B5EF4-FFF2-40B4-BE49-F238E27FC236}">
                <a16:creationId xmlns:a16="http://schemas.microsoft.com/office/drawing/2014/main" id="{7256AC10-2F5D-3E41-9F8A-7118900D8AD3}"/>
              </a:ext>
            </a:extLst>
          </p:cNvPr>
          <p:cNvSpPr/>
          <p:nvPr/>
        </p:nvSpPr>
        <p:spPr>
          <a:xfrm>
            <a:off x="6524940" y="1733550"/>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5 HABITS OF SUCCESSFUL CANDIDATES</a:t>
            </a:r>
          </a:p>
        </p:txBody>
      </p:sp>
      <p:sp>
        <p:nvSpPr>
          <p:cNvPr id="33" name="object 3">
            <a:extLst>
              <a:ext uri="{FF2B5EF4-FFF2-40B4-BE49-F238E27FC236}">
                <a16:creationId xmlns:a16="http://schemas.microsoft.com/office/drawing/2014/main" id="{A8DE656F-939A-4242-899E-BAEC00B5BB0D}"/>
              </a:ext>
            </a:extLst>
          </p:cNvPr>
          <p:cNvSpPr/>
          <p:nvPr/>
        </p:nvSpPr>
        <p:spPr>
          <a:xfrm>
            <a:off x="7734721" y="1733550"/>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CANDIDATE</a:t>
            </a:r>
          </a:p>
          <a:p>
            <a:pPr algn="ctr"/>
            <a:r>
              <a:rPr lang="en-US" sz="800" b="1" dirty="0">
                <a:latin typeface="Arial" panose="020B0604020202020204" pitchFamily="34" charset="0"/>
                <a:cs typeface="Arial" panose="020B0604020202020204" pitchFamily="34" charset="0"/>
              </a:rPr>
              <a:t>FORUM</a:t>
            </a:r>
          </a:p>
        </p:txBody>
      </p:sp>
      <p:sp>
        <p:nvSpPr>
          <p:cNvPr id="36" name="object 3">
            <a:extLst>
              <a:ext uri="{FF2B5EF4-FFF2-40B4-BE49-F238E27FC236}">
                <a16:creationId xmlns:a16="http://schemas.microsoft.com/office/drawing/2014/main" id="{FF24E290-840E-F043-B3DF-798AC53BDADF}"/>
              </a:ext>
            </a:extLst>
          </p:cNvPr>
          <p:cNvSpPr/>
          <p:nvPr/>
        </p:nvSpPr>
        <p:spPr>
          <a:xfrm>
            <a:off x="2895600" y="2820949"/>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MENTOR</a:t>
            </a:r>
          </a:p>
          <a:p>
            <a:pPr algn="ctr"/>
            <a:r>
              <a:rPr lang="en-US" sz="800" b="1" dirty="0">
                <a:latin typeface="Arial" panose="020B0604020202020204" pitchFamily="34" charset="0"/>
                <a:cs typeface="Arial" panose="020B0604020202020204" pitchFamily="34" charset="0"/>
              </a:rPr>
              <a:t>PROGRAM</a:t>
            </a:r>
          </a:p>
        </p:txBody>
      </p:sp>
      <p:sp>
        <p:nvSpPr>
          <p:cNvPr id="37" name="object 3">
            <a:extLst>
              <a:ext uri="{FF2B5EF4-FFF2-40B4-BE49-F238E27FC236}">
                <a16:creationId xmlns:a16="http://schemas.microsoft.com/office/drawing/2014/main" id="{5E253699-EA9B-B54D-A894-D6BF474533E6}"/>
              </a:ext>
            </a:extLst>
          </p:cNvPr>
          <p:cNvSpPr/>
          <p:nvPr/>
        </p:nvSpPr>
        <p:spPr>
          <a:xfrm>
            <a:off x="4105380" y="2820949"/>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SCHOLARSHIPS</a:t>
            </a:r>
          </a:p>
        </p:txBody>
      </p:sp>
      <p:sp>
        <p:nvSpPr>
          <p:cNvPr id="41" name="object 3">
            <a:extLst>
              <a:ext uri="{FF2B5EF4-FFF2-40B4-BE49-F238E27FC236}">
                <a16:creationId xmlns:a16="http://schemas.microsoft.com/office/drawing/2014/main" id="{5611D8BB-ACEF-4A4E-A592-C37848B59B04}"/>
              </a:ext>
            </a:extLst>
          </p:cNvPr>
          <p:cNvSpPr/>
          <p:nvPr/>
        </p:nvSpPr>
        <p:spPr>
          <a:xfrm>
            <a:off x="2895600" y="3908348"/>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CFP BOARD PRACTICE EXAM</a:t>
            </a:r>
          </a:p>
        </p:txBody>
      </p:sp>
      <p:sp>
        <p:nvSpPr>
          <p:cNvPr id="42" name="object 3">
            <a:extLst>
              <a:ext uri="{FF2B5EF4-FFF2-40B4-BE49-F238E27FC236}">
                <a16:creationId xmlns:a16="http://schemas.microsoft.com/office/drawing/2014/main" id="{B98162CC-51A4-2A4C-AF51-AB59DB03D23B}"/>
              </a:ext>
            </a:extLst>
          </p:cNvPr>
          <p:cNvSpPr/>
          <p:nvPr/>
        </p:nvSpPr>
        <p:spPr>
          <a:xfrm>
            <a:off x="4105380" y="3908348"/>
            <a:ext cx="1120526" cy="96228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EDEDED"/>
          </a:solidFill>
        </p:spPr>
        <p:txBody>
          <a:bodyPr wrap="square" lIns="0" tIns="0" rIns="0" bIns="0" rtlCol="0" anchor="ctr"/>
          <a:lstStyle/>
          <a:p>
            <a:pPr algn="ctr"/>
            <a:r>
              <a:rPr lang="en-US" sz="800" b="1" dirty="0">
                <a:latin typeface="Arial" panose="020B0604020202020204" pitchFamily="34" charset="0"/>
                <a:cs typeface="Arial" panose="020B0604020202020204" pitchFamily="34" charset="0"/>
              </a:rPr>
              <a:t>EXAM REVIEW COURSES</a:t>
            </a:r>
          </a:p>
        </p:txBody>
      </p:sp>
      <p:sp>
        <p:nvSpPr>
          <p:cNvPr id="53" name="object 3">
            <a:extLst>
              <a:ext uri="{FF2B5EF4-FFF2-40B4-BE49-F238E27FC236}">
                <a16:creationId xmlns:a16="http://schemas.microsoft.com/office/drawing/2014/main" id="{76A8DD7C-68E8-914C-A062-B72212DFEF7F}"/>
              </a:ext>
            </a:extLst>
          </p:cNvPr>
          <p:cNvSpPr/>
          <p:nvPr/>
        </p:nvSpPr>
        <p:spPr>
          <a:xfrm>
            <a:off x="2895601" y="2650120"/>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2" name="object 3">
            <a:extLst>
              <a:ext uri="{FF2B5EF4-FFF2-40B4-BE49-F238E27FC236}">
                <a16:creationId xmlns:a16="http://schemas.microsoft.com/office/drawing/2014/main" id="{EFB90A30-5E5B-D7A7-05F7-EE1AE7C88EB1}"/>
              </a:ext>
            </a:extLst>
          </p:cNvPr>
          <p:cNvSpPr/>
          <p:nvPr/>
        </p:nvSpPr>
        <p:spPr>
          <a:xfrm>
            <a:off x="4105380" y="2650120"/>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4" name="object 3">
            <a:extLst>
              <a:ext uri="{FF2B5EF4-FFF2-40B4-BE49-F238E27FC236}">
                <a16:creationId xmlns:a16="http://schemas.microsoft.com/office/drawing/2014/main" id="{88ADBD0F-AEE7-F946-896E-3EAA14BBEE2A}"/>
              </a:ext>
            </a:extLst>
          </p:cNvPr>
          <p:cNvSpPr/>
          <p:nvPr/>
        </p:nvSpPr>
        <p:spPr>
          <a:xfrm>
            <a:off x="5315160" y="2650120"/>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5" name="object 3">
            <a:extLst>
              <a:ext uri="{FF2B5EF4-FFF2-40B4-BE49-F238E27FC236}">
                <a16:creationId xmlns:a16="http://schemas.microsoft.com/office/drawing/2014/main" id="{3017BA21-F500-F3F6-515F-097D2EC2B7AC}"/>
              </a:ext>
            </a:extLst>
          </p:cNvPr>
          <p:cNvSpPr/>
          <p:nvPr/>
        </p:nvSpPr>
        <p:spPr>
          <a:xfrm>
            <a:off x="6524940" y="2650120"/>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6" name="object 3">
            <a:extLst>
              <a:ext uri="{FF2B5EF4-FFF2-40B4-BE49-F238E27FC236}">
                <a16:creationId xmlns:a16="http://schemas.microsoft.com/office/drawing/2014/main" id="{EC0ABA35-B817-25DF-9434-6244A22B6821}"/>
              </a:ext>
            </a:extLst>
          </p:cNvPr>
          <p:cNvSpPr/>
          <p:nvPr/>
        </p:nvSpPr>
        <p:spPr>
          <a:xfrm>
            <a:off x="7734722" y="2650120"/>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8" name="object 3">
            <a:extLst>
              <a:ext uri="{FF2B5EF4-FFF2-40B4-BE49-F238E27FC236}">
                <a16:creationId xmlns:a16="http://schemas.microsoft.com/office/drawing/2014/main" id="{ABAE5AFD-BD05-005D-BBA7-30534E152F9D}"/>
              </a:ext>
            </a:extLst>
          </p:cNvPr>
          <p:cNvSpPr/>
          <p:nvPr/>
        </p:nvSpPr>
        <p:spPr>
          <a:xfrm>
            <a:off x="2895601" y="3737519"/>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11" name="object 3">
            <a:extLst>
              <a:ext uri="{FF2B5EF4-FFF2-40B4-BE49-F238E27FC236}">
                <a16:creationId xmlns:a16="http://schemas.microsoft.com/office/drawing/2014/main" id="{3E999AE5-8482-7921-87C6-29797717FCC0}"/>
              </a:ext>
            </a:extLst>
          </p:cNvPr>
          <p:cNvSpPr/>
          <p:nvPr/>
        </p:nvSpPr>
        <p:spPr>
          <a:xfrm>
            <a:off x="4105380" y="3737519"/>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sp>
        <p:nvSpPr>
          <p:cNvPr id="12" name="object 3">
            <a:extLst>
              <a:ext uri="{FF2B5EF4-FFF2-40B4-BE49-F238E27FC236}">
                <a16:creationId xmlns:a16="http://schemas.microsoft.com/office/drawing/2014/main" id="{ED870F3F-5110-D288-307D-539C53AE3ABA}"/>
              </a:ext>
            </a:extLst>
          </p:cNvPr>
          <p:cNvSpPr/>
          <p:nvPr/>
        </p:nvSpPr>
        <p:spPr>
          <a:xfrm>
            <a:off x="2895601" y="4824918"/>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dirty="0"/>
          </a:p>
        </p:txBody>
      </p:sp>
      <p:sp>
        <p:nvSpPr>
          <p:cNvPr id="13" name="object 3">
            <a:extLst>
              <a:ext uri="{FF2B5EF4-FFF2-40B4-BE49-F238E27FC236}">
                <a16:creationId xmlns:a16="http://schemas.microsoft.com/office/drawing/2014/main" id="{3E527613-09CC-CBE0-AD70-9CB0843EC696}"/>
              </a:ext>
            </a:extLst>
          </p:cNvPr>
          <p:cNvSpPr/>
          <p:nvPr/>
        </p:nvSpPr>
        <p:spPr>
          <a:xfrm>
            <a:off x="4105380" y="4824918"/>
            <a:ext cx="1120525" cy="45719"/>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dirty="0"/>
          </a:p>
        </p:txBody>
      </p:sp>
      <p:sp>
        <p:nvSpPr>
          <p:cNvPr id="14" name="TextBox 13">
            <a:extLst>
              <a:ext uri="{FF2B5EF4-FFF2-40B4-BE49-F238E27FC236}">
                <a16:creationId xmlns:a16="http://schemas.microsoft.com/office/drawing/2014/main" id="{6713266F-AE24-3846-9CFB-357C4FFE6EAF}"/>
              </a:ext>
            </a:extLst>
          </p:cNvPr>
          <p:cNvSpPr txBox="1"/>
          <p:nvPr/>
        </p:nvSpPr>
        <p:spPr>
          <a:xfrm>
            <a:off x="9858375" y="1438275"/>
            <a:ext cx="184731" cy="369332"/>
          </a:xfrm>
          <a:prstGeom prst="rect">
            <a:avLst/>
          </a:prstGeom>
          <a:noFill/>
        </p:spPr>
        <p:txBody>
          <a:bodyPr wrap="none" rtlCol="0">
            <a:spAutoFit/>
          </a:bodyPr>
          <a:lstStyle/>
          <a:p>
            <a:endParaRPr lang="en-US" dirty="0"/>
          </a:p>
        </p:txBody>
      </p:sp>
      <p:pic>
        <p:nvPicPr>
          <p:cNvPr id="27" name="Picture 26" descr="A yellow and white circle with objects around it&#10;&#10;Description automatically generated">
            <a:extLst>
              <a:ext uri="{FF2B5EF4-FFF2-40B4-BE49-F238E27FC236}">
                <a16:creationId xmlns:a16="http://schemas.microsoft.com/office/drawing/2014/main" id="{DF9606E6-E03E-2C4C-9117-1CD988285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73301"/>
            <a:ext cx="2259150" cy="2259150"/>
          </a:xfrm>
          <a:prstGeom prst="rect">
            <a:avLst/>
          </a:prstGeom>
        </p:spPr>
      </p:pic>
      <p:pic>
        <p:nvPicPr>
          <p:cNvPr id="20" name="Graphic 19">
            <a:extLst>
              <a:ext uri="{FF2B5EF4-FFF2-40B4-BE49-F238E27FC236}">
                <a16:creationId xmlns:a16="http://schemas.microsoft.com/office/drawing/2014/main" id="{B83ABC55-1826-F5E8-03EB-F45AA8E280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5370" y="1790914"/>
            <a:ext cx="548640" cy="548640"/>
          </a:xfrm>
          <a:prstGeom prst="rect">
            <a:avLst/>
          </a:prstGeom>
        </p:spPr>
      </p:pic>
    </p:spTree>
    <p:extLst>
      <p:ext uri="{BB962C8B-B14F-4D97-AF65-F5344CB8AC3E}">
        <p14:creationId xmlns:p14="http://schemas.microsoft.com/office/powerpoint/2010/main" val="305649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58D7B70C-BF8A-3C48-A7F4-CCD1AE12F619}"/>
              </a:ext>
            </a:extLst>
          </p:cNvPr>
          <p:cNvSpPr/>
          <p:nvPr/>
        </p:nvSpPr>
        <p:spPr>
          <a:xfrm>
            <a:off x="4838699" y="1733550"/>
            <a:ext cx="4305302" cy="3409949"/>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EDEDED"/>
          </a:solidFill>
        </p:spPr>
        <p:txBody>
          <a:bodyPr wrap="square" lIns="0" tIns="0" rIns="0" bIns="0" rtlCol="0"/>
          <a:lstStyle/>
          <a:p>
            <a:endParaRPr/>
          </a:p>
        </p:txBody>
      </p:sp>
      <p:sp>
        <p:nvSpPr>
          <p:cNvPr id="9" name="object 6">
            <a:extLst>
              <a:ext uri="{FF2B5EF4-FFF2-40B4-BE49-F238E27FC236}">
                <a16:creationId xmlns:a16="http://schemas.microsoft.com/office/drawing/2014/main" id="{41C30AD7-D79F-BF47-ACE6-39FF3F9CA818}"/>
              </a:ext>
            </a:extLst>
          </p:cNvPr>
          <p:cNvSpPr txBox="1"/>
          <p:nvPr/>
        </p:nvSpPr>
        <p:spPr>
          <a:xfrm>
            <a:off x="457200" y="285750"/>
            <a:ext cx="8229600" cy="1239442"/>
          </a:xfrm>
          <a:prstGeom prst="rect">
            <a:avLst/>
          </a:prstGeom>
        </p:spPr>
        <p:txBody>
          <a:bodyPr vert="horz" wrap="square" lIns="0" tIns="84455" rIns="0" bIns="0" rtlCol="0">
            <a:spAutoFit/>
          </a:bodyPr>
          <a:lstStyle/>
          <a:p>
            <a:pPr marL="12700" marR="5080" algn="l">
              <a:lnSpc>
                <a:spcPts val="4450"/>
              </a:lnSpc>
              <a:spcBef>
                <a:spcPts val="665"/>
              </a:spcBef>
            </a:pPr>
            <a:r>
              <a:rPr lang="en-US" sz="4100" dirty="0">
                <a:solidFill>
                  <a:srgbClr val="3A3838"/>
                </a:solidFill>
                <a:latin typeface="Arial Black"/>
                <a:cs typeface="Arial Black"/>
              </a:rPr>
              <a:t>WHY GET YOUR CFP</a:t>
            </a:r>
            <a:r>
              <a:rPr lang="en-US" sz="4100" baseline="30000" dirty="0">
                <a:solidFill>
                  <a:srgbClr val="3A3838"/>
                </a:solidFill>
                <a:latin typeface="Arial Black"/>
                <a:cs typeface="Arial Black"/>
              </a:rPr>
              <a:t>®</a:t>
            </a:r>
            <a:r>
              <a:rPr lang="en-US" sz="4100" dirty="0">
                <a:solidFill>
                  <a:srgbClr val="3A3838"/>
                </a:solidFill>
                <a:latin typeface="Arial Black"/>
                <a:cs typeface="Arial Black"/>
              </a:rPr>
              <a:t> CERTIFICATION?</a:t>
            </a:r>
            <a:endParaRPr lang="en-US" sz="4100" b="1" dirty="0">
              <a:latin typeface="Arial" panose="020B0604020202020204" pitchFamily="34" charset="0"/>
              <a:cs typeface="Arial" panose="020B0604020202020204" pitchFamily="34" charset="0"/>
            </a:endParaRPr>
          </a:p>
        </p:txBody>
      </p:sp>
      <p:sp>
        <p:nvSpPr>
          <p:cNvPr id="10" name="object 13">
            <a:extLst>
              <a:ext uri="{FF2B5EF4-FFF2-40B4-BE49-F238E27FC236}">
                <a16:creationId xmlns:a16="http://schemas.microsoft.com/office/drawing/2014/main" id="{1BA7509C-2FBF-C94C-8A82-3467011C0003}"/>
              </a:ext>
            </a:extLst>
          </p:cNvPr>
          <p:cNvSpPr/>
          <p:nvPr/>
        </p:nvSpPr>
        <p:spPr>
          <a:xfrm>
            <a:off x="2362198" y="1733550"/>
            <a:ext cx="2476501" cy="3409949"/>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
        <p:nvSpPr>
          <p:cNvPr id="8" name="Content Placeholder 2">
            <a:extLst>
              <a:ext uri="{FF2B5EF4-FFF2-40B4-BE49-F238E27FC236}">
                <a16:creationId xmlns:a16="http://schemas.microsoft.com/office/drawing/2014/main" id="{5DF02269-41F6-CA4E-984F-686FE5D30CD1}"/>
              </a:ext>
            </a:extLst>
          </p:cNvPr>
          <p:cNvSpPr txBox="1">
            <a:spLocks/>
          </p:cNvSpPr>
          <p:nvPr/>
        </p:nvSpPr>
        <p:spPr>
          <a:xfrm>
            <a:off x="5219697" y="2038350"/>
            <a:ext cx="3543303" cy="2766392"/>
          </a:xfrm>
          <a:prstGeom prst="rect">
            <a:avLst/>
          </a:prstGeom>
        </p:spPr>
        <p:txBody>
          <a:bodyPr wrap="square" lIns="0" tIns="0" rIns="0" bIns="0">
            <a:noAutofit/>
          </a:bodyPr>
          <a:lstStyle>
            <a:lvl1pPr marL="0">
              <a:defRPr sz="1050" b="0" i="0">
                <a:solidFill>
                  <a:schemeClr val="bg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71450" indent="-171450" algn="l">
              <a:buClr>
                <a:srgbClr val="FFCE34"/>
              </a:buClr>
              <a:buFont typeface="Wingdings" pitchFamily="2" charset="2"/>
              <a:buChar char="§"/>
            </a:pPr>
            <a:r>
              <a:rPr lang="en-US" sz="1400" b="1" dirty="0">
                <a:solidFill>
                  <a:srgbClr val="3A3838"/>
                </a:solidFill>
              </a:rPr>
              <a:t>Attract employers and clients</a:t>
            </a:r>
          </a:p>
          <a:p>
            <a:pPr marL="171450" indent="-171450" algn="l">
              <a:buClr>
                <a:srgbClr val="FFCE34"/>
              </a:buClr>
              <a:buFont typeface="Wingdings" pitchFamily="2" charset="2"/>
              <a:buChar char="§"/>
            </a:pPr>
            <a:r>
              <a:rPr lang="en-US" sz="1400" dirty="0">
                <a:solidFill>
                  <a:srgbClr val="3A3838"/>
                </a:solidFill>
              </a:rPr>
              <a:t>79% of CFP</a:t>
            </a:r>
            <a:r>
              <a:rPr lang="en-US" sz="1400" baseline="30000" dirty="0">
                <a:solidFill>
                  <a:srgbClr val="3A3838"/>
                </a:solidFill>
              </a:rPr>
              <a:t>®</a:t>
            </a:r>
            <a:r>
              <a:rPr lang="en-US" sz="1400" dirty="0">
                <a:solidFill>
                  <a:srgbClr val="3A3838"/>
                </a:solidFill>
              </a:rPr>
              <a:t> professionals say they have a competitive edge over other financial advisors</a:t>
            </a:r>
          </a:p>
          <a:p>
            <a:pPr marL="171450" indent="-171450" algn="l">
              <a:buClr>
                <a:srgbClr val="FFCE34"/>
              </a:buClr>
              <a:buFont typeface="Wingdings" pitchFamily="2" charset="2"/>
              <a:buChar char="§"/>
            </a:pPr>
            <a:endParaRPr lang="en-US" sz="1400" dirty="0">
              <a:solidFill>
                <a:srgbClr val="3A3838"/>
              </a:solidFill>
            </a:endParaRPr>
          </a:p>
          <a:p>
            <a:pPr marL="171450" indent="-171450" algn="l">
              <a:buClr>
                <a:srgbClr val="FFCE34"/>
              </a:buClr>
              <a:buFont typeface="Wingdings" pitchFamily="2" charset="2"/>
              <a:buChar char="§"/>
            </a:pPr>
            <a:r>
              <a:rPr lang="en-US" sz="1400" b="1" dirty="0">
                <a:solidFill>
                  <a:srgbClr val="3A3838"/>
                </a:solidFill>
              </a:rPr>
              <a:t>Early career earnings $50-70,000</a:t>
            </a:r>
          </a:p>
          <a:p>
            <a:pPr marL="171450" indent="-171450" algn="l">
              <a:buClr>
                <a:srgbClr val="FFCE34"/>
              </a:buClr>
              <a:buFont typeface="Wingdings" pitchFamily="2" charset="2"/>
              <a:buChar char="§"/>
            </a:pPr>
            <a:r>
              <a:rPr lang="en-US" sz="1400" dirty="0">
                <a:solidFill>
                  <a:srgbClr val="3A3838"/>
                </a:solidFill>
              </a:rPr>
              <a:t>Experienced planners earn avg. $192,000</a:t>
            </a:r>
          </a:p>
          <a:p>
            <a:pPr marL="171450" indent="-171450" algn="l">
              <a:buClr>
                <a:srgbClr val="FFCE34"/>
              </a:buClr>
              <a:buFont typeface="Wingdings" pitchFamily="2" charset="2"/>
              <a:buChar char="§"/>
            </a:pPr>
            <a:r>
              <a:rPr lang="en-US" sz="1400" dirty="0">
                <a:solidFill>
                  <a:srgbClr val="3A3838"/>
                </a:solidFill>
              </a:rPr>
              <a:t>CFP</a:t>
            </a:r>
            <a:r>
              <a:rPr lang="en-US" sz="1400" baseline="30000" dirty="0">
                <a:solidFill>
                  <a:srgbClr val="3A3838"/>
                </a:solidFill>
              </a:rPr>
              <a:t>®</a:t>
            </a:r>
            <a:r>
              <a:rPr lang="en-US" sz="1400" dirty="0">
                <a:solidFill>
                  <a:srgbClr val="3A3838"/>
                </a:solidFill>
              </a:rPr>
              <a:t> professionals earn 10% more </a:t>
            </a:r>
            <a:br>
              <a:rPr lang="en-US" sz="1400" dirty="0">
                <a:solidFill>
                  <a:srgbClr val="3A3838"/>
                </a:solidFill>
              </a:rPr>
            </a:br>
            <a:r>
              <a:rPr lang="en-US" sz="1400" dirty="0">
                <a:solidFill>
                  <a:srgbClr val="3A3838"/>
                </a:solidFill>
              </a:rPr>
              <a:t>on average </a:t>
            </a:r>
          </a:p>
          <a:p>
            <a:pPr marL="171450" indent="-171450" algn="l">
              <a:buClr>
                <a:srgbClr val="FFCE34"/>
              </a:buClr>
              <a:buFont typeface="Wingdings" pitchFamily="2" charset="2"/>
              <a:buChar char="§"/>
            </a:pPr>
            <a:endParaRPr lang="en-US" sz="1400" dirty="0">
              <a:solidFill>
                <a:srgbClr val="3A3838"/>
              </a:solidFill>
            </a:endParaRPr>
          </a:p>
          <a:p>
            <a:pPr marL="171450" indent="-171450" algn="l">
              <a:buClr>
                <a:srgbClr val="FFCE34"/>
              </a:buClr>
              <a:buFont typeface="Wingdings" pitchFamily="2" charset="2"/>
              <a:buChar char="§"/>
            </a:pPr>
            <a:r>
              <a:rPr lang="en-US" sz="1400" b="1" dirty="0">
                <a:solidFill>
                  <a:srgbClr val="3A3838"/>
                </a:solidFill>
              </a:rPr>
              <a:t>Helping others, flexible hours, </a:t>
            </a:r>
            <a:br>
              <a:rPr lang="en-US" sz="1400" b="1" dirty="0">
                <a:solidFill>
                  <a:srgbClr val="3A3838"/>
                </a:solidFill>
              </a:rPr>
            </a:br>
            <a:r>
              <a:rPr lang="en-US" sz="1400" b="1" dirty="0">
                <a:solidFill>
                  <a:srgbClr val="3A3838"/>
                </a:solidFill>
              </a:rPr>
              <a:t>work life balance</a:t>
            </a:r>
          </a:p>
          <a:p>
            <a:pPr marL="171450" indent="-171450" algn="l">
              <a:buClr>
                <a:srgbClr val="FFCE34"/>
              </a:buClr>
              <a:buFont typeface="Wingdings" pitchFamily="2" charset="2"/>
              <a:buChar char="§"/>
            </a:pPr>
            <a:r>
              <a:rPr lang="en-US" sz="1400" dirty="0">
                <a:solidFill>
                  <a:srgbClr val="3A3838"/>
                </a:solidFill>
              </a:rPr>
              <a:t>85% of CFP</a:t>
            </a:r>
            <a:r>
              <a:rPr lang="en-US" sz="1400" baseline="30000" dirty="0">
                <a:solidFill>
                  <a:srgbClr val="3A3838"/>
                </a:solidFill>
              </a:rPr>
              <a:t>®</a:t>
            </a:r>
            <a:r>
              <a:rPr lang="en-US" sz="1400" dirty="0">
                <a:solidFill>
                  <a:srgbClr val="3A3838"/>
                </a:solidFill>
              </a:rPr>
              <a:t> pros are highly fulfilled in </a:t>
            </a:r>
            <a:br>
              <a:rPr lang="en-US" sz="1400" dirty="0">
                <a:solidFill>
                  <a:srgbClr val="3A3838"/>
                </a:solidFill>
              </a:rPr>
            </a:br>
            <a:r>
              <a:rPr lang="en-US" sz="1400" dirty="0">
                <a:solidFill>
                  <a:srgbClr val="3A3838"/>
                </a:solidFill>
              </a:rPr>
              <a:t>their career</a:t>
            </a:r>
          </a:p>
        </p:txBody>
      </p:sp>
      <p:sp>
        <p:nvSpPr>
          <p:cNvPr id="16" name="TextBox 15">
            <a:extLst>
              <a:ext uri="{FF2B5EF4-FFF2-40B4-BE49-F238E27FC236}">
                <a16:creationId xmlns:a16="http://schemas.microsoft.com/office/drawing/2014/main" id="{4A090083-48C8-CB4E-92D0-AFF9EE477D02}"/>
              </a:ext>
            </a:extLst>
          </p:cNvPr>
          <p:cNvSpPr txBox="1"/>
          <p:nvPr/>
        </p:nvSpPr>
        <p:spPr>
          <a:xfrm>
            <a:off x="2362198" y="2216498"/>
            <a:ext cx="2476501" cy="369332"/>
          </a:xfrm>
          <a:prstGeom prst="rect">
            <a:avLst/>
          </a:prstGeom>
          <a:noFill/>
        </p:spPr>
        <p:txBody>
          <a:bodyPr wrap="square">
            <a:spAutoFit/>
          </a:bodyPr>
          <a:lstStyle/>
          <a:p>
            <a:pPr algn="ctr"/>
            <a:r>
              <a:rPr lang="en-US" sz="18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Competitive Edge</a:t>
            </a:r>
            <a:endParaRPr lang="en-US" dirty="0"/>
          </a:p>
        </p:txBody>
      </p:sp>
      <p:sp>
        <p:nvSpPr>
          <p:cNvPr id="17" name="TextBox 16">
            <a:extLst>
              <a:ext uri="{FF2B5EF4-FFF2-40B4-BE49-F238E27FC236}">
                <a16:creationId xmlns:a16="http://schemas.microsoft.com/office/drawing/2014/main" id="{19577CB9-5D5F-DF4D-B14C-5FC47682200F}"/>
              </a:ext>
            </a:extLst>
          </p:cNvPr>
          <p:cNvSpPr txBox="1"/>
          <p:nvPr/>
        </p:nvSpPr>
        <p:spPr>
          <a:xfrm>
            <a:off x="2362198" y="3181350"/>
            <a:ext cx="2476501" cy="369332"/>
          </a:xfrm>
          <a:prstGeom prst="rect">
            <a:avLst/>
          </a:prstGeom>
          <a:noFill/>
        </p:spPr>
        <p:txBody>
          <a:bodyPr wrap="square">
            <a:spAutoFit/>
          </a:bodyPr>
          <a:lstStyle/>
          <a:p>
            <a:pPr algn="ctr"/>
            <a:r>
              <a:rPr lang="en-US" sz="18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Higher Earnings</a:t>
            </a:r>
            <a:endParaRPr lang="en-US" dirty="0"/>
          </a:p>
        </p:txBody>
      </p:sp>
      <p:sp>
        <p:nvSpPr>
          <p:cNvPr id="18" name="TextBox 17">
            <a:extLst>
              <a:ext uri="{FF2B5EF4-FFF2-40B4-BE49-F238E27FC236}">
                <a16:creationId xmlns:a16="http://schemas.microsoft.com/office/drawing/2014/main" id="{6973F5BE-D0F6-D34D-9708-4C61DA72E457}"/>
              </a:ext>
            </a:extLst>
          </p:cNvPr>
          <p:cNvSpPr txBox="1"/>
          <p:nvPr/>
        </p:nvSpPr>
        <p:spPr>
          <a:xfrm>
            <a:off x="2362198" y="4019550"/>
            <a:ext cx="2476501" cy="369332"/>
          </a:xfrm>
          <a:prstGeom prst="rect">
            <a:avLst/>
          </a:prstGeom>
          <a:noFill/>
        </p:spPr>
        <p:txBody>
          <a:bodyPr wrap="square">
            <a:spAutoFit/>
          </a:bodyPr>
          <a:lstStyle/>
          <a:p>
            <a:pPr algn="ctr"/>
            <a:r>
              <a:rPr lang="en-US" sz="1800" b="1" dirty="0">
                <a:solidFill>
                  <a:srgbClr val="3A3838"/>
                </a:solidFill>
                <a:effectLst/>
                <a:latin typeface="Arial" panose="020B0604020202020204" pitchFamily="34" charset="0"/>
                <a:ea typeface="Times New Roman" panose="02020603050405020304" pitchFamily="18" charset="0"/>
                <a:cs typeface="Arial" panose="020B0604020202020204" pitchFamily="34" charset="0"/>
              </a:rPr>
              <a:t>Job Satisfaction</a:t>
            </a:r>
            <a:endParaRPr lang="en-US" dirty="0"/>
          </a:p>
        </p:txBody>
      </p:sp>
      <p:cxnSp>
        <p:nvCxnSpPr>
          <p:cNvPr id="20" name="Straight Arrow Connector 19">
            <a:extLst>
              <a:ext uri="{FF2B5EF4-FFF2-40B4-BE49-F238E27FC236}">
                <a16:creationId xmlns:a16="http://schemas.microsoft.com/office/drawing/2014/main" id="{D5714859-BE8D-0140-A825-5799BFC42CCF}"/>
              </a:ext>
            </a:extLst>
          </p:cNvPr>
          <p:cNvCxnSpPr/>
          <p:nvPr/>
        </p:nvCxnSpPr>
        <p:spPr>
          <a:xfrm>
            <a:off x="2705099" y="2800350"/>
            <a:ext cx="1828800"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37EF419-4924-1A4E-A663-1188E4A9D19B}"/>
              </a:ext>
            </a:extLst>
          </p:cNvPr>
          <p:cNvCxnSpPr/>
          <p:nvPr/>
        </p:nvCxnSpPr>
        <p:spPr>
          <a:xfrm>
            <a:off x="2705099" y="3778454"/>
            <a:ext cx="1828800"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ABE2AD8-0B3A-1B4F-B8A9-A45A5E239E71}"/>
              </a:ext>
            </a:extLst>
          </p:cNvPr>
          <p:cNvCxnSpPr/>
          <p:nvPr/>
        </p:nvCxnSpPr>
        <p:spPr>
          <a:xfrm>
            <a:off x="2705099" y="4590149"/>
            <a:ext cx="1828800" cy="0"/>
          </a:xfrm>
          <a:prstGeom prst="straightConnector1">
            <a:avLst/>
          </a:prstGeom>
          <a:ln w="5715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bject 5">
            <a:extLst>
              <a:ext uri="{FF2B5EF4-FFF2-40B4-BE49-F238E27FC236}">
                <a16:creationId xmlns:a16="http://schemas.microsoft.com/office/drawing/2014/main" id="{80F1E465-E930-7340-8290-E1DDE7EDCA0D}"/>
              </a:ext>
            </a:extLst>
          </p:cNvPr>
          <p:cNvSpPr/>
          <p:nvPr/>
        </p:nvSpPr>
        <p:spPr>
          <a:xfrm>
            <a:off x="0" y="1733550"/>
            <a:ext cx="2400299" cy="3409949"/>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7" name="Title 1">
            <a:extLst>
              <a:ext uri="{FF2B5EF4-FFF2-40B4-BE49-F238E27FC236}">
                <a16:creationId xmlns:a16="http://schemas.microsoft.com/office/drawing/2014/main" id="{84D09603-0B51-2845-B05C-15318D478406}"/>
              </a:ext>
            </a:extLst>
          </p:cNvPr>
          <p:cNvSpPr>
            <a:spLocks noGrp="1"/>
          </p:cNvSpPr>
          <p:nvPr>
            <p:ph type="title"/>
          </p:nvPr>
        </p:nvSpPr>
        <p:spPr>
          <a:xfrm>
            <a:off x="419102" y="2116450"/>
            <a:ext cx="1638298" cy="948993"/>
          </a:xfrm>
        </p:spPr>
        <p:txBody>
          <a:bodyPr>
            <a:normAutofit/>
          </a:bodyPr>
          <a:lstStyle/>
          <a:p>
            <a:pPr algn="l"/>
            <a:r>
              <a:rPr lang="en-US" sz="1800" b="1" dirty="0">
                <a:solidFill>
                  <a:srgbClr val="FFCE34"/>
                </a:solidFill>
                <a:latin typeface="Arial" panose="020B0604020202020204" pitchFamily="34" charset="0"/>
                <a:cs typeface="Arial" panose="020B0604020202020204" pitchFamily="34" charset="0"/>
              </a:rPr>
              <a:t>CONFIDENCE</a:t>
            </a:r>
            <a:br>
              <a:rPr lang="en-US" sz="1800" b="1" dirty="0">
                <a:solidFill>
                  <a:srgbClr val="FFCE34"/>
                </a:solidFill>
                <a:latin typeface="Arial" panose="020B0604020202020204" pitchFamily="34" charset="0"/>
                <a:cs typeface="Arial" panose="020B0604020202020204" pitchFamily="34" charset="0"/>
              </a:rPr>
            </a:br>
            <a:r>
              <a:rPr lang="en-US" sz="1800" b="1" dirty="0">
                <a:solidFill>
                  <a:srgbClr val="FFCE34"/>
                </a:solidFill>
                <a:latin typeface="Arial" panose="020B0604020202020204" pitchFamily="34" charset="0"/>
                <a:cs typeface="Arial" panose="020B0604020202020204" pitchFamily="34" charset="0"/>
              </a:rPr>
              <a:t>CREDIBILITY</a:t>
            </a:r>
            <a:br>
              <a:rPr lang="en-US" sz="1800" b="1" dirty="0">
                <a:solidFill>
                  <a:srgbClr val="FFCE34"/>
                </a:solidFill>
                <a:latin typeface="Arial" panose="020B0604020202020204" pitchFamily="34" charset="0"/>
                <a:cs typeface="Arial" panose="020B0604020202020204" pitchFamily="34" charset="0"/>
              </a:rPr>
            </a:br>
            <a:r>
              <a:rPr lang="en-US" sz="1800" b="1" dirty="0">
                <a:solidFill>
                  <a:srgbClr val="FFCE34"/>
                </a:solidFill>
                <a:latin typeface="Arial" panose="020B0604020202020204" pitchFamily="34" charset="0"/>
                <a:cs typeface="Arial" panose="020B0604020202020204" pitchFamily="34" charset="0"/>
              </a:rPr>
              <a:t>COMPETENCE</a:t>
            </a:r>
          </a:p>
        </p:txBody>
      </p:sp>
      <p:sp>
        <p:nvSpPr>
          <p:cNvPr id="26" name="TextBox 25">
            <a:extLst>
              <a:ext uri="{FF2B5EF4-FFF2-40B4-BE49-F238E27FC236}">
                <a16:creationId xmlns:a16="http://schemas.microsoft.com/office/drawing/2014/main" id="{CB5076DD-672A-6B42-A6A2-B7FD3AAFE22B}"/>
              </a:ext>
            </a:extLst>
          </p:cNvPr>
          <p:cNvSpPr txBox="1"/>
          <p:nvPr/>
        </p:nvSpPr>
        <p:spPr>
          <a:xfrm>
            <a:off x="342902" y="3028950"/>
            <a:ext cx="1638299" cy="954107"/>
          </a:xfrm>
          <a:prstGeom prst="rect">
            <a:avLst/>
          </a:prstGeom>
          <a:noFill/>
        </p:spPr>
        <p:txBody>
          <a:bodyPr wrap="square">
            <a:spAutoFit/>
          </a:bodyPr>
          <a:lstStyle/>
          <a:p>
            <a:pPr algn="l"/>
            <a:r>
              <a:rPr lang="en-US" sz="1400" dirty="0">
                <a:solidFill>
                  <a:schemeClr val="bg1"/>
                </a:solidFill>
              </a:rPr>
              <a:t>CFP</a:t>
            </a:r>
            <a:r>
              <a:rPr lang="en-US" sz="1400" baseline="30000" dirty="0">
                <a:solidFill>
                  <a:schemeClr val="bg1"/>
                </a:solidFill>
              </a:rPr>
              <a:t>®</a:t>
            </a:r>
            <a:r>
              <a:rPr lang="en-US" sz="1400" dirty="0">
                <a:solidFill>
                  <a:schemeClr val="bg1"/>
                </a:solidFill>
              </a:rPr>
              <a:t> Certification is the standard of excellence in financial planning.</a:t>
            </a:r>
          </a:p>
        </p:txBody>
      </p:sp>
      <p:pic>
        <p:nvPicPr>
          <p:cNvPr id="3" name="Graphic 2">
            <a:extLst>
              <a:ext uri="{FF2B5EF4-FFF2-40B4-BE49-F238E27FC236}">
                <a16:creationId xmlns:a16="http://schemas.microsoft.com/office/drawing/2014/main" id="{61E89FCA-8B50-1D76-B474-C84B975AB8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026" y="4086523"/>
            <a:ext cx="548640" cy="548640"/>
          </a:xfrm>
          <a:prstGeom prst="rect">
            <a:avLst/>
          </a:prstGeom>
        </p:spPr>
      </p:pic>
      <p:pic>
        <p:nvPicPr>
          <p:cNvPr id="4" name="Picture 3" descr="A black and white rectangular sign with letters&#10;&#10;Description automatically generated">
            <a:extLst>
              <a:ext uri="{FF2B5EF4-FFF2-40B4-BE49-F238E27FC236}">
                <a16:creationId xmlns:a16="http://schemas.microsoft.com/office/drawing/2014/main" id="{323FEC8C-905B-E721-5B90-768B9D2ACE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9293" y="564807"/>
            <a:ext cx="1590612" cy="661085"/>
          </a:xfrm>
          <a:prstGeom prst="rect">
            <a:avLst/>
          </a:prstGeom>
        </p:spPr>
      </p:pic>
    </p:spTree>
    <p:extLst>
      <p:ext uri="{BB962C8B-B14F-4D97-AF65-F5344CB8AC3E}">
        <p14:creationId xmlns:p14="http://schemas.microsoft.com/office/powerpoint/2010/main" val="336450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68800" y="2014277"/>
            <a:ext cx="1812696" cy="159600"/>
          </a:xfrm>
          <a:prstGeom prst="rect">
            <a:avLst/>
          </a:prstGeom>
        </p:spPr>
      </p:pic>
      <p:pic>
        <p:nvPicPr>
          <p:cNvPr id="3" name="object 3"/>
          <p:cNvPicPr/>
          <p:nvPr/>
        </p:nvPicPr>
        <p:blipFill>
          <a:blip r:embed="rId4" cstate="print"/>
          <a:stretch>
            <a:fillRect/>
          </a:stretch>
        </p:blipFill>
        <p:spPr>
          <a:xfrm>
            <a:off x="1073755" y="2263264"/>
            <a:ext cx="970305" cy="157505"/>
          </a:xfrm>
          <a:prstGeom prst="rect">
            <a:avLst/>
          </a:prstGeom>
        </p:spPr>
      </p:pic>
      <p:pic>
        <p:nvPicPr>
          <p:cNvPr id="4" name="object 4"/>
          <p:cNvPicPr/>
          <p:nvPr/>
        </p:nvPicPr>
        <p:blipFill>
          <a:blip r:embed="rId5" cstate="print"/>
          <a:stretch>
            <a:fillRect/>
          </a:stretch>
        </p:blipFill>
        <p:spPr>
          <a:xfrm>
            <a:off x="1073504" y="2646740"/>
            <a:ext cx="1515046" cy="127482"/>
          </a:xfrm>
          <a:prstGeom prst="rect">
            <a:avLst/>
          </a:prstGeom>
        </p:spPr>
      </p:pic>
      <p:pic>
        <p:nvPicPr>
          <p:cNvPr id="5" name="object 5"/>
          <p:cNvPicPr/>
          <p:nvPr/>
        </p:nvPicPr>
        <p:blipFill>
          <a:blip r:embed="rId6" cstate="print"/>
          <a:stretch>
            <a:fillRect/>
          </a:stretch>
        </p:blipFill>
        <p:spPr>
          <a:xfrm>
            <a:off x="1059966" y="3035932"/>
            <a:ext cx="2521178" cy="157505"/>
          </a:xfrm>
          <a:prstGeom prst="rect">
            <a:avLst/>
          </a:prstGeom>
        </p:spPr>
      </p:pic>
      <p:pic>
        <p:nvPicPr>
          <p:cNvPr id="6" name="object 6"/>
          <p:cNvPicPr/>
          <p:nvPr/>
        </p:nvPicPr>
        <p:blipFill>
          <a:blip r:embed="rId7" cstate="print"/>
          <a:stretch>
            <a:fillRect/>
          </a:stretch>
        </p:blipFill>
        <p:spPr>
          <a:xfrm>
            <a:off x="1067954" y="3420926"/>
            <a:ext cx="2372258" cy="161620"/>
          </a:xfrm>
          <a:prstGeom prst="rect">
            <a:avLst/>
          </a:prstGeom>
        </p:spPr>
      </p:pic>
      <p:pic>
        <p:nvPicPr>
          <p:cNvPr id="7" name="object 7"/>
          <p:cNvPicPr/>
          <p:nvPr/>
        </p:nvPicPr>
        <p:blipFill>
          <a:blip r:embed="rId8" cstate="print"/>
          <a:stretch>
            <a:fillRect/>
          </a:stretch>
        </p:blipFill>
        <p:spPr>
          <a:xfrm>
            <a:off x="1073504" y="3667821"/>
            <a:ext cx="2009152" cy="161620"/>
          </a:xfrm>
          <a:prstGeom prst="rect">
            <a:avLst/>
          </a:prstGeom>
        </p:spPr>
      </p:pic>
      <p:sp>
        <p:nvSpPr>
          <p:cNvPr id="8" name="object 8"/>
          <p:cNvSpPr txBox="1">
            <a:spLocks noGrp="1"/>
          </p:cNvSpPr>
          <p:nvPr>
            <p:ph type="title"/>
          </p:nvPr>
        </p:nvSpPr>
        <p:spPr>
          <a:xfrm>
            <a:off x="561139" y="795799"/>
            <a:ext cx="2116455" cy="633730"/>
          </a:xfrm>
          <a:prstGeom prst="rect">
            <a:avLst/>
          </a:prstGeom>
        </p:spPr>
        <p:txBody>
          <a:bodyPr vert="horz" wrap="square" lIns="0" tIns="48260" rIns="0" bIns="0" rtlCol="0">
            <a:spAutoFit/>
          </a:bodyPr>
          <a:lstStyle/>
          <a:p>
            <a:pPr marL="38100" marR="30480">
              <a:lnSpc>
                <a:spcPts val="2270"/>
              </a:lnSpc>
              <a:spcBef>
                <a:spcPts val="380"/>
              </a:spcBef>
            </a:pPr>
            <a:r>
              <a:rPr sz="2100" b="1" spc="-65" dirty="0">
                <a:latin typeface="Arial"/>
                <a:cs typeface="Arial"/>
              </a:rPr>
              <a:t>PATH</a:t>
            </a:r>
            <a:r>
              <a:rPr sz="2100" b="1" spc="-70" dirty="0">
                <a:latin typeface="Arial"/>
                <a:cs typeface="Arial"/>
              </a:rPr>
              <a:t> </a:t>
            </a:r>
            <a:r>
              <a:rPr sz="2100" b="1" dirty="0">
                <a:latin typeface="Arial"/>
                <a:cs typeface="Arial"/>
              </a:rPr>
              <a:t>TO</a:t>
            </a:r>
            <a:r>
              <a:rPr sz="2100" b="1" spc="-55" dirty="0">
                <a:latin typeface="Arial"/>
                <a:cs typeface="Arial"/>
              </a:rPr>
              <a:t> </a:t>
            </a:r>
            <a:r>
              <a:rPr sz="2100" b="1" spc="-20" dirty="0">
                <a:latin typeface="Arial"/>
                <a:cs typeface="Arial"/>
              </a:rPr>
              <a:t>CFP</a:t>
            </a:r>
            <a:r>
              <a:rPr sz="2100" b="1" spc="-30" baseline="25793" dirty="0">
                <a:latin typeface="Arial"/>
                <a:cs typeface="Arial"/>
              </a:rPr>
              <a:t>® </a:t>
            </a:r>
            <a:r>
              <a:rPr sz="2100" b="1" spc="-25" dirty="0">
                <a:latin typeface="Arial"/>
                <a:cs typeface="Arial"/>
              </a:rPr>
              <a:t>CERTIFICATION</a:t>
            </a:r>
            <a:endParaRPr sz="2100">
              <a:latin typeface="Arial"/>
              <a:cs typeface="Arial"/>
            </a:endParaRPr>
          </a:p>
        </p:txBody>
      </p:sp>
      <p:grpSp>
        <p:nvGrpSpPr>
          <p:cNvPr id="9" name="object 9"/>
          <p:cNvGrpSpPr/>
          <p:nvPr/>
        </p:nvGrpSpPr>
        <p:grpSpPr>
          <a:xfrm>
            <a:off x="605790" y="539495"/>
            <a:ext cx="8538210" cy="4052570"/>
            <a:chOff x="605790" y="539495"/>
            <a:chExt cx="8538210" cy="4052570"/>
          </a:xfrm>
        </p:grpSpPr>
        <p:sp>
          <p:nvSpPr>
            <p:cNvPr id="10" name="object 10"/>
            <p:cNvSpPr/>
            <p:nvPr/>
          </p:nvSpPr>
          <p:spPr>
            <a:xfrm>
              <a:off x="605790" y="1573529"/>
              <a:ext cx="4531995" cy="0"/>
            </a:xfrm>
            <a:custGeom>
              <a:avLst/>
              <a:gdLst/>
              <a:ahLst/>
              <a:cxnLst/>
              <a:rect l="l" t="t" r="r" b="b"/>
              <a:pathLst>
                <a:path w="4531995">
                  <a:moveTo>
                    <a:pt x="0" y="0"/>
                  </a:moveTo>
                  <a:lnTo>
                    <a:pt x="4531512" y="0"/>
                  </a:lnTo>
                </a:path>
              </a:pathLst>
            </a:custGeom>
            <a:ln w="38100">
              <a:solidFill>
                <a:srgbClr val="3A3838"/>
              </a:solidFill>
            </a:ln>
          </p:spPr>
          <p:txBody>
            <a:bodyPr wrap="square" lIns="0" tIns="0" rIns="0" bIns="0" rtlCol="0"/>
            <a:lstStyle/>
            <a:p>
              <a:endParaRPr/>
            </a:p>
          </p:txBody>
        </p:sp>
        <p:sp>
          <p:nvSpPr>
            <p:cNvPr id="11" name="object 11"/>
            <p:cNvSpPr/>
            <p:nvPr/>
          </p:nvSpPr>
          <p:spPr>
            <a:xfrm>
              <a:off x="7018019" y="539495"/>
              <a:ext cx="2125980" cy="4052570"/>
            </a:xfrm>
            <a:custGeom>
              <a:avLst/>
              <a:gdLst/>
              <a:ahLst/>
              <a:cxnLst/>
              <a:rect l="l" t="t" r="r" b="b"/>
              <a:pathLst>
                <a:path w="2125979" h="4052570">
                  <a:moveTo>
                    <a:pt x="2125979" y="0"/>
                  </a:moveTo>
                  <a:lnTo>
                    <a:pt x="0" y="0"/>
                  </a:lnTo>
                  <a:lnTo>
                    <a:pt x="0" y="4052316"/>
                  </a:lnTo>
                  <a:lnTo>
                    <a:pt x="2125979" y="4052316"/>
                  </a:lnTo>
                  <a:lnTo>
                    <a:pt x="2125979" y="0"/>
                  </a:lnTo>
                  <a:close/>
                </a:path>
              </a:pathLst>
            </a:custGeom>
            <a:solidFill>
              <a:srgbClr val="FFCE34"/>
            </a:solidFill>
          </p:spPr>
          <p:txBody>
            <a:bodyPr wrap="square" lIns="0" tIns="0" rIns="0" bIns="0" rtlCol="0"/>
            <a:lstStyle/>
            <a:p>
              <a:endParaRPr/>
            </a:p>
          </p:txBody>
        </p:sp>
        <p:pic>
          <p:nvPicPr>
            <p:cNvPr id="12" name="object 12"/>
            <p:cNvPicPr/>
            <p:nvPr/>
          </p:nvPicPr>
          <p:blipFill>
            <a:blip r:embed="rId9" cstate="print"/>
            <a:stretch>
              <a:fillRect/>
            </a:stretch>
          </p:blipFill>
          <p:spPr>
            <a:xfrm>
              <a:off x="3874007" y="539496"/>
              <a:ext cx="4823460" cy="4052315"/>
            </a:xfrm>
            <a:prstGeom prst="rect">
              <a:avLst/>
            </a:prstGeom>
          </p:spPr>
        </p:pic>
      </p:grpSp>
      <p:sp>
        <p:nvSpPr>
          <p:cNvPr id="13" name="object 13"/>
          <p:cNvSpPr txBox="1"/>
          <p:nvPr/>
        </p:nvSpPr>
        <p:spPr>
          <a:xfrm>
            <a:off x="609400" y="1906338"/>
            <a:ext cx="321310" cy="1734185"/>
          </a:xfrm>
          <a:prstGeom prst="rect">
            <a:avLst/>
          </a:prstGeom>
        </p:spPr>
        <p:txBody>
          <a:bodyPr vert="horz" wrap="square" lIns="0" tIns="12700" rIns="0" bIns="0" rtlCol="0">
            <a:spAutoFit/>
          </a:bodyPr>
          <a:lstStyle/>
          <a:p>
            <a:pPr marL="12700">
              <a:lnSpc>
                <a:spcPct val="100000"/>
              </a:lnSpc>
              <a:spcBef>
                <a:spcPts val="100"/>
              </a:spcBef>
            </a:pPr>
            <a:r>
              <a:rPr sz="2100" b="1" spc="-25" dirty="0">
                <a:solidFill>
                  <a:srgbClr val="FFCE34"/>
                </a:solidFill>
                <a:latin typeface="Arial"/>
                <a:cs typeface="Arial"/>
              </a:rPr>
              <a:t>#1</a:t>
            </a:r>
            <a:endParaRPr sz="2100">
              <a:latin typeface="Arial"/>
              <a:cs typeface="Arial"/>
            </a:endParaRPr>
          </a:p>
          <a:p>
            <a:pPr marL="12700">
              <a:lnSpc>
                <a:spcPct val="100000"/>
              </a:lnSpc>
              <a:spcBef>
                <a:spcPts val="2265"/>
              </a:spcBef>
            </a:pPr>
            <a:r>
              <a:rPr sz="2100" b="1" spc="-25" dirty="0">
                <a:solidFill>
                  <a:srgbClr val="FFCE34"/>
                </a:solidFill>
                <a:latin typeface="Arial"/>
                <a:cs typeface="Arial"/>
              </a:rPr>
              <a:t>#2</a:t>
            </a:r>
            <a:endParaRPr sz="2100">
              <a:latin typeface="Arial"/>
              <a:cs typeface="Arial"/>
            </a:endParaRPr>
          </a:p>
          <a:p>
            <a:pPr marL="12700">
              <a:lnSpc>
                <a:spcPct val="100000"/>
              </a:lnSpc>
              <a:spcBef>
                <a:spcPts val="470"/>
              </a:spcBef>
            </a:pPr>
            <a:r>
              <a:rPr sz="2100" b="1" spc="-25" dirty="0">
                <a:solidFill>
                  <a:srgbClr val="FFCE34"/>
                </a:solidFill>
                <a:latin typeface="Arial"/>
                <a:cs typeface="Arial"/>
              </a:rPr>
              <a:t>#3</a:t>
            </a:r>
            <a:endParaRPr sz="2100">
              <a:latin typeface="Arial"/>
              <a:cs typeface="Arial"/>
            </a:endParaRPr>
          </a:p>
          <a:p>
            <a:pPr marL="12700">
              <a:lnSpc>
                <a:spcPct val="100000"/>
              </a:lnSpc>
              <a:spcBef>
                <a:spcPts val="635"/>
              </a:spcBef>
            </a:pPr>
            <a:r>
              <a:rPr sz="2100" b="1" spc="-25" dirty="0">
                <a:solidFill>
                  <a:srgbClr val="FFCE34"/>
                </a:solidFill>
                <a:latin typeface="Arial"/>
                <a:cs typeface="Arial"/>
              </a:rPr>
              <a:t>#4</a:t>
            </a:r>
            <a:endParaRPr sz="2100">
              <a:latin typeface="Arial"/>
              <a:cs typeface="Arial"/>
            </a:endParaRPr>
          </a:p>
        </p:txBody>
      </p:sp>
      <p:sp>
        <p:nvSpPr>
          <p:cNvPr id="14" name="object 14"/>
          <p:cNvSpPr txBox="1"/>
          <p:nvPr/>
        </p:nvSpPr>
        <p:spPr>
          <a:xfrm>
            <a:off x="1211379" y="4407191"/>
            <a:ext cx="2932430" cy="298159"/>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3A3838"/>
                </a:solidFill>
                <a:latin typeface="Arial"/>
                <a:cs typeface="Arial"/>
              </a:rPr>
              <a:t>To</a:t>
            </a:r>
            <a:r>
              <a:rPr sz="1050" spc="-20" dirty="0">
                <a:solidFill>
                  <a:srgbClr val="3A3838"/>
                </a:solidFill>
                <a:latin typeface="Arial"/>
                <a:cs typeface="Arial"/>
              </a:rPr>
              <a:t> </a:t>
            </a:r>
            <a:r>
              <a:rPr sz="1050" dirty="0">
                <a:solidFill>
                  <a:srgbClr val="3A3838"/>
                </a:solidFill>
                <a:latin typeface="Arial"/>
                <a:cs typeface="Arial"/>
              </a:rPr>
              <a:t>learn</a:t>
            </a:r>
            <a:r>
              <a:rPr sz="1050" spc="-10" dirty="0">
                <a:solidFill>
                  <a:srgbClr val="3A3838"/>
                </a:solidFill>
                <a:latin typeface="Arial"/>
                <a:cs typeface="Arial"/>
              </a:rPr>
              <a:t> </a:t>
            </a:r>
            <a:r>
              <a:rPr sz="1050" dirty="0">
                <a:solidFill>
                  <a:srgbClr val="3A3838"/>
                </a:solidFill>
                <a:latin typeface="Arial"/>
                <a:cs typeface="Arial"/>
              </a:rPr>
              <a:t>more,</a:t>
            </a:r>
            <a:r>
              <a:rPr sz="1050" spc="-30" dirty="0">
                <a:solidFill>
                  <a:srgbClr val="3A3838"/>
                </a:solidFill>
                <a:latin typeface="Arial"/>
                <a:cs typeface="Arial"/>
              </a:rPr>
              <a:t> </a:t>
            </a:r>
            <a:r>
              <a:rPr sz="1050" spc="-20" dirty="0">
                <a:solidFill>
                  <a:srgbClr val="3A3838"/>
                </a:solidFill>
                <a:latin typeface="Arial"/>
                <a:cs typeface="Arial"/>
              </a:rPr>
              <a:t>visit</a:t>
            </a:r>
            <a:endParaRPr sz="1050" dirty="0">
              <a:latin typeface="Arial"/>
              <a:cs typeface="Arial"/>
            </a:endParaRPr>
          </a:p>
          <a:p>
            <a:pPr marL="12700">
              <a:lnSpc>
                <a:spcPct val="100000"/>
              </a:lnSpc>
              <a:spcBef>
                <a:spcPts val="5"/>
              </a:spcBef>
            </a:pPr>
            <a:r>
              <a:rPr sz="800" b="1" u="sng" spc="-10" dirty="0">
                <a:solidFill>
                  <a:srgbClr val="FFCE34"/>
                </a:solidFill>
                <a:uFill>
                  <a:solidFill>
                    <a:srgbClr val="FFCE34"/>
                  </a:solidFill>
                </a:uFill>
                <a:latin typeface="Arial"/>
                <a:cs typeface="Arial"/>
              </a:rPr>
              <a:t>CFP.NET/GET-CERTIFIED/CERTIFICATION-PROCESS</a:t>
            </a:r>
            <a:endParaRPr sz="800" dirty="0">
              <a:latin typeface="Arial"/>
              <a:cs typeface="Arial"/>
            </a:endParaRPr>
          </a:p>
        </p:txBody>
      </p:sp>
      <p:pic>
        <p:nvPicPr>
          <p:cNvPr id="16" name="Graphic 15">
            <a:extLst>
              <a:ext uri="{FF2B5EF4-FFF2-40B4-BE49-F238E27FC236}">
                <a16:creationId xmlns:a16="http://schemas.microsoft.com/office/drawing/2014/main" id="{5AF01F7A-C58F-8A6F-0B02-0C3A860D71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7574" y="4255686"/>
            <a:ext cx="548640" cy="5486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3365" cy="5143500"/>
            <a:chOff x="0" y="0"/>
            <a:chExt cx="9143365" cy="5143500"/>
          </a:xfrm>
        </p:grpSpPr>
        <p:pic>
          <p:nvPicPr>
            <p:cNvPr id="3" name="object 3"/>
            <p:cNvPicPr/>
            <p:nvPr/>
          </p:nvPicPr>
          <p:blipFill>
            <a:blip r:embed="rId3" cstate="print"/>
            <a:stretch>
              <a:fillRect/>
            </a:stretch>
          </p:blipFill>
          <p:spPr>
            <a:xfrm>
              <a:off x="0" y="0"/>
              <a:ext cx="9143145" cy="5143499"/>
            </a:xfrm>
            <a:prstGeom prst="rect">
              <a:avLst/>
            </a:prstGeom>
          </p:spPr>
        </p:pic>
        <p:sp>
          <p:nvSpPr>
            <p:cNvPr id="4" name="object 4"/>
            <p:cNvSpPr/>
            <p:nvPr/>
          </p:nvSpPr>
          <p:spPr>
            <a:xfrm>
              <a:off x="0" y="0"/>
              <a:ext cx="4226560" cy="5143500"/>
            </a:xfrm>
            <a:custGeom>
              <a:avLst/>
              <a:gdLst/>
              <a:ahLst/>
              <a:cxnLst/>
              <a:rect l="l" t="t" r="r" b="b"/>
              <a:pathLst>
                <a:path w="4226560" h="5143500">
                  <a:moveTo>
                    <a:pt x="4226052" y="0"/>
                  </a:moveTo>
                  <a:lnTo>
                    <a:pt x="0" y="0"/>
                  </a:lnTo>
                  <a:lnTo>
                    <a:pt x="0" y="5143500"/>
                  </a:lnTo>
                  <a:lnTo>
                    <a:pt x="2940177" y="5143500"/>
                  </a:lnTo>
                  <a:lnTo>
                    <a:pt x="4226052" y="0"/>
                  </a:lnTo>
                  <a:close/>
                </a:path>
              </a:pathLst>
            </a:custGeom>
            <a:solidFill>
              <a:srgbClr val="171616">
                <a:alpha val="79998"/>
              </a:srgbClr>
            </a:solidFill>
          </p:spPr>
          <p:txBody>
            <a:bodyPr wrap="square" lIns="0" tIns="0" rIns="0" bIns="0" rtlCol="0"/>
            <a:lstStyle/>
            <a:p>
              <a:endParaRPr/>
            </a:p>
          </p:txBody>
        </p:sp>
      </p:grpSp>
      <p:sp>
        <p:nvSpPr>
          <p:cNvPr id="5" name="object 5"/>
          <p:cNvSpPr txBox="1"/>
          <p:nvPr/>
        </p:nvSpPr>
        <p:spPr>
          <a:xfrm>
            <a:off x="481502" y="666750"/>
            <a:ext cx="2186940" cy="1328420"/>
          </a:xfrm>
          <a:prstGeom prst="rect">
            <a:avLst/>
          </a:prstGeom>
        </p:spPr>
        <p:txBody>
          <a:bodyPr vert="horz" wrap="square" lIns="0" tIns="90170" rIns="0" bIns="0" rtlCol="0">
            <a:spAutoFit/>
          </a:bodyPr>
          <a:lstStyle/>
          <a:p>
            <a:pPr marL="12700" marR="5080">
              <a:lnSpc>
                <a:spcPts val="4860"/>
              </a:lnSpc>
              <a:spcBef>
                <a:spcPts val="710"/>
              </a:spcBef>
            </a:pPr>
            <a:r>
              <a:rPr sz="4500" spc="-10" dirty="0">
                <a:solidFill>
                  <a:srgbClr val="FFFFFF"/>
                </a:solidFill>
                <a:latin typeface="Arial Black"/>
                <a:cs typeface="Arial Black"/>
              </a:rPr>
              <a:t>LEARN </a:t>
            </a:r>
            <a:r>
              <a:rPr sz="4500" spc="-20" dirty="0">
                <a:solidFill>
                  <a:srgbClr val="FFFFFF"/>
                </a:solidFill>
                <a:latin typeface="Arial Black"/>
                <a:cs typeface="Arial Black"/>
              </a:rPr>
              <a:t>MORE</a:t>
            </a:r>
            <a:endParaRPr sz="4500">
              <a:latin typeface="Arial Black"/>
              <a:cs typeface="Arial Black"/>
            </a:endParaRPr>
          </a:p>
        </p:txBody>
      </p:sp>
      <p:sp>
        <p:nvSpPr>
          <p:cNvPr id="6" name="object 6"/>
          <p:cNvSpPr txBox="1"/>
          <p:nvPr/>
        </p:nvSpPr>
        <p:spPr>
          <a:xfrm>
            <a:off x="531794" y="3257762"/>
            <a:ext cx="14287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Arial"/>
                <a:cs typeface="Arial"/>
              </a:rPr>
              <a:t>Contact</a:t>
            </a:r>
            <a:r>
              <a:rPr sz="1200" spc="-25" dirty="0">
                <a:solidFill>
                  <a:srgbClr val="FF0000"/>
                </a:solidFill>
                <a:latin typeface="Arial"/>
                <a:cs typeface="Arial"/>
              </a:rPr>
              <a:t> </a:t>
            </a:r>
            <a:r>
              <a:rPr sz="1200" dirty="0">
                <a:solidFill>
                  <a:srgbClr val="FF0000"/>
                </a:solidFill>
                <a:latin typeface="Arial"/>
                <a:cs typeface="Arial"/>
              </a:rPr>
              <a:t>Details</a:t>
            </a:r>
            <a:r>
              <a:rPr sz="1200" spc="-30" dirty="0">
                <a:solidFill>
                  <a:srgbClr val="FF0000"/>
                </a:solidFill>
                <a:latin typeface="Arial"/>
                <a:cs typeface="Arial"/>
              </a:rPr>
              <a:t> </a:t>
            </a:r>
            <a:r>
              <a:rPr sz="1200" spc="-20" dirty="0">
                <a:solidFill>
                  <a:srgbClr val="FF0000"/>
                </a:solidFill>
                <a:latin typeface="Arial"/>
                <a:cs typeface="Arial"/>
              </a:rPr>
              <a:t>Here</a:t>
            </a:r>
            <a:endParaRPr sz="1200" dirty="0">
              <a:solidFill>
                <a:srgbClr val="FF0000"/>
              </a:solidFill>
              <a:latin typeface="Arial"/>
              <a:cs typeface="Arial"/>
            </a:endParaRPr>
          </a:p>
        </p:txBody>
      </p:sp>
      <p:sp>
        <p:nvSpPr>
          <p:cNvPr id="7" name="object 7"/>
          <p:cNvSpPr txBox="1"/>
          <p:nvPr/>
        </p:nvSpPr>
        <p:spPr>
          <a:xfrm>
            <a:off x="533237" y="2374541"/>
            <a:ext cx="1882139" cy="441788"/>
          </a:xfrm>
          <a:prstGeom prst="rect">
            <a:avLst/>
          </a:prstGeom>
        </p:spPr>
        <p:txBody>
          <a:bodyPr vert="horz" wrap="square" lIns="0" tIns="13335" rIns="0" bIns="0" rtlCol="0">
            <a:spAutoFit/>
          </a:bodyPr>
          <a:lstStyle/>
          <a:p>
            <a:pPr marL="12700" marR="5080">
              <a:lnSpc>
                <a:spcPct val="100000"/>
              </a:lnSpc>
              <a:spcBef>
                <a:spcPts val="105"/>
              </a:spcBef>
            </a:pPr>
            <a:r>
              <a:rPr sz="1350" b="1" dirty="0">
                <a:solidFill>
                  <a:srgbClr val="FFFFFF"/>
                </a:solidFill>
                <a:latin typeface="Arial"/>
                <a:cs typeface="Arial"/>
              </a:rPr>
              <a:t>FOR</a:t>
            </a:r>
            <a:r>
              <a:rPr sz="1350" b="1" spc="-20" dirty="0">
                <a:solidFill>
                  <a:srgbClr val="FFFFFF"/>
                </a:solidFill>
                <a:latin typeface="Arial"/>
                <a:cs typeface="Arial"/>
              </a:rPr>
              <a:t> </a:t>
            </a:r>
            <a:r>
              <a:rPr sz="1350" b="1" dirty="0">
                <a:solidFill>
                  <a:srgbClr val="FFFFFF"/>
                </a:solidFill>
                <a:latin typeface="Arial"/>
                <a:cs typeface="Arial"/>
              </a:rPr>
              <a:t>MORE</a:t>
            </a:r>
            <a:r>
              <a:rPr sz="1350" b="1" spc="-45" dirty="0">
                <a:solidFill>
                  <a:srgbClr val="FFFFFF"/>
                </a:solidFill>
                <a:latin typeface="Arial"/>
                <a:cs typeface="Arial"/>
              </a:rPr>
              <a:t> </a:t>
            </a:r>
            <a:r>
              <a:rPr sz="1350" b="1" dirty="0">
                <a:solidFill>
                  <a:srgbClr val="FFFFFF"/>
                </a:solidFill>
                <a:latin typeface="Arial"/>
                <a:cs typeface="Arial"/>
              </a:rPr>
              <a:t>INFO</a:t>
            </a:r>
            <a:r>
              <a:rPr lang="en-US" sz="1350" b="1" dirty="0">
                <a:solidFill>
                  <a:srgbClr val="FFFFFF"/>
                </a:solidFill>
                <a:latin typeface="Arial"/>
                <a:cs typeface="Arial"/>
              </a:rPr>
              <a:t>,</a:t>
            </a:r>
            <a:r>
              <a:rPr sz="1350" b="1" spc="-15" dirty="0">
                <a:solidFill>
                  <a:srgbClr val="FFFFFF"/>
                </a:solidFill>
                <a:latin typeface="Arial"/>
                <a:cs typeface="Arial"/>
              </a:rPr>
              <a:t> </a:t>
            </a:r>
            <a:r>
              <a:rPr sz="1350" b="1" spc="-20" dirty="0">
                <a:solidFill>
                  <a:srgbClr val="FFFFFF"/>
                </a:solidFill>
                <a:latin typeface="Arial"/>
                <a:cs typeface="Arial"/>
              </a:rPr>
              <a:t>VISIT </a:t>
            </a:r>
            <a:r>
              <a:rPr lang="en-US" sz="1350" b="1" spc="-20" dirty="0">
                <a:solidFill>
                  <a:srgbClr val="FFFFFF"/>
                </a:solidFill>
                <a:latin typeface="Arial"/>
                <a:cs typeface="Arial"/>
              </a:rPr>
              <a:t>CFP.NET</a:t>
            </a:r>
            <a:endParaRPr sz="1350" dirty="0">
              <a:latin typeface="Arial"/>
              <a:cs typeface="Arial"/>
            </a:endParaRPr>
          </a:p>
        </p:txBody>
      </p:sp>
      <p:sp>
        <p:nvSpPr>
          <p:cNvPr id="8" name="object 8"/>
          <p:cNvSpPr/>
          <p:nvPr/>
        </p:nvSpPr>
        <p:spPr>
          <a:xfrm>
            <a:off x="517398" y="3044265"/>
            <a:ext cx="2238375" cy="0"/>
          </a:xfrm>
          <a:custGeom>
            <a:avLst/>
            <a:gdLst/>
            <a:ahLst/>
            <a:cxnLst/>
            <a:rect l="l" t="t" r="r" b="b"/>
            <a:pathLst>
              <a:path w="2238375">
                <a:moveTo>
                  <a:pt x="0" y="0"/>
                </a:moveTo>
                <a:lnTo>
                  <a:pt x="2237765" y="0"/>
                </a:lnTo>
              </a:path>
            </a:pathLst>
          </a:custGeom>
          <a:ln w="38100">
            <a:solidFill>
              <a:srgbClr val="FFCE34"/>
            </a:solidFill>
          </a:ln>
        </p:spPr>
        <p:txBody>
          <a:bodyPr wrap="square" lIns="0" tIns="0" rIns="0" bIns="0" rtlCol="0"/>
          <a:lstStyle/>
          <a:p>
            <a:endParaRPr/>
          </a:p>
        </p:txBody>
      </p:sp>
      <p:pic>
        <p:nvPicPr>
          <p:cNvPr id="11" name="Picture 10" descr="A black and white sign with white text&#10;&#10;Description automatically generated">
            <a:extLst>
              <a:ext uri="{FF2B5EF4-FFF2-40B4-BE49-F238E27FC236}">
                <a16:creationId xmlns:a16="http://schemas.microsoft.com/office/drawing/2014/main" id="{71317ECA-5F1F-A7B2-E319-D109A1540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895084"/>
            <a:ext cx="1728298" cy="7183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2095" cy="5143500"/>
            <a:chOff x="0" y="0"/>
            <a:chExt cx="9142095" cy="5143500"/>
          </a:xfrm>
        </p:grpSpPr>
        <p:pic>
          <p:nvPicPr>
            <p:cNvPr id="3" name="object 3"/>
            <p:cNvPicPr/>
            <p:nvPr/>
          </p:nvPicPr>
          <p:blipFill>
            <a:blip r:embed="rId3" cstate="print"/>
            <a:stretch>
              <a:fillRect/>
            </a:stretch>
          </p:blipFill>
          <p:spPr>
            <a:xfrm>
              <a:off x="0" y="0"/>
              <a:ext cx="9141761" cy="5143500"/>
            </a:xfrm>
            <a:prstGeom prst="rect">
              <a:avLst/>
            </a:prstGeom>
          </p:spPr>
        </p:pic>
        <p:sp>
          <p:nvSpPr>
            <p:cNvPr id="4" name="object 4"/>
            <p:cNvSpPr/>
            <p:nvPr/>
          </p:nvSpPr>
          <p:spPr>
            <a:xfrm>
              <a:off x="0" y="0"/>
              <a:ext cx="4950460" cy="5143500"/>
            </a:xfrm>
            <a:custGeom>
              <a:avLst/>
              <a:gdLst/>
              <a:ahLst/>
              <a:cxnLst/>
              <a:rect l="l" t="t" r="r" b="b"/>
              <a:pathLst>
                <a:path w="4950460" h="5143500">
                  <a:moveTo>
                    <a:pt x="4949952" y="0"/>
                  </a:moveTo>
                  <a:lnTo>
                    <a:pt x="0" y="0"/>
                  </a:lnTo>
                  <a:lnTo>
                    <a:pt x="0" y="5143500"/>
                  </a:lnTo>
                  <a:lnTo>
                    <a:pt x="3664077" y="5143500"/>
                  </a:lnTo>
                  <a:lnTo>
                    <a:pt x="4949952" y="0"/>
                  </a:lnTo>
                  <a:close/>
                </a:path>
              </a:pathLst>
            </a:custGeom>
            <a:solidFill>
              <a:srgbClr val="171616">
                <a:alpha val="79998"/>
              </a:srgbClr>
            </a:solidFill>
          </p:spPr>
          <p:txBody>
            <a:bodyPr wrap="square" lIns="0" tIns="0" rIns="0" bIns="0" rtlCol="0"/>
            <a:lstStyle/>
            <a:p>
              <a:endParaRPr/>
            </a:p>
          </p:txBody>
        </p:sp>
      </p:grpSp>
      <p:sp>
        <p:nvSpPr>
          <p:cNvPr id="5" name="object 5"/>
          <p:cNvSpPr txBox="1">
            <a:spLocks noGrp="1"/>
          </p:cNvSpPr>
          <p:nvPr>
            <p:ph type="title"/>
          </p:nvPr>
        </p:nvSpPr>
        <p:spPr>
          <a:xfrm>
            <a:off x="505396" y="1548130"/>
            <a:ext cx="3512820" cy="1328420"/>
          </a:xfrm>
          <a:prstGeom prst="rect">
            <a:avLst/>
          </a:prstGeom>
        </p:spPr>
        <p:txBody>
          <a:bodyPr vert="horz" wrap="square" lIns="0" tIns="90170" rIns="0" bIns="0" rtlCol="0">
            <a:spAutoFit/>
          </a:bodyPr>
          <a:lstStyle/>
          <a:p>
            <a:pPr marL="12700" marR="5080">
              <a:lnSpc>
                <a:spcPts val="4860"/>
              </a:lnSpc>
              <a:spcBef>
                <a:spcPts val="710"/>
              </a:spcBef>
            </a:pPr>
            <a:r>
              <a:rPr sz="4500" spc="-10" dirty="0">
                <a:solidFill>
                  <a:srgbClr val="FFFFFF"/>
                </a:solidFill>
              </a:rPr>
              <a:t>FINANCIAL PLANNER</a:t>
            </a:r>
            <a:endParaRPr sz="4500" dirty="0"/>
          </a:p>
        </p:txBody>
      </p:sp>
      <p:sp>
        <p:nvSpPr>
          <p:cNvPr id="6" name="object 6"/>
          <p:cNvSpPr txBox="1"/>
          <p:nvPr/>
        </p:nvSpPr>
        <p:spPr>
          <a:xfrm>
            <a:off x="532828" y="3039897"/>
            <a:ext cx="289814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Intro</a:t>
            </a:r>
            <a:r>
              <a:rPr sz="1800" b="1" spc="-45" dirty="0">
                <a:solidFill>
                  <a:srgbClr val="FFFFFF"/>
                </a:solidFill>
                <a:latin typeface="Arial"/>
                <a:cs typeface="Arial"/>
              </a:rPr>
              <a:t> </a:t>
            </a:r>
            <a:r>
              <a:rPr sz="1800" b="1" dirty="0">
                <a:solidFill>
                  <a:srgbClr val="FFFFFF"/>
                </a:solidFill>
                <a:latin typeface="Arial"/>
                <a:cs typeface="Arial"/>
              </a:rPr>
              <a:t>to</a:t>
            </a:r>
            <a:r>
              <a:rPr sz="1800" b="1" spc="-40" dirty="0">
                <a:solidFill>
                  <a:srgbClr val="FFFFFF"/>
                </a:solidFill>
                <a:latin typeface="Arial"/>
                <a:cs typeface="Arial"/>
              </a:rPr>
              <a:t> </a:t>
            </a:r>
            <a:r>
              <a:rPr sz="1800" b="1" dirty="0">
                <a:solidFill>
                  <a:srgbClr val="FFFFFF"/>
                </a:solidFill>
                <a:latin typeface="Arial"/>
                <a:cs typeface="Arial"/>
              </a:rPr>
              <a:t>Financial</a:t>
            </a:r>
            <a:r>
              <a:rPr sz="1800" b="1" spc="-40" dirty="0">
                <a:solidFill>
                  <a:srgbClr val="FFFFFF"/>
                </a:solidFill>
                <a:latin typeface="Arial"/>
                <a:cs typeface="Arial"/>
              </a:rPr>
              <a:t> </a:t>
            </a:r>
            <a:r>
              <a:rPr sz="1800" b="1" spc="-10" dirty="0">
                <a:solidFill>
                  <a:srgbClr val="FFFFFF"/>
                </a:solidFill>
                <a:latin typeface="Arial"/>
                <a:cs typeface="Arial"/>
              </a:rPr>
              <a:t>Planning</a:t>
            </a:r>
            <a:endParaRPr sz="1800" dirty="0">
              <a:latin typeface="Arial"/>
              <a:cs typeface="Arial"/>
            </a:endParaRPr>
          </a:p>
        </p:txBody>
      </p:sp>
      <p:sp>
        <p:nvSpPr>
          <p:cNvPr id="7" name="object 7"/>
          <p:cNvSpPr txBox="1"/>
          <p:nvPr/>
        </p:nvSpPr>
        <p:spPr>
          <a:xfrm>
            <a:off x="532828" y="3732550"/>
            <a:ext cx="3200972" cy="936154"/>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0000"/>
                </a:solidFill>
                <a:latin typeface="Arial"/>
                <a:cs typeface="Arial"/>
              </a:rPr>
              <a:t>Enter your university’s name</a:t>
            </a:r>
            <a:endParaRPr sz="1200" dirty="0">
              <a:solidFill>
                <a:srgbClr val="FF0000"/>
              </a:solidFill>
              <a:latin typeface="Arial"/>
              <a:cs typeface="Arial"/>
            </a:endParaRPr>
          </a:p>
          <a:p>
            <a:pPr marL="12700">
              <a:lnSpc>
                <a:spcPct val="100000"/>
              </a:lnSpc>
            </a:pPr>
            <a:r>
              <a:rPr lang="en-US" sz="1200" dirty="0">
                <a:solidFill>
                  <a:srgbClr val="FF0000"/>
                </a:solidFill>
                <a:latin typeface="Arial"/>
                <a:cs typeface="Arial"/>
              </a:rPr>
              <a:t>Enter the name of your school’s financial planning program here</a:t>
            </a:r>
          </a:p>
          <a:p>
            <a:pPr marL="12700">
              <a:lnSpc>
                <a:spcPct val="100000"/>
              </a:lnSpc>
            </a:pPr>
            <a:endParaRPr sz="1200" dirty="0">
              <a:solidFill>
                <a:srgbClr val="FF0000"/>
              </a:solidFill>
              <a:latin typeface="Arial"/>
              <a:cs typeface="Arial"/>
            </a:endParaRPr>
          </a:p>
          <a:p>
            <a:pPr marL="12700">
              <a:lnSpc>
                <a:spcPct val="100000"/>
              </a:lnSpc>
            </a:pPr>
            <a:r>
              <a:rPr lang="en-US" sz="1200" spc="-20" dirty="0">
                <a:solidFill>
                  <a:srgbClr val="FF0000"/>
                </a:solidFill>
                <a:latin typeface="Arial"/>
                <a:cs typeface="Arial"/>
              </a:rPr>
              <a:t>Enter your</a:t>
            </a:r>
            <a:r>
              <a:rPr sz="1200" spc="-30" dirty="0">
                <a:solidFill>
                  <a:srgbClr val="FF0000"/>
                </a:solidFill>
                <a:latin typeface="Arial"/>
                <a:cs typeface="Arial"/>
              </a:rPr>
              <a:t> </a:t>
            </a:r>
            <a:r>
              <a:rPr lang="en-US" sz="1200" dirty="0">
                <a:solidFill>
                  <a:srgbClr val="FF0000"/>
                </a:solidFill>
                <a:latin typeface="Arial"/>
                <a:cs typeface="Arial"/>
              </a:rPr>
              <a:t>name &amp; email here</a:t>
            </a:r>
            <a:endParaRPr sz="1200" dirty="0">
              <a:solidFill>
                <a:srgbClr val="FF0000"/>
              </a:solidFill>
              <a:latin typeface="Arial"/>
              <a:cs typeface="Arial"/>
            </a:endParaRPr>
          </a:p>
        </p:txBody>
      </p:sp>
      <p:sp>
        <p:nvSpPr>
          <p:cNvPr id="8" name="object 8"/>
          <p:cNvSpPr txBox="1"/>
          <p:nvPr/>
        </p:nvSpPr>
        <p:spPr>
          <a:xfrm>
            <a:off x="534271" y="1316243"/>
            <a:ext cx="2278380" cy="221214"/>
          </a:xfrm>
          <a:prstGeom prst="rect">
            <a:avLst/>
          </a:prstGeom>
        </p:spPr>
        <p:txBody>
          <a:bodyPr vert="horz" wrap="square" lIns="0" tIns="13335" rIns="0" bIns="0" rtlCol="0">
            <a:spAutoFit/>
          </a:bodyPr>
          <a:lstStyle/>
          <a:p>
            <a:pPr marL="12700">
              <a:lnSpc>
                <a:spcPct val="100000"/>
              </a:lnSpc>
              <a:spcBef>
                <a:spcPts val="105"/>
              </a:spcBef>
            </a:pPr>
            <a:r>
              <a:rPr sz="1350" b="1" dirty="0">
                <a:solidFill>
                  <a:srgbClr val="FFCE34"/>
                </a:solidFill>
                <a:latin typeface="Arial"/>
                <a:cs typeface="Arial"/>
              </a:rPr>
              <a:t>BUILD</a:t>
            </a:r>
            <a:r>
              <a:rPr sz="1350" b="1" spc="-65" dirty="0">
                <a:solidFill>
                  <a:srgbClr val="FFCE34"/>
                </a:solidFill>
                <a:latin typeface="Arial"/>
                <a:cs typeface="Arial"/>
              </a:rPr>
              <a:t> </a:t>
            </a:r>
            <a:r>
              <a:rPr sz="1350" b="1" dirty="0">
                <a:solidFill>
                  <a:srgbClr val="FFCE34"/>
                </a:solidFill>
                <a:latin typeface="Arial"/>
                <a:cs typeface="Arial"/>
              </a:rPr>
              <a:t>YOUR</a:t>
            </a:r>
            <a:r>
              <a:rPr sz="1350" b="1" spc="-40" dirty="0">
                <a:solidFill>
                  <a:srgbClr val="FFCE34"/>
                </a:solidFill>
                <a:latin typeface="Arial"/>
                <a:cs typeface="Arial"/>
              </a:rPr>
              <a:t> </a:t>
            </a:r>
            <a:r>
              <a:rPr sz="1350" b="1" dirty="0">
                <a:solidFill>
                  <a:srgbClr val="FFCE34"/>
                </a:solidFill>
                <a:latin typeface="Arial"/>
                <a:cs typeface="Arial"/>
              </a:rPr>
              <a:t>FUTURE</a:t>
            </a:r>
            <a:r>
              <a:rPr sz="1350" b="1" spc="-90" dirty="0">
                <a:solidFill>
                  <a:srgbClr val="FFCE34"/>
                </a:solidFill>
                <a:latin typeface="Arial"/>
                <a:cs typeface="Arial"/>
              </a:rPr>
              <a:t> </a:t>
            </a:r>
            <a:r>
              <a:rPr sz="1350" b="1" dirty="0">
                <a:solidFill>
                  <a:srgbClr val="FFCE34"/>
                </a:solidFill>
                <a:latin typeface="Arial"/>
                <a:cs typeface="Arial"/>
              </a:rPr>
              <a:t>AS</a:t>
            </a:r>
            <a:r>
              <a:rPr sz="1350" b="1" spc="-25" dirty="0">
                <a:solidFill>
                  <a:srgbClr val="FFCE34"/>
                </a:solidFill>
                <a:latin typeface="Arial"/>
                <a:cs typeface="Arial"/>
              </a:rPr>
              <a:t> </a:t>
            </a:r>
            <a:r>
              <a:rPr sz="1350" b="1" spc="-50" dirty="0">
                <a:solidFill>
                  <a:srgbClr val="FFCE34"/>
                </a:solidFill>
                <a:latin typeface="Arial"/>
                <a:cs typeface="Arial"/>
              </a:rPr>
              <a:t>A</a:t>
            </a:r>
            <a:endParaRPr sz="1350" dirty="0">
              <a:solidFill>
                <a:srgbClr val="FFCE34"/>
              </a:solidFill>
              <a:latin typeface="Arial"/>
              <a:cs typeface="Arial"/>
            </a:endParaRPr>
          </a:p>
        </p:txBody>
      </p:sp>
      <p:sp>
        <p:nvSpPr>
          <p:cNvPr id="9" name="object 9"/>
          <p:cNvSpPr/>
          <p:nvPr/>
        </p:nvSpPr>
        <p:spPr>
          <a:xfrm>
            <a:off x="518922" y="3519789"/>
            <a:ext cx="2849245" cy="0"/>
          </a:xfrm>
          <a:custGeom>
            <a:avLst/>
            <a:gdLst/>
            <a:ahLst/>
            <a:cxnLst/>
            <a:rect l="l" t="t" r="r" b="b"/>
            <a:pathLst>
              <a:path w="2849245">
                <a:moveTo>
                  <a:pt x="0" y="0"/>
                </a:moveTo>
                <a:lnTo>
                  <a:pt x="2849016" y="0"/>
                </a:lnTo>
              </a:path>
            </a:pathLst>
          </a:custGeom>
          <a:ln w="38100">
            <a:solidFill>
              <a:srgbClr val="FFCE34"/>
            </a:solidFill>
          </a:ln>
        </p:spPr>
        <p:txBody>
          <a:bodyPr wrap="square" lIns="0" tIns="0" rIns="0" bIns="0" rtlCol="0"/>
          <a:lstStyle/>
          <a:p>
            <a:endParaRPr/>
          </a:p>
        </p:txBody>
      </p:sp>
      <p:pic>
        <p:nvPicPr>
          <p:cNvPr id="12" name="Picture 11" descr="A black and white sign with white text&#10;&#10;Description automatically generated">
            <a:extLst>
              <a:ext uri="{FF2B5EF4-FFF2-40B4-BE49-F238E27FC236}">
                <a16:creationId xmlns:a16="http://schemas.microsoft.com/office/drawing/2014/main" id="{0F1751B1-F8FD-D12F-309C-302947E2C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96" y="307735"/>
            <a:ext cx="1849753" cy="7687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143500"/>
            <a:chOff x="0" y="0"/>
            <a:chExt cx="9144000" cy="5143500"/>
          </a:xfrm>
        </p:grpSpPr>
        <p:sp>
          <p:nvSpPr>
            <p:cNvPr id="3" name="object 3"/>
            <p:cNvSpPr/>
            <p:nvPr/>
          </p:nvSpPr>
          <p:spPr>
            <a:xfrm>
              <a:off x="0" y="0"/>
              <a:ext cx="919480" cy="1941830"/>
            </a:xfrm>
            <a:custGeom>
              <a:avLst/>
              <a:gdLst/>
              <a:ahLst/>
              <a:cxnLst/>
              <a:rect l="l" t="t" r="r" b="b"/>
              <a:pathLst>
                <a:path w="919480" h="1941830">
                  <a:moveTo>
                    <a:pt x="918972" y="0"/>
                  </a:moveTo>
                  <a:lnTo>
                    <a:pt x="0" y="0"/>
                  </a:lnTo>
                  <a:lnTo>
                    <a:pt x="0" y="1941576"/>
                  </a:lnTo>
                  <a:lnTo>
                    <a:pt x="918972" y="1941576"/>
                  </a:lnTo>
                  <a:lnTo>
                    <a:pt x="918972" y="0"/>
                  </a:lnTo>
                  <a:close/>
                </a:path>
              </a:pathLst>
            </a:custGeom>
            <a:solidFill>
              <a:srgbClr val="FFCE34"/>
            </a:solidFill>
          </p:spPr>
          <p:txBody>
            <a:bodyPr wrap="square" lIns="0" tIns="0" rIns="0" bIns="0" rtlCol="0"/>
            <a:lstStyle/>
            <a:p>
              <a:endParaRPr/>
            </a:p>
          </p:txBody>
        </p:sp>
        <p:pic>
          <p:nvPicPr>
            <p:cNvPr id="4" name="object 4"/>
            <p:cNvPicPr/>
            <p:nvPr/>
          </p:nvPicPr>
          <p:blipFill>
            <a:blip r:embed="rId2" cstate="print"/>
            <a:stretch>
              <a:fillRect/>
            </a:stretch>
          </p:blipFill>
          <p:spPr>
            <a:xfrm>
              <a:off x="918972" y="0"/>
              <a:ext cx="4218431" cy="1941576"/>
            </a:xfrm>
            <a:prstGeom prst="rect">
              <a:avLst/>
            </a:prstGeom>
          </p:spPr>
        </p:pic>
        <p:sp>
          <p:nvSpPr>
            <p:cNvPr id="5" name="object 5"/>
            <p:cNvSpPr/>
            <p:nvPr/>
          </p:nvSpPr>
          <p:spPr>
            <a:xfrm>
              <a:off x="5137403" y="0"/>
              <a:ext cx="4006850"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grpSp>
      <p:sp>
        <p:nvSpPr>
          <p:cNvPr id="6" name="object 6"/>
          <p:cNvSpPr txBox="1"/>
          <p:nvPr/>
        </p:nvSpPr>
        <p:spPr>
          <a:xfrm>
            <a:off x="555575" y="2325500"/>
            <a:ext cx="3228340" cy="2350135"/>
          </a:xfrm>
          <a:prstGeom prst="rect">
            <a:avLst/>
          </a:prstGeom>
        </p:spPr>
        <p:txBody>
          <a:bodyPr vert="horz" wrap="square" lIns="0" tIns="84455" rIns="0" bIns="0" rtlCol="0">
            <a:spAutoFit/>
          </a:bodyPr>
          <a:lstStyle/>
          <a:p>
            <a:pPr marL="12700" marR="5080">
              <a:lnSpc>
                <a:spcPts val="4450"/>
              </a:lnSpc>
              <a:spcBef>
                <a:spcPts val="665"/>
              </a:spcBef>
            </a:pPr>
            <a:r>
              <a:rPr sz="4100" dirty="0">
                <a:solidFill>
                  <a:srgbClr val="3A3838"/>
                </a:solidFill>
                <a:latin typeface="Arial Black"/>
                <a:cs typeface="Arial Black"/>
              </a:rPr>
              <a:t>WHAT</a:t>
            </a:r>
            <a:r>
              <a:rPr sz="4100" spc="-295" dirty="0">
                <a:solidFill>
                  <a:srgbClr val="3A3838"/>
                </a:solidFill>
                <a:latin typeface="Arial Black"/>
                <a:cs typeface="Arial Black"/>
              </a:rPr>
              <a:t> </a:t>
            </a:r>
            <a:r>
              <a:rPr sz="4100" spc="-25" dirty="0">
                <a:solidFill>
                  <a:srgbClr val="3A3838"/>
                </a:solidFill>
                <a:latin typeface="Arial Black"/>
                <a:cs typeface="Arial Black"/>
              </a:rPr>
              <a:t>DO </a:t>
            </a:r>
            <a:r>
              <a:rPr sz="4100" spc="-10" dirty="0">
                <a:solidFill>
                  <a:srgbClr val="3A3838"/>
                </a:solidFill>
                <a:latin typeface="Arial Black"/>
                <a:cs typeface="Arial Black"/>
              </a:rPr>
              <a:t>FINANCIAL PLANNERS </a:t>
            </a:r>
            <a:r>
              <a:rPr sz="4100" spc="-25" dirty="0">
                <a:solidFill>
                  <a:srgbClr val="3A3838"/>
                </a:solidFill>
                <a:latin typeface="Arial Black"/>
                <a:cs typeface="Arial Black"/>
              </a:rPr>
              <a:t>DO?</a:t>
            </a:r>
            <a:endParaRPr sz="4100" dirty="0">
              <a:latin typeface="Arial Black"/>
              <a:cs typeface="Arial Black"/>
            </a:endParaRPr>
          </a:p>
        </p:txBody>
      </p:sp>
      <p:sp>
        <p:nvSpPr>
          <p:cNvPr id="7" name="object 7"/>
          <p:cNvSpPr txBox="1"/>
          <p:nvPr/>
        </p:nvSpPr>
        <p:spPr>
          <a:xfrm>
            <a:off x="5752259" y="728932"/>
            <a:ext cx="2769870" cy="3672204"/>
          </a:xfrm>
          <a:prstGeom prst="rect">
            <a:avLst/>
          </a:prstGeom>
        </p:spPr>
        <p:txBody>
          <a:bodyPr vert="horz" wrap="square" lIns="0" tIns="13335" rIns="0" bIns="0" rtlCol="0">
            <a:spAutoFit/>
          </a:bodyPr>
          <a:lstStyle/>
          <a:p>
            <a:pPr marL="184150" indent="-171450">
              <a:lnSpc>
                <a:spcPct val="100000"/>
              </a:lnSpc>
              <a:spcBef>
                <a:spcPts val="105"/>
              </a:spcBef>
              <a:buClr>
                <a:srgbClr val="FFCE34"/>
              </a:buClr>
              <a:buSzPct val="129629"/>
              <a:buFont typeface="Wingdings"/>
              <a:buChar char=""/>
              <a:tabLst>
                <a:tab pos="184150" algn="l"/>
              </a:tabLst>
            </a:pPr>
            <a:r>
              <a:rPr sz="1350" b="1" dirty="0">
                <a:solidFill>
                  <a:srgbClr val="FFFFFF"/>
                </a:solidFill>
                <a:latin typeface="Arial"/>
                <a:cs typeface="Arial"/>
              </a:rPr>
              <a:t>HELP</a:t>
            </a:r>
            <a:r>
              <a:rPr sz="1350" b="1" spc="-55" dirty="0">
                <a:solidFill>
                  <a:srgbClr val="FFFFFF"/>
                </a:solidFill>
                <a:latin typeface="Arial"/>
                <a:cs typeface="Arial"/>
              </a:rPr>
              <a:t> </a:t>
            </a:r>
            <a:r>
              <a:rPr sz="1350" b="1" spc="-10" dirty="0">
                <a:solidFill>
                  <a:srgbClr val="FFFFFF"/>
                </a:solidFill>
                <a:latin typeface="Arial"/>
                <a:cs typeface="Arial"/>
              </a:rPr>
              <a:t>INDIVIDUALS</a:t>
            </a:r>
            <a:endParaRPr sz="1350" dirty="0">
              <a:latin typeface="Arial"/>
              <a:cs typeface="Arial"/>
            </a:endParaRPr>
          </a:p>
          <a:p>
            <a:pPr marL="184785" marR="276860">
              <a:lnSpc>
                <a:spcPct val="100000"/>
              </a:lnSpc>
            </a:pPr>
            <a:r>
              <a:rPr sz="1350" dirty="0">
                <a:solidFill>
                  <a:srgbClr val="FFFFFF"/>
                </a:solidFill>
                <a:latin typeface="Arial"/>
                <a:cs typeface="Arial"/>
              </a:rPr>
              <a:t>and</a:t>
            </a:r>
            <a:r>
              <a:rPr sz="1350" spc="-25" dirty="0">
                <a:solidFill>
                  <a:srgbClr val="FFFFFF"/>
                </a:solidFill>
                <a:latin typeface="Arial"/>
                <a:cs typeface="Arial"/>
              </a:rPr>
              <a:t> </a:t>
            </a:r>
            <a:r>
              <a:rPr sz="1350" dirty="0">
                <a:solidFill>
                  <a:srgbClr val="FFFFFF"/>
                </a:solidFill>
                <a:latin typeface="Arial"/>
                <a:cs typeface="Arial"/>
              </a:rPr>
              <a:t>families</a:t>
            </a:r>
            <a:r>
              <a:rPr sz="1350" spc="-35" dirty="0">
                <a:solidFill>
                  <a:srgbClr val="FFFFFF"/>
                </a:solidFill>
                <a:latin typeface="Arial"/>
                <a:cs typeface="Arial"/>
              </a:rPr>
              <a:t> </a:t>
            </a:r>
            <a:r>
              <a:rPr sz="1350" dirty="0">
                <a:solidFill>
                  <a:srgbClr val="FFFFFF"/>
                </a:solidFill>
                <a:latin typeface="Arial"/>
                <a:cs typeface="Arial"/>
              </a:rPr>
              <a:t>plan</a:t>
            </a:r>
            <a:r>
              <a:rPr sz="1350" spc="-25" dirty="0">
                <a:solidFill>
                  <a:srgbClr val="FFFFFF"/>
                </a:solidFill>
                <a:latin typeface="Arial"/>
                <a:cs typeface="Arial"/>
              </a:rPr>
              <a:t> </a:t>
            </a:r>
            <a:r>
              <a:rPr sz="1350" dirty="0">
                <a:solidFill>
                  <a:srgbClr val="FFFFFF"/>
                </a:solidFill>
                <a:latin typeface="Arial"/>
                <a:cs typeface="Arial"/>
              </a:rPr>
              <a:t>for</a:t>
            </a:r>
            <a:r>
              <a:rPr sz="1350" spc="-5" dirty="0">
                <a:solidFill>
                  <a:srgbClr val="FFFFFF"/>
                </a:solidFill>
                <a:latin typeface="Arial"/>
                <a:cs typeface="Arial"/>
              </a:rPr>
              <a:t> </a:t>
            </a:r>
            <a:r>
              <a:rPr sz="1350" spc="-10" dirty="0">
                <a:solidFill>
                  <a:srgbClr val="FFFFFF"/>
                </a:solidFill>
                <a:latin typeface="Arial"/>
                <a:cs typeface="Arial"/>
              </a:rPr>
              <a:t>important moments</a:t>
            </a:r>
            <a:endParaRPr sz="1350" dirty="0">
              <a:latin typeface="Arial"/>
              <a:cs typeface="Arial"/>
            </a:endParaRPr>
          </a:p>
          <a:p>
            <a:pPr marL="184150" indent="-171450">
              <a:lnSpc>
                <a:spcPct val="100000"/>
              </a:lnSpc>
              <a:spcBef>
                <a:spcPts val="1105"/>
              </a:spcBef>
              <a:buClr>
                <a:srgbClr val="FFCE34"/>
              </a:buClr>
              <a:buSzPct val="129629"/>
              <a:buFont typeface="Wingdings"/>
              <a:buChar char=""/>
              <a:tabLst>
                <a:tab pos="184150" algn="l"/>
              </a:tabLst>
            </a:pPr>
            <a:r>
              <a:rPr sz="1350" b="1" spc="-10" dirty="0">
                <a:solidFill>
                  <a:srgbClr val="FFFFFF"/>
                </a:solidFill>
                <a:latin typeface="Arial"/>
                <a:cs typeface="Arial"/>
              </a:rPr>
              <a:t>COLLABORATE</a:t>
            </a:r>
            <a:r>
              <a:rPr sz="1350" b="1" spc="-30" dirty="0">
                <a:solidFill>
                  <a:srgbClr val="FFFFFF"/>
                </a:solidFill>
                <a:latin typeface="Arial"/>
                <a:cs typeface="Arial"/>
              </a:rPr>
              <a:t> </a:t>
            </a:r>
            <a:r>
              <a:rPr sz="1350" b="1" dirty="0">
                <a:solidFill>
                  <a:srgbClr val="FFFFFF"/>
                </a:solidFill>
                <a:latin typeface="Arial"/>
                <a:cs typeface="Arial"/>
              </a:rPr>
              <a:t>WITH</a:t>
            </a:r>
            <a:r>
              <a:rPr sz="1350" b="1" spc="-70" dirty="0">
                <a:solidFill>
                  <a:srgbClr val="FFFFFF"/>
                </a:solidFill>
                <a:latin typeface="Arial"/>
                <a:cs typeface="Arial"/>
              </a:rPr>
              <a:t> </a:t>
            </a:r>
            <a:r>
              <a:rPr sz="1350" b="1" spc="-10" dirty="0">
                <a:solidFill>
                  <a:srgbClr val="FFFFFF"/>
                </a:solidFill>
                <a:latin typeface="Arial"/>
                <a:cs typeface="Arial"/>
              </a:rPr>
              <a:t>CLIENTS</a:t>
            </a:r>
            <a:endParaRPr sz="1350" dirty="0">
              <a:latin typeface="Arial"/>
              <a:cs typeface="Arial"/>
            </a:endParaRPr>
          </a:p>
          <a:p>
            <a:pPr marL="184785" marR="438784">
              <a:lnSpc>
                <a:spcPct val="100000"/>
              </a:lnSpc>
            </a:pPr>
            <a:r>
              <a:rPr sz="1350" dirty="0">
                <a:solidFill>
                  <a:srgbClr val="FFFFFF"/>
                </a:solidFill>
                <a:latin typeface="Arial"/>
                <a:cs typeface="Arial"/>
              </a:rPr>
              <a:t>to</a:t>
            </a:r>
            <a:r>
              <a:rPr sz="1350" spc="-20" dirty="0">
                <a:solidFill>
                  <a:srgbClr val="FFFFFF"/>
                </a:solidFill>
                <a:latin typeface="Arial"/>
                <a:cs typeface="Arial"/>
              </a:rPr>
              <a:t> </a:t>
            </a:r>
            <a:r>
              <a:rPr sz="1350" dirty="0">
                <a:solidFill>
                  <a:srgbClr val="FFFFFF"/>
                </a:solidFill>
                <a:latin typeface="Arial"/>
                <a:cs typeface="Arial"/>
              </a:rPr>
              <a:t>understand</a:t>
            </a:r>
            <a:r>
              <a:rPr sz="1350" spc="-25" dirty="0">
                <a:solidFill>
                  <a:srgbClr val="FFFFFF"/>
                </a:solidFill>
                <a:latin typeface="Arial"/>
                <a:cs typeface="Arial"/>
              </a:rPr>
              <a:t> </a:t>
            </a:r>
            <a:r>
              <a:rPr sz="1350" dirty="0">
                <a:solidFill>
                  <a:srgbClr val="FFFFFF"/>
                </a:solidFill>
                <a:latin typeface="Arial"/>
                <a:cs typeface="Arial"/>
              </a:rPr>
              <a:t>their</a:t>
            </a:r>
            <a:r>
              <a:rPr sz="1350" spc="-20" dirty="0">
                <a:solidFill>
                  <a:srgbClr val="FFFFFF"/>
                </a:solidFill>
                <a:latin typeface="Arial"/>
                <a:cs typeface="Arial"/>
              </a:rPr>
              <a:t> </a:t>
            </a:r>
            <a:r>
              <a:rPr sz="1350" spc="-10" dirty="0">
                <a:solidFill>
                  <a:srgbClr val="FFFFFF"/>
                </a:solidFill>
                <a:latin typeface="Arial"/>
                <a:cs typeface="Arial"/>
              </a:rPr>
              <a:t>personal situations</a:t>
            </a:r>
            <a:endParaRPr sz="1350" dirty="0">
              <a:latin typeface="Arial"/>
              <a:cs typeface="Arial"/>
            </a:endParaRPr>
          </a:p>
          <a:p>
            <a:pPr marL="184150" indent="-171450">
              <a:lnSpc>
                <a:spcPct val="100000"/>
              </a:lnSpc>
              <a:spcBef>
                <a:spcPts val="1100"/>
              </a:spcBef>
              <a:buClr>
                <a:srgbClr val="FFCE34"/>
              </a:buClr>
              <a:buSzPct val="129629"/>
              <a:buFont typeface="Wingdings"/>
              <a:buChar char=""/>
              <a:tabLst>
                <a:tab pos="184150" algn="l"/>
              </a:tabLst>
            </a:pPr>
            <a:r>
              <a:rPr sz="1350" b="1" spc="-10" dirty="0">
                <a:solidFill>
                  <a:srgbClr val="FFFFFF"/>
                </a:solidFill>
                <a:latin typeface="Arial"/>
                <a:cs typeface="Arial"/>
              </a:rPr>
              <a:t>PROVIDE</a:t>
            </a:r>
            <a:r>
              <a:rPr sz="1350" b="1" spc="-25" dirty="0">
                <a:solidFill>
                  <a:srgbClr val="FFFFFF"/>
                </a:solidFill>
                <a:latin typeface="Arial"/>
                <a:cs typeface="Arial"/>
              </a:rPr>
              <a:t> </a:t>
            </a:r>
            <a:r>
              <a:rPr sz="1350" b="1" spc="-10" dirty="0">
                <a:solidFill>
                  <a:srgbClr val="FFFFFF"/>
                </a:solidFill>
                <a:latin typeface="Arial"/>
                <a:cs typeface="Arial"/>
              </a:rPr>
              <a:t>ADVICE</a:t>
            </a:r>
            <a:endParaRPr sz="1350" dirty="0">
              <a:latin typeface="Arial"/>
              <a:cs typeface="Arial"/>
            </a:endParaRPr>
          </a:p>
          <a:p>
            <a:pPr marL="184785">
              <a:lnSpc>
                <a:spcPct val="100000"/>
              </a:lnSpc>
              <a:spcBef>
                <a:spcPts val="5"/>
              </a:spcBef>
            </a:pPr>
            <a:r>
              <a:rPr sz="1350" dirty="0">
                <a:solidFill>
                  <a:srgbClr val="FFFFFF"/>
                </a:solidFill>
                <a:latin typeface="Arial"/>
                <a:cs typeface="Arial"/>
              </a:rPr>
              <a:t>tailored</a:t>
            </a:r>
            <a:r>
              <a:rPr sz="1350" spc="-50" dirty="0">
                <a:solidFill>
                  <a:srgbClr val="FFFFFF"/>
                </a:solidFill>
                <a:latin typeface="Arial"/>
                <a:cs typeface="Arial"/>
              </a:rPr>
              <a:t> </a:t>
            </a:r>
            <a:r>
              <a:rPr sz="1350" dirty="0">
                <a:solidFill>
                  <a:srgbClr val="FFFFFF"/>
                </a:solidFill>
                <a:latin typeface="Arial"/>
                <a:cs typeface="Arial"/>
              </a:rPr>
              <a:t>to</a:t>
            </a:r>
            <a:r>
              <a:rPr sz="1350" spc="-20" dirty="0">
                <a:solidFill>
                  <a:srgbClr val="FFFFFF"/>
                </a:solidFill>
                <a:latin typeface="Arial"/>
                <a:cs typeface="Arial"/>
              </a:rPr>
              <a:t> </a:t>
            </a:r>
            <a:r>
              <a:rPr sz="1350" dirty="0">
                <a:solidFill>
                  <a:srgbClr val="FFFFFF"/>
                </a:solidFill>
                <a:latin typeface="Arial"/>
                <a:cs typeface="Arial"/>
              </a:rPr>
              <a:t>the</a:t>
            </a:r>
            <a:r>
              <a:rPr sz="1350" spc="-30" dirty="0">
                <a:solidFill>
                  <a:srgbClr val="FFFFFF"/>
                </a:solidFill>
                <a:latin typeface="Arial"/>
                <a:cs typeface="Arial"/>
              </a:rPr>
              <a:t> </a:t>
            </a:r>
            <a:r>
              <a:rPr sz="1350" dirty="0">
                <a:solidFill>
                  <a:srgbClr val="FFFFFF"/>
                </a:solidFill>
                <a:latin typeface="Arial"/>
                <a:cs typeface="Arial"/>
              </a:rPr>
              <a:t>client’s</a:t>
            </a:r>
            <a:r>
              <a:rPr sz="1350" spc="-40" dirty="0">
                <a:solidFill>
                  <a:srgbClr val="FFFFFF"/>
                </a:solidFill>
                <a:latin typeface="Arial"/>
                <a:cs typeface="Arial"/>
              </a:rPr>
              <a:t> </a:t>
            </a:r>
            <a:r>
              <a:rPr sz="1350" spc="-10" dirty="0">
                <a:solidFill>
                  <a:srgbClr val="FFFFFF"/>
                </a:solidFill>
                <a:latin typeface="Arial"/>
                <a:cs typeface="Arial"/>
              </a:rPr>
              <a:t>goals</a:t>
            </a:r>
            <a:endParaRPr sz="1350" dirty="0">
              <a:latin typeface="Arial"/>
              <a:cs typeface="Arial"/>
            </a:endParaRPr>
          </a:p>
          <a:p>
            <a:pPr marL="184150" indent="-171450">
              <a:lnSpc>
                <a:spcPct val="100000"/>
              </a:lnSpc>
              <a:spcBef>
                <a:spcPts val="1090"/>
              </a:spcBef>
              <a:buClr>
                <a:srgbClr val="FFCE34"/>
              </a:buClr>
              <a:buSzPct val="129629"/>
              <a:buFont typeface="Wingdings"/>
              <a:buChar char=""/>
              <a:tabLst>
                <a:tab pos="184150" algn="l"/>
              </a:tabLst>
            </a:pPr>
            <a:r>
              <a:rPr sz="1350" b="1" dirty="0">
                <a:solidFill>
                  <a:srgbClr val="FFFFFF"/>
                </a:solidFill>
                <a:latin typeface="Arial"/>
                <a:cs typeface="Arial"/>
              </a:rPr>
              <a:t>HELP</a:t>
            </a:r>
            <a:r>
              <a:rPr sz="1350" b="1" spc="-70" dirty="0">
                <a:solidFill>
                  <a:srgbClr val="FFFFFF"/>
                </a:solidFill>
                <a:latin typeface="Arial"/>
                <a:cs typeface="Arial"/>
              </a:rPr>
              <a:t> </a:t>
            </a:r>
            <a:r>
              <a:rPr sz="1350" b="1" dirty="0">
                <a:solidFill>
                  <a:srgbClr val="FFFFFF"/>
                </a:solidFill>
                <a:latin typeface="Arial"/>
                <a:cs typeface="Arial"/>
              </a:rPr>
              <a:t>CLIENTS</a:t>
            </a:r>
            <a:r>
              <a:rPr sz="1350" b="1" spc="-35" dirty="0">
                <a:solidFill>
                  <a:srgbClr val="FFFFFF"/>
                </a:solidFill>
                <a:latin typeface="Arial"/>
                <a:cs typeface="Arial"/>
              </a:rPr>
              <a:t> </a:t>
            </a:r>
            <a:r>
              <a:rPr sz="1350" b="1" spc="-20" dirty="0">
                <a:solidFill>
                  <a:srgbClr val="FFFFFF"/>
                </a:solidFill>
                <a:latin typeface="Arial"/>
                <a:cs typeface="Arial"/>
              </a:rPr>
              <a:t>SAVE</a:t>
            </a:r>
            <a:endParaRPr sz="1350" dirty="0">
              <a:latin typeface="Arial"/>
              <a:cs typeface="Arial"/>
            </a:endParaRPr>
          </a:p>
          <a:p>
            <a:pPr marL="184785" marR="128270">
              <a:lnSpc>
                <a:spcPct val="100000"/>
              </a:lnSpc>
            </a:pPr>
            <a:r>
              <a:rPr sz="1350" dirty="0">
                <a:solidFill>
                  <a:srgbClr val="FFFFFF"/>
                </a:solidFill>
                <a:latin typeface="Arial"/>
                <a:cs typeface="Arial"/>
              </a:rPr>
              <a:t>for</a:t>
            </a:r>
            <a:r>
              <a:rPr sz="1350" spc="-25" dirty="0">
                <a:solidFill>
                  <a:srgbClr val="FFFFFF"/>
                </a:solidFill>
                <a:latin typeface="Arial"/>
                <a:cs typeface="Arial"/>
              </a:rPr>
              <a:t> </a:t>
            </a:r>
            <a:r>
              <a:rPr sz="1350" dirty="0">
                <a:solidFill>
                  <a:srgbClr val="FFFFFF"/>
                </a:solidFill>
                <a:latin typeface="Arial"/>
                <a:cs typeface="Arial"/>
              </a:rPr>
              <a:t>retirement,</a:t>
            </a:r>
            <a:r>
              <a:rPr sz="1350" spc="-45" dirty="0">
                <a:solidFill>
                  <a:srgbClr val="FFFFFF"/>
                </a:solidFill>
                <a:latin typeface="Arial"/>
                <a:cs typeface="Arial"/>
              </a:rPr>
              <a:t> </a:t>
            </a:r>
            <a:r>
              <a:rPr sz="1350" dirty="0">
                <a:solidFill>
                  <a:srgbClr val="FFFFFF"/>
                </a:solidFill>
                <a:latin typeface="Arial"/>
                <a:cs typeface="Arial"/>
              </a:rPr>
              <a:t>grow</a:t>
            </a:r>
            <a:r>
              <a:rPr sz="1350" spc="-30" dirty="0">
                <a:solidFill>
                  <a:srgbClr val="FFFFFF"/>
                </a:solidFill>
                <a:latin typeface="Arial"/>
                <a:cs typeface="Arial"/>
              </a:rPr>
              <a:t> </a:t>
            </a:r>
            <a:r>
              <a:rPr sz="1350" spc="-10" dirty="0">
                <a:solidFill>
                  <a:srgbClr val="FFFFFF"/>
                </a:solidFill>
                <a:latin typeface="Arial"/>
                <a:cs typeface="Arial"/>
              </a:rPr>
              <a:t>savings </a:t>
            </a:r>
            <a:r>
              <a:rPr sz="1350" dirty="0">
                <a:solidFill>
                  <a:srgbClr val="FFFFFF"/>
                </a:solidFill>
                <a:latin typeface="Arial"/>
                <a:cs typeface="Arial"/>
              </a:rPr>
              <a:t>through</a:t>
            </a:r>
            <a:r>
              <a:rPr sz="1350" spc="-60" dirty="0">
                <a:solidFill>
                  <a:srgbClr val="FFFFFF"/>
                </a:solidFill>
                <a:latin typeface="Arial"/>
                <a:cs typeface="Arial"/>
              </a:rPr>
              <a:t> </a:t>
            </a:r>
            <a:r>
              <a:rPr sz="1350" dirty="0">
                <a:solidFill>
                  <a:srgbClr val="FFFFFF"/>
                </a:solidFill>
                <a:latin typeface="Arial"/>
                <a:cs typeface="Arial"/>
              </a:rPr>
              <a:t>investments,</a:t>
            </a:r>
            <a:r>
              <a:rPr sz="1350" spc="-40" dirty="0">
                <a:solidFill>
                  <a:srgbClr val="FFFFFF"/>
                </a:solidFill>
                <a:latin typeface="Arial"/>
                <a:cs typeface="Arial"/>
              </a:rPr>
              <a:t> </a:t>
            </a:r>
            <a:r>
              <a:rPr sz="1350" dirty="0">
                <a:solidFill>
                  <a:srgbClr val="FFFFFF"/>
                </a:solidFill>
                <a:latin typeface="Arial"/>
                <a:cs typeface="Arial"/>
              </a:rPr>
              <a:t>provide</a:t>
            </a:r>
            <a:r>
              <a:rPr sz="1350" spc="-35" dirty="0">
                <a:solidFill>
                  <a:srgbClr val="FFFFFF"/>
                </a:solidFill>
                <a:latin typeface="Arial"/>
                <a:cs typeface="Arial"/>
              </a:rPr>
              <a:t> </a:t>
            </a:r>
            <a:r>
              <a:rPr sz="1350" spc="-25" dirty="0">
                <a:solidFill>
                  <a:srgbClr val="FFFFFF"/>
                </a:solidFill>
                <a:latin typeface="Arial"/>
                <a:cs typeface="Arial"/>
              </a:rPr>
              <a:t>for </a:t>
            </a:r>
            <a:r>
              <a:rPr sz="1350" dirty="0">
                <a:solidFill>
                  <a:srgbClr val="FFFFFF"/>
                </a:solidFill>
                <a:latin typeface="Arial"/>
                <a:cs typeface="Arial"/>
              </a:rPr>
              <a:t>children’s</a:t>
            </a:r>
            <a:r>
              <a:rPr sz="1350" spc="-80" dirty="0">
                <a:solidFill>
                  <a:srgbClr val="FFFFFF"/>
                </a:solidFill>
                <a:latin typeface="Arial"/>
                <a:cs typeface="Arial"/>
              </a:rPr>
              <a:t> </a:t>
            </a:r>
            <a:r>
              <a:rPr sz="1350" spc="-10" dirty="0">
                <a:solidFill>
                  <a:srgbClr val="FFFFFF"/>
                </a:solidFill>
                <a:latin typeface="Arial"/>
                <a:cs typeface="Arial"/>
              </a:rPr>
              <a:t>education</a:t>
            </a:r>
            <a:endParaRPr sz="1350" dirty="0">
              <a:latin typeface="Arial"/>
              <a:cs typeface="Arial"/>
            </a:endParaRPr>
          </a:p>
          <a:p>
            <a:pPr marL="184150" indent="-171450">
              <a:lnSpc>
                <a:spcPct val="100000"/>
              </a:lnSpc>
              <a:spcBef>
                <a:spcPts val="1105"/>
              </a:spcBef>
              <a:buClr>
                <a:srgbClr val="FFCE34"/>
              </a:buClr>
              <a:buSzPct val="129629"/>
              <a:buFont typeface="Wingdings"/>
              <a:buChar char=""/>
              <a:tabLst>
                <a:tab pos="184150" algn="l"/>
              </a:tabLst>
            </a:pPr>
            <a:r>
              <a:rPr sz="1350" b="1" dirty="0">
                <a:solidFill>
                  <a:srgbClr val="FFFFFF"/>
                </a:solidFill>
                <a:latin typeface="Arial"/>
                <a:cs typeface="Arial"/>
              </a:rPr>
              <a:t>WORK</a:t>
            </a:r>
            <a:r>
              <a:rPr sz="1350" b="1" spc="-50" dirty="0">
                <a:solidFill>
                  <a:srgbClr val="FFFFFF"/>
                </a:solidFill>
                <a:latin typeface="Arial"/>
                <a:cs typeface="Arial"/>
              </a:rPr>
              <a:t> </a:t>
            </a:r>
            <a:r>
              <a:rPr sz="1350" b="1" dirty="0">
                <a:solidFill>
                  <a:srgbClr val="FFFFFF"/>
                </a:solidFill>
                <a:latin typeface="Arial"/>
                <a:cs typeface="Arial"/>
              </a:rPr>
              <a:t>WITH</a:t>
            </a:r>
            <a:r>
              <a:rPr sz="1350" b="1" spc="-60" dirty="0">
                <a:solidFill>
                  <a:srgbClr val="FFFFFF"/>
                </a:solidFill>
                <a:latin typeface="Arial"/>
                <a:cs typeface="Arial"/>
              </a:rPr>
              <a:t> </a:t>
            </a:r>
            <a:r>
              <a:rPr sz="1350" b="1" dirty="0">
                <a:solidFill>
                  <a:srgbClr val="FFFFFF"/>
                </a:solidFill>
                <a:latin typeface="Arial"/>
                <a:cs typeface="Arial"/>
              </a:rPr>
              <a:t>A</a:t>
            </a:r>
            <a:r>
              <a:rPr sz="1350" b="1" spc="-60" dirty="0">
                <a:solidFill>
                  <a:srgbClr val="FFFFFF"/>
                </a:solidFill>
                <a:latin typeface="Arial"/>
                <a:cs typeface="Arial"/>
              </a:rPr>
              <a:t> </a:t>
            </a:r>
            <a:r>
              <a:rPr sz="1350" b="1" spc="-20" dirty="0">
                <a:solidFill>
                  <a:srgbClr val="FFFFFF"/>
                </a:solidFill>
                <a:latin typeface="Arial"/>
                <a:cs typeface="Arial"/>
              </a:rPr>
              <a:t>TEAM</a:t>
            </a:r>
            <a:endParaRPr sz="1350" dirty="0">
              <a:latin typeface="Arial"/>
              <a:cs typeface="Arial"/>
            </a:endParaRPr>
          </a:p>
          <a:p>
            <a:pPr marL="184785" marR="240029">
              <a:lnSpc>
                <a:spcPct val="100000"/>
              </a:lnSpc>
            </a:pPr>
            <a:r>
              <a:rPr sz="1350" dirty="0">
                <a:solidFill>
                  <a:srgbClr val="FFFFFF"/>
                </a:solidFill>
                <a:latin typeface="Arial"/>
                <a:cs typeface="Arial"/>
              </a:rPr>
              <a:t>to</a:t>
            </a:r>
            <a:r>
              <a:rPr sz="1350" spc="-15" dirty="0">
                <a:solidFill>
                  <a:srgbClr val="FFFFFF"/>
                </a:solidFill>
                <a:latin typeface="Arial"/>
                <a:cs typeface="Arial"/>
              </a:rPr>
              <a:t> </a:t>
            </a:r>
            <a:r>
              <a:rPr sz="1350" dirty="0">
                <a:solidFill>
                  <a:srgbClr val="FFFFFF"/>
                </a:solidFill>
                <a:latin typeface="Arial"/>
                <a:cs typeface="Arial"/>
              </a:rPr>
              <a:t>analyze</a:t>
            </a:r>
            <a:r>
              <a:rPr sz="1350" spc="-20" dirty="0">
                <a:solidFill>
                  <a:srgbClr val="FFFFFF"/>
                </a:solidFill>
                <a:latin typeface="Arial"/>
                <a:cs typeface="Arial"/>
              </a:rPr>
              <a:t> </a:t>
            </a:r>
            <a:r>
              <a:rPr sz="1350" dirty="0">
                <a:solidFill>
                  <a:srgbClr val="FFFFFF"/>
                </a:solidFill>
                <a:latin typeface="Arial"/>
                <a:cs typeface="Arial"/>
              </a:rPr>
              <a:t>and</a:t>
            </a:r>
            <a:r>
              <a:rPr sz="1350" spc="-35" dirty="0">
                <a:solidFill>
                  <a:srgbClr val="FFFFFF"/>
                </a:solidFill>
                <a:latin typeface="Arial"/>
                <a:cs typeface="Arial"/>
              </a:rPr>
              <a:t> </a:t>
            </a:r>
            <a:r>
              <a:rPr sz="1350" dirty="0">
                <a:solidFill>
                  <a:srgbClr val="FFFFFF"/>
                </a:solidFill>
                <a:latin typeface="Arial"/>
                <a:cs typeface="Arial"/>
              </a:rPr>
              <a:t>present</a:t>
            </a:r>
            <a:r>
              <a:rPr sz="1350" spc="-35" dirty="0">
                <a:solidFill>
                  <a:srgbClr val="FFFFFF"/>
                </a:solidFill>
                <a:latin typeface="Arial"/>
                <a:cs typeface="Arial"/>
              </a:rPr>
              <a:t> </a:t>
            </a:r>
            <a:r>
              <a:rPr sz="1350" spc="-10" dirty="0">
                <a:solidFill>
                  <a:srgbClr val="FFFFFF"/>
                </a:solidFill>
                <a:latin typeface="Arial"/>
                <a:cs typeface="Arial"/>
              </a:rPr>
              <a:t>options </a:t>
            </a:r>
            <a:r>
              <a:rPr sz="1350" dirty="0">
                <a:solidFill>
                  <a:srgbClr val="FFFFFF"/>
                </a:solidFill>
                <a:latin typeface="Arial"/>
                <a:cs typeface="Arial"/>
              </a:rPr>
              <a:t>to</a:t>
            </a:r>
            <a:r>
              <a:rPr sz="1350" spc="-10" dirty="0">
                <a:solidFill>
                  <a:srgbClr val="FFFFFF"/>
                </a:solidFill>
                <a:latin typeface="Arial"/>
                <a:cs typeface="Arial"/>
              </a:rPr>
              <a:t> clients</a:t>
            </a:r>
            <a:endParaRPr sz="135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29995" y="1549908"/>
            <a:ext cx="2484120" cy="1458595"/>
          </a:xfrm>
          <a:custGeom>
            <a:avLst/>
            <a:gdLst/>
            <a:ahLst/>
            <a:cxnLst/>
            <a:rect l="l" t="t" r="r" b="b"/>
            <a:pathLst>
              <a:path w="2484120" h="1458595">
                <a:moveTo>
                  <a:pt x="2484120" y="0"/>
                </a:moveTo>
                <a:lnTo>
                  <a:pt x="0" y="0"/>
                </a:lnTo>
                <a:lnTo>
                  <a:pt x="0" y="1458468"/>
                </a:lnTo>
                <a:lnTo>
                  <a:pt x="2484120" y="1458468"/>
                </a:lnTo>
                <a:lnTo>
                  <a:pt x="2484120" y="0"/>
                </a:lnTo>
                <a:close/>
              </a:path>
            </a:pathLst>
          </a:custGeom>
          <a:solidFill>
            <a:srgbClr val="FFCE34"/>
          </a:solidFill>
        </p:spPr>
        <p:txBody>
          <a:bodyPr wrap="square" lIns="0" tIns="0" rIns="0" bIns="0" rtlCol="0"/>
          <a:lstStyle/>
          <a:p>
            <a:endParaRPr/>
          </a:p>
        </p:txBody>
      </p:sp>
      <p:sp>
        <p:nvSpPr>
          <p:cNvPr id="3" name="object 3"/>
          <p:cNvSpPr/>
          <p:nvPr/>
        </p:nvSpPr>
        <p:spPr>
          <a:xfrm>
            <a:off x="729995" y="3153155"/>
            <a:ext cx="2484120" cy="1458595"/>
          </a:xfrm>
          <a:custGeom>
            <a:avLst/>
            <a:gdLst/>
            <a:ahLst/>
            <a:cxnLst/>
            <a:rect l="l" t="t" r="r" b="b"/>
            <a:pathLst>
              <a:path w="2484120" h="1458595">
                <a:moveTo>
                  <a:pt x="2484120" y="0"/>
                </a:moveTo>
                <a:lnTo>
                  <a:pt x="0" y="0"/>
                </a:lnTo>
                <a:lnTo>
                  <a:pt x="0" y="1458468"/>
                </a:lnTo>
                <a:lnTo>
                  <a:pt x="2484120" y="1458468"/>
                </a:lnTo>
                <a:lnTo>
                  <a:pt x="2484120" y="0"/>
                </a:lnTo>
                <a:close/>
              </a:path>
            </a:pathLst>
          </a:custGeom>
          <a:solidFill>
            <a:srgbClr val="FFCE34"/>
          </a:solidFill>
        </p:spPr>
        <p:txBody>
          <a:bodyPr wrap="square" lIns="0" tIns="0" rIns="0" bIns="0" rtlCol="0"/>
          <a:lstStyle/>
          <a:p>
            <a:endParaRPr/>
          </a:p>
        </p:txBody>
      </p:sp>
      <p:sp>
        <p:nvSpPr>
          <p:cNvPr id="4" name="object 4"/>
          <p:cNvSpPr/>
          <p:nvPr/>
        </p:nvSpPr>
        <p:spPr>
          <a:xfrm>
            <a:off x="3340608" y="1549908"/>
            <a:ext cx="2484120" cy="1458595"/>
          </a:xfrm>
          <a:custGeom>
            <a:avLst/>
            <a:gdLst/>
            <a:ahLst/>
            <a:cxnLst/>
            <a:rect l="l" t="t" r="r" b="b"/>
            <a:pathLst>
              <a:path w="2484120" h="1458595">
                <a:moveTo>
                  <a:pt x="2484119" y="0"/>
                </a:moveTo>
                <a:lnTo>
                  <a:pt x="0" y="0"/>
                </a:lnTo>
                <a:lnTo>
                  <a:pt x="0" y="1458468"/>
                </a:lnTo>
                <a:lnTo>
                  <a:pt x="2484119" y="1458468"/>
                </a:lnTo>
                <a:lnTo>
                  <a:pt x="2484119" y="0"/>
                </a:lnTo>
                <a:close/>
              </a:path>
            </a:pathLst>
          </a:custGeom>
          <a:solidFill>
            <a:srgbClr val="FFCE34"/>
          </a:solidFill>
        </p:spPr>
        <p:txBody>
          <a:bodyPr wrap="square" lIns="0" tIns="0" rIns="0" bIns="0" rtlCol="0"/>
          <a:lstStyle/>
          <a:p>
            <a:endParaRPr/>
          </a:p>
        </p:txBody>
      </p:sp>
      <p:sp>
        <p:nvSpPr>
          <p:cNvPr id="5" name="object 5"/>
          <p:cNvSpPr/>
          <p:nvPr/>
        </p:nvSpPr>
        <p:spPr>
          <a:xfrm>
            <a:off x="3340608" y="3153155"/>
            <a:ext cx="2484120" cy="1458595"/>
          </a:xfrm>
          <a:custGeom>
            <a:avLst/>
            <a:gdLst/>
            <a:ahLst/>
            <a:cxnLst/>
            <a:rect l="l" t="t" r="r" b="b"/>
            <a:pathLst>
              <a:path w="2484120" h="1458595">
                <a:moveTo>
                  <a:pt x="2484119" y="0"/>
                </a:moveTo>
                <a:lnTo>
                  <a:pt x="0" y="0"/>
                </a:lnTo>
                <a:lnTo>
                  <a:pt x="0" y="1458468"/>
                </a:lnTo>
                <a:lnTo>
                  <a:pt x="2484119" y="1458468"/>
                </a:lnTo>
                <a:lnTo>
                  <a:pt x="2484119" y="0"/>
                </a:lnTo>
                <a:close/>
              </a:path>
            </a:pathLst>
          </a:custGeom>
          <a:solidFill>
            <a:srgbClr val="FFCE34"/>
          </a:solidFill>
        </p:spPr>
        <p:txBody>
          <a:bodyPr wrap="square" lIns="0" tIns="0" rIns="0" bIns="0" rtlCol="0"/>
          <a:lstStyle/>
          <a:p>
            <a:endParaRPr/>
          </a:p>
        </p:txBody>
      </p:sp>
      <p:grpSp>
        <p:nvGrpSpPr>
          <p:cNvPr id="6" name="object 6"/>
          <p:cNvGrpSpPr/>
          <p:nvPr/>
        </p:nvGrpSpPr>
        <p:grpSpPr>
          <a:xfrm>
            <a:off x="5951220" y="1549908"/>
            <a:ext cx="2484120" cy="1458595"/>
            <a:chOff x="5951220" y="1549908"/>
            <a:chExt cx="2484120" cy="1458595"/>
          </a:xfrm>
        </p:grpSpPr>
        <p:sp>
          <p:nvSpPr>
            <p:cNvPr id="7" name="object 7"/>
            <p:cNvSpPr/>
            <p:nvPr/>
          </p:nvSpPr>
          <p:spPr>
            <a:xfrm>
              <a:off x="5951220" y="1549908"/>
              <a:ext cx="2484120" cy="1458595"/>
            </a:xfrm>
            <a:custGeom>
              <a:avLst/>
              <a:gdLst/>
              <a:ahLst/>
              <a:cxnLst/>
              <a:rect l="l" t="t" r="r" b="b"/>
              <a:pathLst>
                <a:path w="2484120" h="1458595">
                  <a:moveTo>
                    <a:pt x="2484120" y="0"/>
                  </a:moveTo>
                  <a:lnTo>
                    <a:pt x="0" y="0"/>
                  </a:lnTo>
                  <a:lnTo>
                    <a:pt x="0" y="1458468"/>
                  </a:lnTo>
                  <a:lnTo>
                    <a:pt x="2484120" y="1458468"/>
                  </a:lnTo>
                  <a:lnTo>
                    <a:pt x="2484120" y="0"/>
                  </a:lnTo>
                  <a:close/>
                </a:path>
              </a:pathLst>
            </a:custGeom>
            <a:solidFill>
              <a:srgbClr val="FFCE34"/>
            </a:solidFill>
          </p:spPr>
          <p:txBody>
            <a:bodyPr wrap="square" lIns="0" tIns="0" rIns="0" bIns="0" rtlCol="0"/>
            <a:lstStyle/>
            <a:p>
              <a:endParaRPr/>
            </a:p>
          </p:txBody>
        </p:sp>
        <p:pic>
          <p:nvPicPr>
            <p:cNvPr id="8" name="object 8"/>
            <p:cNvPicPr/>
            <p:nvPr/>
          </p:nvPicPr>
          <p:blipFill>
            <a:blip r:embed="rId3" cstate="print"/>
            <a:stretch>
              <a:fillRect/>
            </a:stretch>
          </p:blipFill>
          <p:spPr>
            <a:xfrm>
              <a:off x="5989320" y="1795272"/>
              <a:ext cx="1379219" cy="1004303"/>
            </a:xfrm>
            <a:prstGeom prst="rect">
              <a:avLst/>
            </a:prstGeom>
          </p:spPr>
        </p:pic>
      </p:grpSp>
      <p:sp>
        <p:nvSpPr>
          <p:cNvPr id="9" name="object 9"/>
          <p:cNvSpPr txBox="1">
            <a:spLocks noGrp="1"/>
          </p:cNvSpPr>
          <p:nvPr>
            <p:ph type="title"/>
          </p:nvPr>
        </p:nvSpPr>
        <p:spPr>
          <a:xfrm>
            <a:off x="694806" y="546271"/>
            <a:ext cx="5433060" cy="633730"/>
          </a:xfrm>
          <a:prstGeom prst="rect">
            <a:avLst/>
          </a:prstGeom>
        </p:spPr>
        <p:txBody>
          <a:bodyPr vert="horz" wrap="square" lIns="0" tIns="48260" rIns="0" bIns="0" rtlCol="0">
            <a:spAutoFit/>
          </a:bodyPr>
          <a:lstStyle/>
          <a:p>
            <a:pPr marL="12700" marR="5080">
              <a:lnSpc>
                <a:spcPts val="2270"/>
              </a:lnSpc>
              <a:spcBef>
                <a:spcPts val="380"/>
              </a:spcBef>
            </a:pPr>
            <a:r>
              <a:rPr sz="2100" b="1" dirty="0">
                <a:latin typeface="Arial"/>
                <a:cs typeface="Arial"/>
              </a:rPr>
              <a:t>WHY</a:t>
            </a:r>
            <a:r>
              <a:rPr sz="2100" b="1" spc="-55" dirty="0">
                <a:latin typeface="Arial"/>
                <a:cs typeface="Arial"/>
              </a:rPr>
              <a:t> </a:t>
            </a:r>
            <a:r>
              <a:rPr sz="2100" b="1" dirty="0">
                <a:latin typeface="Arial"/>
                <a:cs typeface="Arial"/>
              </a:rPr>
              <a:t>SHOULD</a:t>
            </a:r>
            <a:r>
              <a:rPr sz="2100" b="1" spc="-60" dirty="0">
                <a:latin typeface="Arial"/>
                <a:cs typeface="Arial"/>
              </a:rPr>
              <a:t> </a:t>
            </a:r>
            <a:r>
              <a:rPr sz="2100" b="1" dirty="0">
                <a:latin typeface="Arial"/>
                <a:cs typeface="Arial"/>
              </a:rPr>
              <a:t>YOU</a:t>
            </a:r>
            <a:r>
              <a:rPr sz="2100" b="1" spc="-15" dirty="0">
                <a:latin typeface="Arial"/>
                <a:cs typeface="Arial"/>
              </a:rPr>
              <a:t> </a:t>
            </a:r>
            <a:r>
              <a:rPr sz="2100" b="1" dirty="0">
                <a:latin typeface="Arial"/>
                <a:cs typeface="Arial"/>
              </a:rPr>
              <a:t>PURSUE</a:t>
            </a:r>
            <a:r>
              <a:rPr sz="2100" b="1" spc="-110" dirty="0">
                <a:latin typeface="Arial"/>
                <a:cs typeface="Arial"/>
              </a:rPr>
              <a:t> </a:t>
            </a:r>
            <a:r>
              <a:rPr sz="2100" b="1" dirty="0">
                <a:latin typeface="Arial"/>
                <a:cs typeface="Arial"/>
              </a:rPr>
              <a:t>A</a:t>
            </a:r>
            <a:r>
              <a:rPr sz="2100" b="1" spc="-95" dirty="0">
                <a:latin typeface="Arial"/>
                <a:cs typeface="Arial"/>
              </a:rPr>
              <a:t> </a:t>
            </a:r>
            <a:r>
              <a:rPr sz="2100" b="1" spc="-10" dirty="0">
                <a:latin typeface="Arial"/>
                <a:cs typeface="Arial"/>
              </a:rPr>
              <a:t>FINANCIAL </a:t>
            </a:r>
            <a:r>
              <a:rPr sz="2100" b="1" dirty="0">
                <a:latin typeface="Arial"/>
                <a:cs typeface="Arial"/>
              </a:rPr>
              <a:t>PLANNING</a:t>
            </a:r>
            <a:r>
              <a:rPr sz="2100" b="1" spc="-35" dirty="0">
                <a:latin typeface="Arial"/>
                <a:cs typeface="Arial"/>
              </a:rPr>
              <a:t> </a:t>
            </a:r>
            <a:r>
              <a:rPr sz="2100" b="1" spc="-10" dirty="0">
                <a:latin typeface="Arial"/>
                <a:cs typeface="Arial"/>
              </a:rPr>
              <a:t>CAREER?</a:t>
            </a:r>
            <a:endParaRPr sz="2100" dirty="0">
              <a:latin typeface="Arial"/>
              <a:cs typeface="Arial"/>
            </a:endParaRPr>
          </a:p>
        </p:txBody>
      </p:sp>
      <p:sp>
        <p:nvSpPr>
          <p:cNvPr id="10" name="object 10"/>
          <p:cNvSpPr/>
          <p:nvPr/>
        </p:nvSpPr>
        <p:spPr>
          <a:xfrm>
            <a:off x="720090" y="1304544"/>
            <a:ext cx="8423910" cy="38100"/>
          </a:xfrm>
          <a:custGeom>
            <a:avLst/>
            <a:gdLst/>
            <a:ahLst/>
            <a:cxnLst/>
            <a:rect l="l" t="t" r="r" b="b"/>
            <a:pathLst>
              <a:path w="8423910" h="38100">
                <a:moveTo>
                  <a:pt x="0" y="38100"/>
                </a:moveTo>
                <a:lnTo>
                  <a:pt x="8423910" y="38100"/>
                </a:lnTo>
                <a:lnTo>
                  <a:pt x="8423910" y="0"/>
                </a:lnTo>
                <a:lnTo>
                  <a:pt x="0" y="0"/>
                </a:lnTo>
                <a:lnTo>
                  <a:pt x="0" y="38100"/>
                </a:lnTo>
                <a:close/>
              </a:path>
            </a:pathLst>
          </a:custGeom>
          <a:solidFill>
            <a:srgbClr val="3A3838"/>
          </a:solidFill>
        </p:spPr>
        <p:txBody>
          <a:bodyPr wrap="square" lIns="0" tIns="0" rIns="0" bIns="0" rtlCol="0"/>
          <a:lstStyle/>
          <a:p>
            <a:endParaRPr/>
          </a:p>
        </p:txBody>
      </p:sp>
      <p:pic>
        <p:nvPicPr>
          <p:cNvPr id="11" name="object 11"/>
          <p:cNvPicPr/>
          <p:nvPr/>
        </p:nvPicPr>
        <p:blipFill>
          <a:blip r:embed="rId4" cstate="print"/>
          <a:stretch>
            <a:fillRect/>
          </a:stretch>
        </p:blipFill>
        <p:spPr>
          <a:xfrm>
            <a:off x="3395472" y="1903476"/>
            <a:ext cx="1490471" cy="751332"/>
          </a:xfrm>
          <a:prstGeom prst="rect">
            <a:avLst/>
          </a:prstGeom>
        </p:spPr>
      </p:pic>
      <p:pic>
        <p:nvPicPr>
          <p:cNvPr id="12" name="object 12"/>
          <p:cNvPicPr/>
          <p:nvPr/>
        </p:nvPicPr>
        <p:blipFill>
          <a:blip r:embed="rId5" cstate="print"/>
          <a:stretch>
            <a:fillRect/>
          </a:stretch>
        </p:blipFill>
        <p:spPr>
          <a:xfrm>
            <a:off x="3758552" y="3351250"/>
            <a:ext cx="852576" cy="852589"/>
          </a:xfrm>
          <a:prstGeom prst="rect">
            <a:avLst/>
          </a:prstGeom>
        </p:spPr>
      </p:pic>
      <p:sp>
        <p:nvSpPr>
          <p:cNvPr id="13" name="object 13"/>
          <p:cNvSpPr txBox="1"/>
          <p:nvPr/>
        </p:nvSpPr>
        <p:spPr>
          <a:xfrm>
            <a:off x="5951220" y="1549908"/>
            <a:ext cx="2484120" cy="1458595"/>
          </a:xfrm>
          <a:prstGeom prst="rect">
            <a:avLst/>
          </a:prstGeom>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spcBef>
                <a:spcPts val="430"/>
              </a:spcBef>
            </a:pPr>
            <a:endParaRPr sz="1050">
              <a:latin typeface="Times New Roman"/>
              <a:cs typeface="Times New Roman"/>
            </a:endParaRPr>
          </a:p>
          <a:p>
            <a:pPr marL="1517650">
              <a:lnSpc>
                <a:spcPct val="100000"/>
              </a:lnSpc>
            </a:pPr>
            <a:r>
              <a:rPr sz="1050" spc="-10" dirty="0">
                <a:solidFill>
                  <a:srgbClr val="3A3838"/>
                </a:solidFill>
                <a:latin typeface="Arial"/>
                <a:cs typeface="Arial"/>
              </a:rPr>
              <a:t>$50-70,000</a:t>
            </a:r>
            <a:endParaRPr sz="1050">
              <a:latin typeface="Arial"/>
              <a:cs typeface="Arial"/>
            </a:endParaRPr>
          </a:p>
          <a:p>
            <a:pPr marL="1517650">
              <a:lnSpc>
                <a:spcPct val="100000"/>
              </a:lnSpc>
            </a:pPr>
            <a:r>
              <a:rPr sz="1050" spc="-10" dirty="0">
                <a:solidFill>
                  <a:srgbClr val="3A3838"/>
                </a:solidFill>
                <a:latin typeface="Arial"/>
                <a:cs typeface="Arial"/>
              </a:rPr>
              <a:t>Starting</a:t>
            </a:r>
            <a:endParaRPr sz="1050">
              <a:latin typeface="Arial"/>
              <a:cs typeface="Arial"/>
            </a:endParaRPr>
          </a:p>
          <a:p>
            <a:pPr>
              <a:lnSpc>
                <a:spcPct val="100000"/>
              </a:lnSpc>
              <a:spcBef>
                <a:spcPts val="50"/>
              </a:spcBef>
            </a:pPr>
            <a:endParaRPr sz="1050">
              <a:latin typeface="Arial"/>
              <a:cs typeface="Arial"/>
            </a:endParaRPr>
          </a:p>
          <a:p>
            <a:pPr marL="1517650">
              <a:lnSpc>
                <a:spcPct val="100000"/>
              </a:lnSpc>
            </a:pPr>
            <a:r>
              <a:rPr sz="1050" spc="-10" dirty="0">
                <a:solidFill>
                  <a:srgbClr val="3A3838"/>
                </a:solidFill>
                <a:latin typeface="Arial"/>
                <a:cs typeface="Arial"/>
              </a:rPr>
              <a:t>$192,000</a:t>
            </a:r>
            <a:endParaRPr sz="1050">
              <a:latin typeface="Arial"/>
              <a:cs typeface="Arial"/>
            </a:endParaRPr>
          </a:p>
          <a:p>
            <a:pPr marL="1517650">
              <a:lnSpc>
                <a:spcPct val="100000"/>
              </a:lnSpc>
            </a:pPr>
            <a:r>
              <a:rPr sz="1050" spc="-10" dirty="0">
                <a:solidFill>
                  <a:srgbClr val="3A3838"/>
                </a:solidFill>
                <a:latin typeface="Arial"/>
                <a:cs typeface="Arial"/>
              </a:rPr>
              <a:t>Average</a:t>
            </a:r>
            <a:endParaRPr sz="1050">
              <a:latin typeface="Arial"/>
              <a:cs typeface="Arial"/>
            </a:endParaRPr>
          </a:p>
        </p:txBody>
      </p:sp>
      <p:sp>
        <p:nvSpPr>
          <p:cNvPr id="14" name="object 14"/>
          <p:cNvSpPr txBox="1"/>
          <p:nvPr/>
        </p:nvSpPr>
        <p:spPr>
          <a:xfrm>
            <a:off x="729995" y="1549908"/>
            <a:ext cx="2484120" cy="1458595"/>
          </a:xfrm>
          <a:prstGeom prst="rect">
            <a:avLst/>
          </a:prstGeom>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pPr>
            <a:endParaRPr sz="1050">
              <a:latin typeface="Times New Roman"/>
              <a:cs typeface="Times New Roman"/>
            </a:endParaRPr>
          </a:p>
          <a:p>
            <a:pPr>
              <a:lnSpc>
                <a:spcPct val="100000"/>
              </a:lnSpc>
              <a:spcBef>
                <a:spcPts val="465"/>
              </a:spcBef>
            </a:pPr>
            <a:endParaRPr sz="1050">
              <a:latin typeface="Times New Roman"/>
              <a:cs typeface="Times New Roman"/>
            </a:endParaRPr>
          </a:p>
          <a:p>
            <a:pPr marL="1477010" marR="300355" algn="just">
              <a:lnSpc>
                <a:spcPct val="100000"/>
              </a:lnSpc>
            </a:pPr>
            <a:r>
              <a:rPr sz="1050" dirty="0">
                <a:solidFill>
                  <a:srgbClr val="3A3838"/>
                </a:solidFill>
                <a:latin typeface="Arial"/>
                <a:cs typeface="Arial"/>
              </a:rPr>
              <a:t>Help</a:t>
            </a:r>
            <a:r>
              <a:rPr sz="1050" spc="-20" dirty="0">
                <a:solidFill>
                  <a:srgbClr val="3A3838"/>
                </a:solidFill>
                <a:latin typeface="Arial"/>
                <a:cs typeface="Arial"/>
              </a:rPr>
              <a:t> </a:t>
            </a:r>
            <a:r>
              <a:rPr sz="1050" spc="-10" dirty="0">
                <a:solidFill>
                  <a:srgbClr val="3A3838"/>
                </a:solidFill>
                <a:latin typeface="Arial"/>
                <a:cs typeface="Arial"/>
              </a:rPr>
              <a:t>clients </a:t>
            </a:r>
            <a:r>
              <a:rPr sz="1050" dirty="0">
                <a:solidFill>
                  <a:srgbClr val="3A3838"/>
                </a:solidFill>
                <a:latin typeface="Arial"/>
                <a:cs typeface="Arial"/>
              </a:rPr>
              <a:t>secure</a:t>
            </a:r>
            <a:r>
              <a:rPr sz="1050" spc="-30" dirty="0">
                <a:solidFill>
                  <a:srgbClr val="3A3838"/>
                </a:solidFill>
                <a:latin typeface="Arial"/>
                <a:cs typeface="Arial"/>
              </a:rPr>
              <a:t> </a:t>
            </a:r>
            <a:r>
              <a:rPr sz="1050" spc="-10" dirty="0">
                <a:solidFill>
                  <a:srgbClr val="3A3838"/>
                </a:solidFill>
                <a:latin typeface="Arial"/>
                <a:cs typeface="Arial"/>
              </a:rPr>
              <a:t>their futures</a:t>
            </a:r>
            <a:endParaRPr sz="1050">
              <a:latin typeface="Arial"/>
              <a:cs typeface="Arial"/>
            </a:endParaRPr>
          </a:p>
        </p:txBody>
      </p:sp>
      <p:sp>
        <p:nvSpPr>
          <p:cNvPr id="15" name="object 15"/>
          <p:cNvSpPr txBox="1"/>
          <p:nvPr/>
        </p:nvSpPr>
        <p:spPr>
          <a:xfrm>
            <a:off x="729995" y="3153155"/>
            <a:ext cx="2484120" cy="1458595"/>
          </a:xfrm>
          <a:prstGeom prst="rect">
            <a:avLst/>
          </a:prstGeom>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spcBef>
                <a:spcPts val="905"/>
              </a:spcBef>
            </a:pPr>
            <a:endParaRPr sz="1050">
              <a:latin typeface="Times New Roman"/>
              <a:cs typeface="Times New Roman"/>
            </a:endParaRPr>
          </a:p>
          <a:p>
            <a:pPr marL="1468120" marR="226060">
              <a:lnSpc>
                <a:spcPct val="100000"/>
              </a:lnSpc>
            </a:pPr>
            <a:r>
              <a:rPr sz="1050" dirty="0">
                <a:solidFill>
                  <a:srgbClr val="3A3838"/>
                </a:solidFill>
                <a:latin typeface="Arial"/>
                <a:cs typeface="Arial"/>
              </a:rPr>
              <a:t>Balance</a:t>
            </a:r>
            <a:r>
              <a:rPr sz="1050" spc="-25" dirty="0">
                <a:solidFill>
                  <a:srgbClr val="3A3838"/>
                </a:solidFill>
                <a:latin typeface="Arial"/>
                <a:cs typeface="Arial"/>
              </a:rPr>
              <a:t> </a:t>
            </a:r>
            <a:r>
              <a:rPr sz="1050" spc="-20" dirty="0">
                <a:solidFill>
                  <a:srgbClr val="3A3838"/>
                </a:solidFill>
                <a:latin typeface="Arial"/>
                <a:cs typeface="Arial"/>
              </a:rPr>
              <a:t>your </a:t>
            </a:r>
            <a:r>
              <a:rPr sz="1050" dirty="0">
                <a:solidFill>
                  <a:srgbClr val="3A3838"/>
                </a:solidFill>
                <a:latin typeface="Arial"/>
                <a:cs typeface="Arial"/>
              </a:rPr>
              <a:t>personal</a:t>
            </a:r>
            <a:r>
              <a:rPr sz="1050" spc="-40" dirty="0">
                <a:solidFill>
                  <a:srgbClr val="3A3838"/>
                </a:solidFill>
                <a:latin typeface="Arial"/>
                <a:cs typeface="Arial"/>
              </a:rPr>
              <a:t> </a:t>
            </a:r>
            <a:r>
              <a:rPr sz="1050" spc="-25" dirty="0">
                <a:solidFill>
                  <a:srgbClr val="3A3838"/>
                </a:solidFill>
                <a:latin typeface="Arial"/>
                <a:cs typeface="Arial"/>
              </a:rPr>
              <a:t>and </a:t>
            </a:r>
            <a:r>
              <a:rPr sz="1050" spc="-10" dirty="0">
                <a:solidFill>
                  <a:srgbClr val="3A3838"/>
                </a:solidFill>
                <a:latin typeface="Arial"/>
                <a:cs typeface="Arial"/>
              </a:rPr>
              <a:t>professional lives</a:t>
            </a:r>
            <a:endParaRPr sz="1050">
              <a:latin typeface="Arial"/>
              <a:cs typeface="Arial"/>
            </a:endParaRPr>
          </a:p>
        </p:txBody>
      </p:sp>
      <p:sp>
        <p:nvSpPr>
          <p:cNvPr id="16" name="object 16"/>
          <p:cNvSpPr txBox="1"/>
          <p:nvPr/>
        </p:nvSpPr>
        <p:spPr>
          <a:xfrm>
            <a:off x="3340608" y="1549908"/>
            <a:ext cx="2484120" cy="1458595"/>
          </a:xfrm>
          <a:prstGeom prst="rect">
            <a:avLst/>
          </a:prstGeom>
        </p:spPr>
        <p:txBody>
          <a:bodyPr vert="horz" wrap="square" lIns="0" tIns="0" rIns="0" bIns="0" rtlCol="0">
            <a:spAutoFit/>
          </a:bodyPr>
          <a:lstStyle/>
          <a:p>
            <a:pPr>
              <a:lnSpc>
                <a:spcPct val="100000"/>
              </a:lnSpc>
            </a:pPr>
            <a:endParaRPr sz="1050">
              <a:latin typeface="Times New Roman"/>
              <a:cs typeface="Times New Roman"/>
            </a:endParaRPr>
          </a:p>
          <a:p>
            <a:pPr>
              <a:lnSpc>
                <a:spcPct val="100000"/>
              </a:lnSpc>
            </a:pPr>
            <a:endParaRPr sz="1050">
              <a:latin typeface="Times New Roman"/>
              <a:cs typeface="Times New Roman"/>
            </a:endParaRPr>
          </a:p>
          <a:p>
            <a:pPr>
              <a:lnSpc>
                <a:spcPct val="100000"/>
              </a:lnSpc>
              <a:spcBef>
                <a:spcPts val="540"/>
              </a:spcBef>
            </a:pPr>
            <a:endParaRPr sz="1050">
              <a:latin typeface="Times New Roman"/>
              <a:cs typeface="Times New Roman"/>
            </a:endParaRPr>
          </a:p>
          <a:p>
            <a:pPr marL="1592580" marR="206375">
              <a:lnSpc>
                <a:spcPct val="100000"/>
              </a:lnSpc>
            </a:pPr>
            <a:r>
              <a:rPr sz="1050" spc="-10" dirty="0">
                <a:solidFill>
                  <a:srgbClr val="3A3838"/>
                </a:solidFill>
                <a:latin typeface="Arial"/>
                <a:cs typeface="Arial"/>
              </a:rPr>
              <a:t>Diversify </a:t>
            </a:r>
            <a:r>
              <a:rPr sz="1050" dirty="0">
                <a:solidFill>
                  <a:srgbClr val="3A3838"/>
                </a:solidFill>
                <a:latin typeface="Arial"/>
                <a:cs typeface="Arial"/>
              </a:rPr>
              <a:t>your</a:t>
            </a:r>
            <a:r>
              <a:rPr sz="1050" spc="-15" dirty="0">
                <a:solidFill>
                  <a:srgbClr val="3A3838"/>
                </a:solidFill>
                <a:latin typeface="Arial"/>
                <a:cs typeface="Arial"/>
              </a:rPr>
              <a:t> </a:t>
            </a:r>
            <a:r>
              <a:rPr sz="1050" spc="-10" dirty="0">
                <a:solidFill>
                  <a:srgbClr val="3A3838"/>
                </a:solidFill>
                <a:latin typeface="Arial"/>
                <a:cs typeface="Arial"/>
              </a:rPr>
              <a:t>career </a:t>
            </a:r>
            <a:r>
              <a:rPr sz="1050" spc="-20" dirty="0">
                <a:solidFill>
                  <a:srgbClr val="3A3838"/>
                </a:solidFill>
                <a:latin typeface="Arial"/>
                <a:cs typeface="Arial"/>
              </a:rPr>
              <a:t>path</a:t>
            </a:r>
            <a:endParaRPr sz="1050">
              <a:latin typeface="Arial"/>
              <a:cs typeface="Arial"/>
            </a:endParaRPr>
          </a:p>
        </p:txBody>
      </p:sp>
      <p:sp>
        <p:nvSpPr>
          <p:cNvPr id="17" name="object 17"/>
          <p:cNvSpPr txBox="1"/>
          <p:nvPr/>
        </p:nvSpPr>
        <p:spPr>
          <a:xfrm>
            <a:off x="3340608" y="3153155"/>
            <a:ext cx="2484120" cy="1458595"/>
          </a:xfrm>
          <a:prstGeom prst="rect">
            <a:avLst/>
          </a:prstGeom>
        </p:spPr>
        <p:txBody>
          <a:bodyPr vert="horz" wrap="square" lIns="0" tIns="0" rIns="0" bIns="0" rtlCol="0">
            <a:spAutoFit/>
          </a:bodyPr>
          <a:lstStyle/>
          <a:p>
            <a:pPr>
              <a:lnSpc>
                <a:spcPct val="100000"/>
              </a:lnSpc>
            </a:pPr>
            <a:endParaRPr sz="1050" dirty="0">
              <a:latin typeface="Times New Roman"/>
              <a:cs typeface="Times New Roman"/>
            </a:endParaRPr>
          </a:p>
          <a:p>
            <a:pPr>
              <a:lnSpc>
                <a:spcPct val="100000"/>
              </a:lnSpc>
              <a:spcBef>
                <a:spcPts val="1080"/>
              </a:spcBef>
            </a:pPr>
            <a:endParaRPr sz="1050" dirty="0">
              <a:latin typeface="Times New Roman"/>
              <a:cs typeface="Times New Roman"/>
            </a:endParaRPr>
          </a:p>
          <a:p>
            <a:pPr marL="1484630" marR="187960">
              <a:lnSpc>
                <a:spcPct val="100000"/>
              </a:lnSpc>
            </a:pPr>
            <a:r>
              <a:rPr sz="1050" dirty="0">
                <a:solidFill>
                  <a:srgbClr val="3A3838"/>
                </a:solidFill>
                <a:latin typeface="Arial"/>
                <a:cs typeface="Arial"/>
              </a:rPr>
              <a:t>30,500</a:t>
            </a:r>
            <a:r>
              <a:rPr sz="1050" spc="-35" dirty="0">
                <a:solidFill>
                  <a:srgbClr val="3A3838"/>
                </a:solidFill>
                <a:latin typeface="Arial"/>
                <a:cs typeface="Arial"/>
              </a:rPr>
              <a:t> </a:t>
            </a:r>
            <a:r>
              <a:rPr sz="1050" spc="-25" dirty="0">
                <a:solidFill>
                  <a:srgbClr val="3A3838"/>
                </a:solidFill>
                <a:latin typeface="Arial"/>
                <a:cs typeface="Arial"/>
              </a:rPr>
              <a:t>new </a:t>
            </a:r>
            <a:r>
              <a:rPr sz="1050" dirty="0">
                <a:solidFill>
                  <a:srgbClr val="3A3838"/>
                </a:solidFill>
                <a:latin typeface="Arial"/>
                <a:cs typeface="Arial"/>
              </a:rPr>
              <a:t>jobs</a:t>
            </a:r>
            <a:r>
              <a:rPr sz="1050" spc="-20" dirty="0">
                <a:solidFill>
                  <a:srgbClr val="3A3838"/>
                </a:solidFill>
                <a:latin typeface="Arial"/>
                <a:cs typeface="Arial"/>
              </a:rPr>
              <a:t> each </a:t>
            </a:r>
            <a:r>
              <a:rPr sz="1050" dirty="0">
                <a:solidFill>
                  <a:srgbClr val="3A3838"/>
                </a:solidFill>
                <a:latin typeface="Arial"/>
                <a:cs typeface="Arial"/>
              </a:rPr>
              <a:t>year</a:t>
            </a:r>
            <a:r>
              <a:rPr sz="1050" spc="-25" dirty="0">
                <a:solidFill>
                  <a:srgbClr val="3A3838"/>
                </a:solidFill>
                <a:latin typeface="Arial"/>
                <a:cs typeface="Arial"/>
              </a:rPr>
              <a:t> </a:t>
            </a:r>
            <a:r>
              <a:rPr sz="1050" spc="-10" dirty="0">
                <a:solidFill>
                  <a:srgbClr val="3A3838"/>
                </a:solidFill>
                <a:latin typeface="Arial"/>
                <a:cs typeface="Arial"/>
              </a:rPr>
              <a:t>between 2021-</a:t>
            </a:r>
            <a:r>
              <a:rPr sz="1050" spc="-20" dirty="0">
                <a:solidFill>
                  <a:srgbClr val="3A3838"/>
                </a:solidFill>
                <a:latin typeface="Arial"/>
                <a:cs typeface="Arial"/>
              </a:rPr>
              <a:t>2031</a:t>
            </a:r>
            <a:endParaRPr sz="1050" dirty="0">
              <a:latin typeface="Arial"/>
              <a:cs typeface="Arial"/>
            </a:endParaRPr>
          </a:p>
        </p:txBody>
      </p:sp>
      <p:pic>
        <p:nvPicPr>
          <p:cNvPr id="18" name="object 18"/>
          <p:cNvPicPr/>
          <p:nvPr/>
        </p:nvPicPr>
        <p:blipFill>
          <a:blip r:embed="rId6" cstate="print"/>
          <a:stretch>
            <a:fillRect/>
          </a:stretch>
        </p:blipFill>
        <p:spPr>
          <a:xfrm>
            <a:off x="897636" y="3387852"/>
            <a:ext cx="996695" cy="990599"/>
          </a:xfrm>
          <a:prstGeom prst="rect">
            <a:avLst/>
          </a:prstGeom>
        </p:spPr>
      </p:pic>
      <p:pic>
        <p:nvPicPr>
          <p:cNvPr id="19" name="object 19"/>
          <p:cNvPicPr/>
          <p:nvPr/>
        </p:nvPicPr>
        <p:blipFill>
          <a:blip r:embed="rId7" cstate="print"/>
          <a:stretch>
            <a:fillRect/>
          </a:stretch>
        </p:blipFill>
        <p:spPr>
          <a:xfrm>
            <a:off x="807719" y="1766316"/>
            <a:ext cx="1213103" cy="1036319"/>
          </a:xfrm>
          <a:prstGeom prst="rect">
            <a:avLst/>
          </a:prstGeom>
        </p:spPr>
      </p:pic>
      <p:sp>
        <p:nvSpPr>
          <p:cNvPr id="21" name="object 21"/>
          <p:cNvSpPr/>
          <p:nvPr/>
        </p:nvSpPr>
        <p:spPr>
          <a:xfrm>
            <a:off x="3758552" y="3541395"/>
            <a:ext cx="0" cy="630555"/>
          </a:xfrm>
          <a:custGeom>
            <a:avLst/>
            <a:gdLst/>
            <a:ahLst/>
            <a:cxnLst/>
            <a:rect l="l" t="t" r="r" b="b"/>
            <a:pathLst>
              <a:path h="630554">
                <a:moveTo>
                  <a:pt x="0" y="0"/>
                </a:moveTo>
                <a:lnTo>
                  <a:pt x="0" y="630161"/>
                </a:lnTo>
              </a:path>
            </a:pathLst>
          </a:custGeom>
          <a:ln w="101600" cap="sq">
            <a:solidFill>
              <a:srgbClr val="FFFFFF"/>
            </a:solidFill>
          </a:ln>
        </p:spPr>
        <p:txBody>
          <a:bodyPr wrap="square" lIns="0" tIns="0" rIns="0" bIns="0" rtlCol="0"/>
          <a:lstStyle/>
          <a:p>
            <a:endParaRPr/>
          </a:p>
        </p:txBody>
      </p:sp>
      <p:sp>
        <p:nvSpPr>
          <p:cNvPr id="22" name="object 22"/>
          <p:cNvSpPr/>
          <p:nvPr/>
        </p:nvSpPr>
        <p:spPr>
          <a:xfrm>
            <a:off x="3758552" y="4171950"/>
            <a:ext cx="647700" cy="0"/>
          </a:xfrm>
          <a:custGeom>
            <a:avLst/>
            <a:gdLst/>
            <a:ahLst/>
            <a:cxnLst/>
            <a:rect l="l" t="t" r="r" b="b"/>
            <a:pathLst>
              <a:path w="647700">
                <a:moveTo>
                  <a:pt x="647700" y="0"/>
                </a:moveTo>
                <a:lnTo>
                  <a:pt x="0" y="0"/>
                </a:lnTo>
              </a:path>
            </a:pathLst>
          </a:custGeom>
          <a:ln w="101600" cap="sq">
            <a:solidFill>
              <a:srgbClr val="FFFFFF"/>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5946647" y="3153155"/>
            <a:ext cx="2488692" cy="1458468"/>
          </a:xfrm>
          <a:prstGeom prst="rect">
            <a:avLst/>
          </a:prstGeom>
        </p:spPr>
      </p:pic>
      <p:sp>
        <p:nvSpPr>
          <p:cNvPr id="24" name="object 9">
            <a:extLst>
              <a:ext uri="{FF2B5EF4-FFF2-40B4-BE49-F238E27FC236}">
                <a16:creationId xmlns:a16="http://schemas.microsoft.com/office/drawing/2014/main" id="{41985906-99CA-BC4B-A7C9-29942640B524}"/>
              </a:ext>
            </a:extLst>
          </p:cNvPr>
          <p:cNvSpPr txBox="1">
            <a:spLocks/>
          </p:cNvSpPr>
          <p:nvPr/>
        </p:nvSpPr>
        <p:spPr>
          <a:xfrm>
            <a:off x="3656114" y="4225106"/>
            <a:ext cx="852576" cy="141064"/>
          </a:xfrm>
          <a:prstGeom prst="rect">
            <a:avLst/>
          </a:prstGeom>
        </p:spPr>
        <p:txBody>
          <a:bodyPr vert="horz" wrap="square" lIns="0" tIns="48260" rIns="0" bIns="0" rtlCol="0" anchor="t">
            <a:spAutoFit/>
          </a:bodyPr>
          <a:lstStyle>
            <a:lvl1pPr>
              <a:defRPr sz="3300" b="0" i="0">
                <a:solidFill>
                  <a:srgbClr val="3A3838"/>
                </a:solidFill>
                <a:latin typeface="Arial Black"/>
                <a:ea typeface="+mj-ea"/>
                <a:cs typeface="Arial Black"/>
              </a:defRPr>
            </a:lvl1pPr>
          </a:lstStyle>
          <a:p>
            <a:pPr marL="12700" marR="5080" algn="ctr">
              <a:spcBef>
                <a:spcPts val="380"/>
              </a:spcBef>
            </a:pPr>
            <a:r>
              <a:rPr lang="en-US" sz="600" b="1" dirty="0">
                <a:solidFill>
                  <a:schemeClr val="tx1"/>
                </a:solidFill>
                <a:latin typeface="Arial Black" panose="020B0604020202020204" pitchFamily="34" charset="0"/>
                <a:cs typeface="Arial Black" panose="020B0604020202020204" pitchFamily="34" charset="0"/>
              </a:rPr>
              <a:t>HIGH DEMAND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379976" y="0"/>
            <a:ext cx="4764405" cy="5143500"/>
            <a:chOff x="4379976" y="0"/>
            <a:chExt cx="4764405" cy="5143500"/>
          </a:xfrm>
        </p:grpSpPr>
        <p:sp>
          <p:nvSpPr>
            <p:cNvPr id="3" name="object 3"/>
            <p:cNvSpPr/>
            <p:nvPr/>
          </p:nvSpPr>
          <p:spPr>
            <a:xfrm>
              <a:off x="4379976" y="0"/>
              <a:ext cx="4764405" cy="5143500"/>
            </a:xfrm>
            <a:custGeom>
              <a:avLst/>
              <a:gdLst/>
              <a:ahLst/>
              <a:cxnLst/>
              <a:rect l="l" t="t" r="r" b="b"/>
              <a:pathLst>
                <a:path w="4764405" h="5143500">
                  <a:moveTo>
                    <a:pt x="4764024" y="0"/>
                  </a:moveTo>
                  <a:lnTo>
                    <a:pt x="0" y="0"/>
                  </a:lnTo>
                  <a:lnTo>
                    <a:pt x="0" y="5143500"/>
                  </a:lnTo>
                  <a:lnTo>
                    <a:pt x="4764024" y="5143500"/>
                  </a:lnTo>
                  <a:lnTo>
                    <a:pt x="4764024" y="0"/>
                  </a:lnTo>
                  <a:close/>
                </a:path>
              </a:pathLst>
            </a:custGeom>
            <a:solidFill>
              <a:srgbClr val="FFCE34"/>
            </a:solidFill>
          </p:spPr>
          <p:txBody>
            <a:bodyPr wrap="square" lIns="0" tIns="0" rIns="0" bIns="0" rtlCol="0"/>
            <a:lstStyle/>
            <a:p>
              <a:endParaRPr/>
            </a:p>
          </p:txBody>
        </p:sp>
        <p:pic>
          <p:nvPicPr>
            <p:cNvPr id="4" name="object 4"/>
            <p:cNvPicPr/>
            <p:nvPr/>
          </p:nvPicPr>
          <p:blipFill>
            <a:blip r:embed="rId3" cstate="print"/>
            <a:stretch>
              <a:fillRect/>
            </a:stretch>
          </p:blipFill>
          <p:spPr>
            <a:xfrm>
              <a:off x="8208264" y="1351788"/>
              <a:ext cx="935735" cy="938784"/>
            </a:xfrm>
            <a:prstGeom prst="rect">
              <a:avLst/>
            </a:prstGeom>
          </p:spPr>
        </p:pic>
        <p:pic>
          <p:nvPicPr>
            <p:cNvPr id="5" name="object 5"/>
            <p:cNvPicPr/>
            <p:nvPr/>
          </p:nvPicPr>
          <p:blipFill>
            <a:blip r:embed="rId4" cstate="print"/>
            <a:stretch>
              <a:fillRect/>
            </a:stretch>
          </p:blipFill>
          <p:spPr>
            <a:xfrm>
              <a:off x="7263383" y="2284476"/>
              <a:ext cx="1880616" cy="957072"/>
            </a:xfrm>
            <a:prstGeom prst="rect">
              <a:avLst/>
            </a:prstGeom>
          </p:spPr>
        </p:pic>
        <p:pic>
          <p:nvPicPr>
            <p:cNvPr id="6" name="object 6"/>
            <p:cNvPicPr/>
            <p:nvPr/>
          </p:nvPicPr>
          <p:blipFill>
            <a:blip r:embed="rId5" cstate="print"/>
            <a:stretch>
              <a:fillRect/>
            </a:stretch>
          </p:blipFill>
          <p:spPr>
            <a:xfrm>
              <a:off x="6300216" y="3267455"/>
              <a:ext cx="955547" cy="1876044"/>
            </a:xfrm>
            <a:prstGeom prst="rect">
              <a:avLst/>
            </a:prstGeom>
          </p:spPr>
        </p:pic>
        <p:pic>
          <p:nvPicPr>
            <p:cNvPr id="7" name="object 7"/>
            <p:cNvPicPr/>
            <p:nvPr/>
          </p:nvPicPr>
          <p:blipFill>
            <a:blip r:embed="rId6" cstate="print"/>
            <a:stretch>
              <a:fillRect/>
            </a:stretch>
          </p:blipFill>
          <p:spPr>
            <a:xfrm>
              <a:off x="5323332" y="4204715"/>
              <a:ext cx="972312" cy="938784"/>
            </a:xfrm>
            <a:prstGeom prst="rect">
              <a:avLst/>
            </a:prstGeom>
          </p:spPr>
        </p:pic>
      </p:grpSp>
      <p:sp>
        <p:nvSpPr>
          <p:cNvPr id="8" name="object 8"/>
          <p:cNvSpPr/>
          <p:nvPr/>
        </p:nvSpPr>
        <p:spPr>
          <a:xfrm>
            <a:off x="0" y="0"/>
            <a:ext cx="1130935" cy="1941830"/>
          </a:xfrm>
          <a:custGeom>
            <a:avLst/>
            <a:gdLst/>
            <a:ahLst/>
            <a:cxnLst/>
            <a:rect l="l" t="t" r="r" b="b"/>
            <a:pathLst>
              <a:path w="1130935" h="1941830">
                <a:moveTo>
                  <a:pt x="1130808" y="0"/>
                </a:moveTo>
                <a:lnTo>
                  <a:pt x="0" y="0"/>
                </a:lnTo>
                <a:lnTo>
                  <a:pt x="0" y="1941576"/>
                </a:lnTo>
                <a:lnTo>
                  <a:pt x="1130808" y="1941576"/>
                </a:lnTo>
                <a:lnTo>
                  <a:pt x="1130808" y="0"/>
                </a:lnTo>
                <a:close/>
              </a:path>
            </a:pathLst>
          </a:custGeom>
          <a:solidFill>
            <a:srgbClr val="3A3838"/>
          </a:solidFill>
        </p:spPr>
        <p:txBody>
          <a:bodyPr wrap="square" lIns="0" tIns="0" rIns="0" bIns="0" rtlCol="0"/>
          <a:lstStyle/>
          <a:p>
            <a:endParaRPr/>
          </a:p>
        </p:txBody>
      </p:sp>
      <p:grpSp>
        <p:nvGrpSpPr>
          <p:cNvPr id="9" name="object 9"/>
          <p:cNvGrpSpPr/>
          <p:nvPr/>
        </p:nvGrpSpPr>
        <p:grpSpPr>
          <a:xfrm>
            <a:off x="938783" y="0"/>
            <a:ext cx="8234045" cy="5172075"/>
            <a:chOff x="938783" y="0"/>
            <a:chExt cx="8234045" cy="5172075"/>
          </a:xfrm>
        </p:grpSpPr>
        <p:pic>
          <p:nvPicPr>
            <p:cNvPr id="10" name="object 10"/>
            <p:cNvPicPr/>
            <p:nvPr/>
          </p:nvPicPr>
          <p:blipFill>
            <a:blip r:embed="rId7" cstate="print"/>
            <a:stretch>
              <a:fillRect/>
            </a:stretch>
          </p:blipFill>
          <p:spPr>
            <a:xfrm>
              <a:off x="7245096" y="3221735"/>
              <a:ext cx="1898903" cy="1921764"/>
            </a:xfrm>
            <a:prstGeom prst="rect">
              <a:avLst/>
            </a:prstGeom>
          </p:spPr>
        </p:pic>
        <p:sp>
          <p:nvSpPr>
            <p:cNvPr id="11" name="object 11"/>
            <p:cNvSpPr/>
            <p:nvPr/>
          </p:nvSpPr>
          <p:spPr>
            <a:xfrm>
              <a:off x="4570831" y="698169"/>
              <a:ext cx="4435475" cy="4181475"/>
            </a:xfrm>
            <a:custGeom>
              <a:avLst/>
              <a:gdLst/>
              <a:ahLst/>
              <a:cxnLst/>
              <a:rect l="l" t="t" r="r" b="b"/>
              <a:pathLst>
                <a:path w="4435475" h="4181475">
                  <a:moveTo>
                    <a:pt x="24853" y="4082681"/>
                  </a:moveTo>
                  <a:lnTo>
                    <a:pt x="18224" y="4082681"/>
                  </a:lnTo>
                  <a:lnTo>
                    <a:pt x="13716" y="4089133"/>
                  </a:lnTo>
                  <a:lnTo>
                    <a:pt x="0" y="4123829"/>
                  </a:lnTo>
                  <a:lnTo>
                    <a:pt x="0" y="4132034"/>
                  </a:lnTo>
                  <a:lnTo>
                    <a:pt x="11163" y="4170896"/>
                  </a:lnTo>
                  <a:lnTo>
                    <a:pt x="18224" y="4181373"/>
                  </a:lnTo>
                  <a:lnTo>
                    <a:pt x="24853" y="4181373"/>
                  </a:lnTo>
                  <a:lnTo>
                    <a:pt x="18135" y="4169041"/>
                  </a:lnTo>
                  <a:lnTo>
                    <a:pt x="13335" y="4156710"/>
                  </a:lnTo>
                  <a:lnTo>
                    <a:pt x="10452" y="4144378"/>
                  </a:lnTo>
                  <a:lnTo>
                    <a:pt x="9499" y="4132034"/>
                  </a:lnTo>
                  <a:lnTo>
                    <a:pt x="9499" y="4125557"/>
                  </a:lnTo>
                  <a:lnTo>
                    <a:pt x="20701" y="4089806"/>
                  </a:lnTo>
                  <a:lnTo>
                    <a:pt x="24853" y="4082681"/>
                  </a:lnTo>
                  <a:close/>
                </a:path>
                <a:path w="4435475" h="4181475">
                  <a:moveTo>
                    <a:pt x="93167" y="4150360"/>
                  </a:moveTo>
                  <a:lnTo>
                    <a:pt x="46964" y="4150360"/>
                  </a:lnTo>
                  <a:lnTo>
                    <a:pt x="46964" y="4124744"/>
                  </a:lnTo>
                  <a:lnTo>
                    <a:pt x="88607" y="4124744"/>
                  </a:lnTo>
                  <a:lnTo>
                    <a:pt x="88607" y="4115905"/>
                  </a:lnTo>
                  <a:lnTo>
                    <a:pt x="46964" y="4115905"/>
                  </a:lnTo>
                  <a:lnTo>
                    <a:pt x="46964" y="4092854"/>
                  </a:lnTo>
                  <a:lnTo>
                    <a:pt x="91427" y="4092854"/>
                  </a:lnTo>
                  <a:lnTo>
                    <a:pt x="91427" y="4083964"/>
                  </a:lnTo>
                  <a:lnTo>
                    <a:pt x="36995" y="4083964"/>
                  </a:lnTo>
                  <a:lnTo>
                    <a:pt x="36995" y="4159237"/>
                  </a:lnTo>
                  <a:lnTo>
                    <a:pt x="93167" y="4159237"/>
                  </a:lnTo>
                  <a:lnTo>
                    <a:pt x="93167" y="4150360"/>
                  </a:lnTo>
                  <a:close/>
                </a:path>
                <a:path w="4435475" h="4181475">
                  <a:moveTo>
                    <a:pt x="110705" y="3991597"/>
                  </a:moveTo>
                  <a:lnTo>
                    <a:pt x="100787" y="3966819"/>
                  </a:lnTo>
                  <a:lnTo>
                    <a:pt x="93433" y="3948442"/>
                  </a:lnTo>
                  <a:lnTo>
                    <a:pt x="77228" y="3907955"/>
                  </a:lnTo>
                  <a:lnTo>
                    <a:pt x="70154" y="3890302"/>
                  </a:lnTo>
                  <a:lnTo>
                    <a:pt x="70154" y="3948442"/>
                  </a:lnTo>
                  <a:lnTo>
                    <a:pt x="40386" y="3948442"/>
                  </a:lnTo>
                  <a:lnTo>
                    <a:pt x="55118" y="3907955"/>
                  </a:lnTo>
                  <a:lnTo>
                    <a:pt x="70154" y="3948442"/>
                  </a:lnTo>
                  <a:lnTo>
                    <a:pt x="70154" y="3890302"/>
                  </a:lnTo>
                  <a:lnTo>
                    <a:pt x="67030" y="3882504"/>
                  </a:lnTo>
                  <a:lnTo>
                    <a:pt x="43738" y="3882504"/>
                  </a:lnTo>
                  <a:lnTo>
                    <a:pt x="1244" y="3991597"/>
                  </a:lnTo>
                  <a:lnTo>
                    <a:pt x="24612" y="3991597"/>
                  </a:lnTo>
                  <a:lnTo>
                    <a:pt x="33616" y="3966819"/>
                  </a:lnTo>
                  <a:lnTo>
                    <a:pt x="77216" y="3966819"/>
                  </a:lnTo>
                  <a:lnTo>
                    <a:pt x="86741" y="3991597"/>
                  </a:lnTo>
                  <a:lnTo>
                    <a:pt x="110705" y="3991597"/>
                  </a:lnTo>
                  <a:close/>
                </a:path>
                <a:path w="4435475" h="4181475">
                  <a:moveTo>
                    <a:pt x="150025" y="4159237"/>
                  </a:moveTo>
                  <a:lnTo>
                    <a:pt x="149910" y="4119499"/>
                  </a:lnTo>
                  <a:lnTo>
                    <a:pt x="147777" y="4111498"/>
                  </a:lnTo>
                  <a:lnTo>
                    <a:pt x="145275" y="4107980"/>
                  </a:lnTo>
                  <a:lnTo>
                    <a:pt x="143205" y="4106430"/>
                  </a:lnTo>
                  <a:lnTo>
                    <a:pt x="137693" y="4104068"/>
                  </a:lnTo>
                  <a:lnTo>
                    <a:pt x="134670" y="4103484"/>
                  </a:lnTo>
                  <a:lnTo>
                    <a:pt x="123825" y="4103484"/>
                  </a:lnTo>
                  <a:lnTo>
                    <a:pt x="118046" y="4106481"/>
                  </a:lnTo>
                  <a:lnTo>
                    <a:pt x="114033" y="4112463"/>
                  </a:lnTo>
                  <a:lnTo>
                    <a:pt x="114033" y="4104716"/>
                  </a:lnTo>
                  <a:lnTo>
                    <a:pt x="105714" y="4104716"/>
                  </a:lnTo>
                  <a:lnTo>
                    <a:pt x="105714" y="4159237"/>
                  </a:lnTo>
                  <a:lnTo>
                    <a:pt x="114960" y="4159237"/>
                  </a:lnTo>
                  <a:lnTo>
                    <a:pt x="115011" y="4122305"/>
                  </a:lnTo>
                  <a:lnTo>
                    <a:pt x="116382" y="4117733"/>
                  </a:lnTo>
                  <a:lnTo>
                    <a:pt x="122110" y="4112742"/>
                  </a:lnTo>
                  <a:lnTo>
                    <a:pt x="122872" y="4112463"/>
                  </a:lnTo>
                  <a:lnTo>
                    <a:pt x="125501" y="4111498"/>
                  </a:lnTo>
                  <a:lnTo>
                    <a:pt x="131902" y="4111498"/>
                  </a:lnTo>
                  <a:lnTo>
                    <a:pt x="134048" y="4112044"/>
                  </a:lnTo>
                  <a:lnTo>
                    <a:pt x="140792" y="4159237"/>
                  </a:lnTo>
                  <a:lnTo>
                    <a:pt x="150025" y="4159237"/>
                  </a:lnTo>
                  <a:close/>
                </a:path>
                <a:path w="4435475" h="4181475">
                  <a:moveTo>
                    <a:pt x="185140" y="4159135"/>
                  </a:moveTo>
                  <a:lnTo>
                    <a:pt x="183857" y="4151338"/>
                  </a:lnTo>
                  <a:lnTo>
                    <a:pt x="183807" y="4150982"/>
                  </a:lnTo>
                  <a:lnTo>
                    <a:pt x="182130" y="4151211"/>
                  </a:lnTo>
                  <a:lnTo>
                    <a:pt x="180784" y="4151338"/>
                  </a:lnTo>
                  <a:lnTo>
                    <a:pt x="178384" y="4151338"/>
                  </a:lnTo>
                  <a:lnTo>
                    <a:pt x="174510" y="4146423"/>
                  </a:lnTo>
                  <a:lnTo>
                    <a:pt x="174510" y="4111904"/>
                  </a:lnTo>
                  <a:lnTo>
                    <a:pt x="183807" y="4111904"/>
                  </a:lnTo>
                  <a:lnTo>
                    <a:pt x="183807" y="4104716"/>
                  </a:lnTo>
                  <a:lnTo>
                    <a:pt x="174510" y="4104716"/>
                  </a:lnTo>
                  <a:lnTo>
                    <a:pt x="174510" y="4085666"/>
                  </a:lnTo>
                  <a:lnTo>
                    <a:pt x="165328" y="4091216"/>
                  </a:lnTo>
                  <a:lnTo>
                    <a:pt x="165328" y="4104716"/>
                  </a:lnTo>
                  <a:lnTo>
                    <a:pt x="158546" y="4104716"/>
                  </a:lnTo>
                  <a:lnTo>
                    <a:pt x="158546" y="4111904"/>
                  </a:lnTo>
                  <a:lnTo>
                    <a:pt x="165328" y="4111904"/>
                  </a:lnTo>
                  <a:lnTo>
                    <a:pt x="165404" y="4149623"/>
                  </a:lnTo>
                  <a:lnTo>
                    <a:pt x="165696" y="4152455"/>
                  </a:lnTo>
                  <a:lnTo>
                    <a:pt x="167208" y="4155910"/>
                  </a:lnTo>
                  <a:lnTo>
                    <a:pt x="168503" y="4157307"/>
                  </a:lnTo>
                  <a:lnTo>
                    <a:pt x="172199" y="4159427"/>
                  </a:lnTo>
                  <a:lnTo>
                    <a:pt x="174802" y="4159961"/>
                  </a:lnTo>
                  <a:lnTo>
                    <a:pt x="180213" y="4159961"/>
                  </a:lnTo>
                  <a:lnTo>
                    <a:pt x="182537" y="4159694"/>
                  </a:lnTo>
                  <a:lnTo>
                    <a:pt x="185140" y="4159135"/>
                  </a:lnTo>
                  <a:close/>
                </a:path>
                <a:path w="4435475" h="4181475">
                  <a:moveTo>
                    <a:pt x="189217" y="3936377"/>
                  </a:moveTo>
                  <a:lnTo>
                    <a:pt x="188836" y="3931691"/>
                  </a:lnTo>
                  <a:lnTo>
                    <a:pt x="187680" y="3926776"/>
                  </a:lnTo>
                  <a:lnTo>
                    <a:pt x="187299" y="3925151"/>
                  </a:lnTo>
                  <a:lnTo>
                    <a:pt x="167271" y="3910787"/>
                  </a:lnTo>
                  <a:lnTo>
                    <a:pt x="162661" y="3910787"/>
                  </a:lnTo>
                  <a:lnTo>
                    <a:pt x="155143" y="3911625"/>
                  </a:lnTo>
                  <a:lnTo>
                    <a:pt x="148297" y="3914140"/>
                  </a:lnTo>
                  <a:lnTo>
                    <a:pt x="142125" y="3918318"/>
                  </a:lnTo>
                  <a:lnTo>
                    <a:pt x="136613" y="3924173"/>
                  </a:lnTo>
                  <a:lnTo>
                    <a:pt x="136613" y="3912565"/>
                  </a:lnTo>
                  <a:lnTo>
                    <a:pt x="117182" y="3912565"/>
                  </a:lnTo>
                  <a:lnTo>
                    <a:pt x="117182" y="3991597"/>
                  </a:lnTo>
                  <a:lnTo>
                    <a:pt x="138099" y="3991597"/>
                  </a:lnTo>
                  <a:lnTo>
                    <a:pt x="138099" y="3946969"/>
                  </a:lnTo>
                  <a:lnTo>
                    <a:pt x="138633" y="3940924"/>
                  </a:lnTo>
                  <a:lnTo>
                    <a:pt x="140766" y="3934371"/>
                  </a:lnTo>
                  <a:lnTo>
                    <a:pt x="142735" y="3931742"/>
                  </a:lnTo>
                  <a:lnTo>
                    <a:pt x="148488" y="3927779"/>
                  </a:lnTo>
                  <a:lnTo>
                    <a:pt x="151739" y="3926776"/>
                  </a:lnTo>
                  <a:lnTo>
                    <a:pt x="158191" y="3926776"/>
                  </a:lnTo>
                  <a:lnTo>
                    <a:pt x="168313" y="3942727"/>
                  </a:lnTo>
                  <a:lnTo>
                    <a:pt x="168313" y="3991597"/>
                  </a:lnTo>
                  <a:lnTo>
                    <a:pt x="189217" y="3991597"/>
                  </a:lnTo>
                  <a:lnTo>
                    <a:pt x="189217" y="3936377"/>
                  </a:lnTo>
                  <a:close/>
                </a:path>
                <a:path w="4435475" h="4181475">
                  <a:moveTo>
                    <a:pt x="222110" y="4106456"/>
                  </a:moveTo>
                  <a:lnTo>
                    <a:pt x="218897" y="4104475"/>
                  </a:lnTo>
                  <a:lnTo>
                    <a:pt x="215722" y="4103484"/>
                  </a:lnTo>
                  <a:lnTo>
                    <a:pt x="210451" y="4103484"/>
                  </a:lnTo>
                  <a:lnTo>
                    <a:pt x="208483" y="4104094"/>
                  </a:lnTo>
                  <a:lnTo>
                    <a:pt x="204889" y="4106557"/>
                  </a:lnTo>
                  <a:lnTo>
                    <a:pt x="202920" y="4109110"/>
                  </a:lnTo>
                  <a:lnTo>
                    <a:pt x="200799" y="4112984"/>
                  </a:lnTo>
                  <a:lnTo>
                    <a:pt x="200799" y="4104716"/>
                  </a:lnTo>
                  <a:lnTo>
                    <a:pt x="192481" y="4104716"/>
                  </a:lnTo>
                  <a:lnTo>
                    <a:pt x="192481" y="4159237"/>
                  </a:lnTo>
                  <a:lnTo>
                    <a:pt x="201726" y="4159237"/>
                  </a:lnTo>
                  <a:lnTo>
                    <a:pt x="201726" y="4126788"/>
                  </a:lnTo>
                  <a:lnTo>
                    <a:pt x="202234" y="4123194"/>
                  </a:lnTo>
                  <a:lnTo>
                    <a:pt x="203949" y="4117759"/>
                  </a:lnTo>
                  <a:lnTo>
                    <a:pt x="205092" y="4116070"/>
                  </a:lnTo>
                  <a:lnTo>
                    <a:pt x="208318" y="4113644"/>
                  </a:lnTo>
                  <a:lnTo>
                    <a:pt x="210134" y="4113034"/>
                  </a:lnTo>
                  <a:lnTo>
                    <a:pt x="214401" y="4113034"/>
                  </a:lnTo>
                  <a:lnTo>
                    <a:pt x="216662" y="4113695"/>
                  </a:lnTo>
                  <a:lnTo>
                    <a:pt x="218922" y="4115028"/>
                  </a:lnTo>
                  <a:lnTo>
                    <a:pt x="219659" y="4113034"/>
                  </a:lnTo>
                  <a:lnTo>
                    <a:pt x="222110" y="4106456"/>
                  </a:lnTo>
                  <a:close/>
                </a:path>
                <a:path w="4435475" h="4181475">
                  <a:moveTo>
                    <a:pt x="272364" y="4104716"/>
                  </a:moveTo>
                  <a:lnTo>
                    <a:pt x="263118" y="4104716"/>
                  </a:lnTo>
                  <a:lnTo>
                    <a:pt x="249986" y="4140530"/>
                  </a:lnTo>
                  <a:lnTo>
                    <a:pt x="248729" y="4144683"/>
                  </a:lnTo>
                  <a:lnTo>
                    <a:pt x="247662" y="4148925"/>
                  </a:lnTo>
                  <a:lnTo>
                    <a:pt x="246494" y="4144505"/>
                  </a:lnTo>
                  <a:lnTo>
                    <a:pt x="245186" y="4140301"/>
                  </a:lnTo>
                  <a:lnTo>
                    <a:pt x="243713" y="4136288"/>
                  </a:lnTo>
                  <a:lnTo>
                    <a:pt x="232359" y="4104716"/>
                  </a:lnTo>
                  <a:lnTo>
                    <a:pt x="222402" y="4104716"/>
                  </a:lnTo>
                  <a:lnTo>
                    <a:pt x="243090" y="4159351"/>
                  </a:lnTo>
                  <a:lnTo>
                    <a:pt x="240969" y="4165269"/>
                  </a:lnTo>
                  <a:lnTo>
                    <a:pt x="233540" y="4172381"/>
                  </a:lnTo>
                  <a:lnTo>
                    <a:pt x="229984" y="4172381"/>
                  </a:lnTo>
                  <a:lnTo>
                    <a:pt x="228219" y="4172115"/>
                  </a:lnTo>
                  <a:lnTo>
                    <a:pt x="226199" y="4171569"/>
                  </a:lnTo>
                  <a:lnTo>
                    <a:pt x="227228" y="4180243"/>
                  </a:lnTo>
                  <a:lnTo>
                    <a:pt x="229412" y="4180992"/>
                  </a:lnTo>
                  <a:lnTo>
                    <a:pt x="231406" y="4181373"/>
                  </a:lnTo>
                  <a:lnTo>
                    <a:pt x="236131" y="4181373"/>
                  </a:lnTo>
                  <a:lnTo>
                    <a:pt x="238658" y="4180662"/>
                  </a:lnTo>
                  <a:lnTo>
                    <a:pt x="242900" y="4177817"/>
                  </a:lnTo>
                  <a:lnTo>
                    <a:pt x="244792" y="4175582"/>
                  </a:lnTo>
                  <a:lnTo>
                    <a:pt x="246519" y="4172381"/>
                  </a:lnTo>
                  <a:lnTo>
                    <a:pt x="247662" y="4170286"/>
                  </a:lnTo>
                  <a:lnTo>
                    <a:pt x="249389" y="4166158"/>
                  </a:lnTo>
                  <a:lnTo>
                    <a:pt x="251612" y="4160164"/>
                  </a:lnTo>
                  <a:lnTo>
                    <a:pt x="255816" y="4148925"/>
                  </a:lnTo>
                  <a:lnTo>
                    <a:pt x="272364" y="4104716"/>
                  </a:lnTo>
                  <a:close/>
                </a:path>
                <a:path w="4435475" h="4181475">
                  <a:moveTo>
                    <a:pt x="278980" y="3991597"/>
                  </a:moveTo>
                  <a:lnTo>
                    <a:pt x="277152" y="3987825"/>
                  </a:lnTo>
                  <a:lnTo>
                    <a:pt x="275894" y="3984294"/>
                  </a:lnTo>
                  <a:lnTo>
                    <a:pt x="275628" y="3982961"/>
                  </a:lnTo>
                  <a:lnTo>
                    <a:pt x="274764" y="3978643"/>
                  </a:lnTo>
                  <a:lnTo>
                    <a:pt x="274561" y="3977690"/>
                  </a:lnTo>
                  <a:lnTo>
                    <a:pt x="274256" y="3973042"/>
                  </a:lnTo>
                  <a:lnTo>
                    <a:pt x="274332" y="3953649"/>
                  </a:lnTo>
                  <a:lnTo>
                    <a:pt x="274447" y="3932136"/>
                  </a:lnTo>
                  <a:lnTo>
                    <a:pt x="273659" y="3926776"/>
                  </a:lnTo>
                  <a:lnTo>
                    <a:pt x="250507" y="3910787"/>
                  </a:lnTo>
                  <a:lnTo>
                    <a:pt x="230911" y="3910787"/>
                  </a:lnTo>
                  <a:lnTo>
                    <a:pt x="223177" y="3912616"/>
                  </a:lnTo>
                  <a:lnTo>
                    <a:pt x="212763" y="3919956"/>
                  </a:lnTo>
                  <a:lnTo>
                    <a:pt x="209080" y="3925620"/>
                  </a:lnTo>
                  <a:lnTo>
                    <a:pt x="206959" y="3933253"/>
                  </a:lnTo>
                  <a:lnTo>
                    <a:pt x="225933" y="3936682"/>
                  </a:lnTo>
                  <a:lnTo>
                    <a:pt x="227215" y="3933012"/>
                  </a:lnTo>
                  <a:lnTo>
                    <a:pt x="228904" y="3930446"/>
                  </a:lnTo>
                  <a:lnTo>
                    <a:pt x="233070" y="3927513"/>
                  </a:lnTo>
                  <a:lnTo>
                    <a:pt x="235978" y="3926776"/>
                  </a:lnTo>
                  <a:lnTo>
                    <a:pt x="245198" y="3926776"/>
                  </a:lnTo>
                  <a:lnTo>
                    <a:pt x="248945" y="3927640"/>
                  </a:lnTo>
                  <a:lnTo>
                    <a:pt x="252920" y="3931056"/>
                  </a:lnTo>
                  <a:lnTo>
                    <a:pt x="253911" y="3933926"/>
                  </a:lnTo>
                  <a:lnTo>
                    <a:pt x="253911" y="3940022"/>
                  </a:lnTo>
                  <a:lnTo>
                    <a:pt x="253911" y="3953649"/>
                  </a:lnTo>
                  <a:lnTo>
                    <a:pt x="253911" y="3962819"/>
                  </a:lnTo>
                  <a:lnTo>
                    <a:pt x="253631" y="3966222"/>
                  </a:lnTo>
                  <a:lnTo>
                    <a:pt x="253085" y="3968013"/>
                  </a:lnTo>
                  <a:lnTo>
                    <a:pt x="252298" y="3970731"/>
                  </a:lnTo>
                  <a:lnTo>
                    <a:pt x="250634" y="3973042"/>
                  </a:lnTo>
                  <a:lnTo>
                    <a:pt x="248107" y="3974935"/>
                  </a:lnTo>
                  <a:lnTo>
                    <a:pt x="244678" y="3977411"/>
                  </a:lnTo>
                  <a:lnTo>
                    <a:pt x="241084" y="3978643"/>
                  </a:lnTo>
                  <a:lnTo>
                    <a:pt x="233946" y="3978643"/>
                  </a:lnTo>
                  <a:lnTo>
                    <a:pt x="231165" y="3977576"/>
                  </a:lnTo>
                  <a:lnTo>
                    <a:pt x="226796" y="3973322"/>
                  </a:lnTo>
                  <a:lnTo>
                    <a:pt x="225704" y="3970782"/>
                  </a:lnTo>
                  <a:lnTo>
                    <a:pt x="225704" y="3964876"/>
                  </a:lnTo>
                  <a:lnTo>
                    <a:pt x="246989" y="3955605"/>
                  </a:lnTo>
                  <a:lnTo>
                    <a:pt x="251231" y="3954538"/>
                  </a:lnTo>
                  <a:lnTo>
                    <a:pt x="253911" y="3953649"/>
                  </a:lnTo>
                  <a:lnTo>
                    <a:pt x="253911" y="3940022"/>
                  </a:lnTo>
                  <a:lnTo>
                    <a:pt x="250139" y="3941610"/>
                  </a:lnTo>
                  <a:lnTo>
                    <a:pt x="243370" y="3943324"/>
                  </a:lnTo>
                  <a:lnTo>
                    <a:pt x="205867" y="3961574"/>
                  </a:lnTo>
                  <a:lnTo>
                    <a:pt x="204800" y="3965549"/>
                  </a:lnTo>
                  <a:lnTo>
                    <a:pt x="204800" y="3976763"/>
                  </a:lnTo>
                  <a:lnTo>
                    <a:pt x="207137" y="3982339"/>
                  </a:lnTo>
                  <a:lnTo>
                    <a:pt x="216509" y="3991178"/>
                  </a:lnTo>
                  <a:lnTo>
                    <a:pt x="222923" y="3993388"/>
                  </a:lnTo>
                  <a:lnTo>
                    <a:pt x="235673" y="3993388"/>
                  </a:lnTo>
                  <a:lnTo>
                    <a:pt x="240017" y="3992511"/>
                  </a:lnTo>
                  <a:lnTo>
                    <a:pt x="248158" y="3989044"/>
                  </a:lnTo>
                  <a:lnTo>
                    <a:pt x="251968" y="3986441"/>
                  </a:lnTo>
                  <a:lnTo>
                    <a:pt x="255549" y="3982961"/>
                  </a:lnTo>
                  <a:lnTo>
                    <a:pt x="255981" y="3984294"/>
                  </a:lnTo>
                  <a:lnTo>
                    <a:pt x="256286" y="3985425"/>
                  </a:lnTo>
                  <a:lnTo>
                    <a:pt x="257086" y="3988155"/>
                  </a:lnTo>
                  <a:lnTo>
                    <a:pt x="257759" y="3990213"/>
                  </a:lnTo>
                  <a:lnTo>
                    <a:pt x="258292" y="3991597"/>
                  </a:lnTo>
                  <a:lnTo>
                    <a:pt x="278980" y="3991597"/>
                  </a:lnTo>
                  <a:close/>
                </a:path>
                <a:path w="4435475" h="4181475">
                  <a:moveTo>
                    <a:pt x="316547" y="3882504"/>
                  </a:moveTo>
                  <a:lnTo>
                    <a:pt x="295643" y="3882504"/>
                  </a:lnTo>
                  <a:lnTo>
                    <a:pt x="295643" y="3991597"/>
                  </a:lnTo>
                  <a:lnTo>
                    <a:pt x="316547" y="3991597"/>
                  </a:lnTo>
                  <a:lnTo>
                    <a:pt x="316547" y="3882504"/>
                  </a:lnTo>
                  <a:close/>
                </a:path>
                <a:path w="4435475" h="4181475">
                  <a:moveTo>
                    <a:pt x="317449" y="4083964"/>
                  </a:moveTo>
                  <a:lnTo>
                    <a:pt x="308203" y="4083964"/>
                  </a:lnTo>
                  <a:lnTo>
                    <a:pt x="308203" y="4159237"/>
                  </a:lnTo>
                  <a:lnTo>
                    <a:pt x="317449" y="4159237"/>
                  </a:lnTo>
                  <a:lnTo>
                    <a:pt x="317449" y="4083964"/>
                  </a:lnTo>
                  <a:close/>
                </a:path>
                <a:path w="4435475" h="4181475">
                  <a:moveTo>
                    <a:pt x="378460" y="4122877"/>
                  </a:moveTo>
                  <a:lnTo>
                    <a:pt x="376148" y="4115892"/>
                  </a:lnTo>
                  <a:lnTo>
                    <a:pt x="371665" y="4111079"/>
                  </a:lnTo>
                  <a:lnTo>
                    <a:pt x="368706" y="4107904"/>
                  </a:lnTo>
                  <a:lnTo>
                    <a:pt x="368706" y="4126738"/>
                  </a:lnTo>
                  <a:lnTo>
                    <a:pt x="338251" y="4126738"/>
                  </a:lnTo>
                  <a:lnTo>
                    <a:pt x="338556" y="4121988"/>
                  </a:lnTo>
                  <a:lnTo>
                    <a:pt x="340156" y="4118178"/>
                  </a:lnTo>
                  <a:lnTo>
                    <a:pt x="345948" y="4112501"/>
                  </a:lnTo>
                  <a:lnTo>
                    <a:pt x="349516" y="4111079"/>
                  </a:lnTo>
                  <a:lnTo>
                    <a:pt x="358444" y="4111079"/>
                  </a:lnTo>
                  <a:lnTo>
                    <a:pt x="362267" y="4112857"/>
                  </a:lnTo>
                  <a:lnTo>
                    <a:pt x="365213" y="4116425"/>
                  </a:lnTo>
                  <a:lnTo>
                    <a:pt x="367131" y="4118711"/>
                  </a:lnTo>
                  <a:lnTo>
                    <a:pt x="368287" y="4122153"/>
                  </a:lnTo>
                  <a:lnTo>
                    <a:pt x="368706" y="4126738"/>
                  </a:lnTo>
                  <a:lnTo>
                    <a:pt x="368706" y="4107904"/>
                  </a:lnTo>
                  <a:lnTo>
                    <a:pt x="366903" y="4105960"/>
                  </a:lnTo>
                  <a:lnTo>
                    <a:pt x="360946" y="4103484"/>
                  </a:lnTo>
                  <a:lnTo>
                    <a:pt x="346125" y="4103484"/>
                  </a:lnTo>
                  <a:lnTo>
                    <a:pt x="340004" y="4106011"/>
                  </a:lnTo>
                  <a:lnTo>
                    <a:pt x="330555" y="4116146"/>
                  </a:lnTo>
                  <a:lnTo>
                    <a:pt x="328193" y="4123271"/>
                  </a:lnTo>
                  <a:lnTo>
                    <a:pt x="328193" y="4141305"/>
                  </a:lnTo>
                  <a:lnTo>
                    <a:pt x="330530" y="4148201"/>
                  </a:lnTo>
                  <a:lnTo>
                    <a:pt x="339864" y="4158018"/>
                  </a:lnTo>
                  <a:lnTo>
                    <a:pt x="346189" y="4160482"/>
                  </a:lnTo>
                  <a:lnTo>
                    <a:pt x="360502" y="4160482"/>
                  </a:lnTo>
                  <a:lnTo>
                    <a:pt x="365709" y="4158932"/>
                  </a:lnTo>
                  <a:lnTo>
                    <a:pt x="373710" y="4152874"/>
                  </a:lnTo>
                  <a:lnTo>
                    <a:pt x="373849" y="4152773"/>
                  </a:lnTo>
                  <a:lnTo>
                    <a:pt x="376643" y="4148442"/>
                  </a:lnTo>
                  <a:lnTo>
                    <a:pt x="378142" y="4142867"/>
                  </a:lnTo>
                  <a:lnTo>
                    <a:pt x="368592" y="4141686"/>
                  </a:lnTo>
                  <a:lnTo>
                    <a:pt x="367195" y="4145584"/>
                  </a:lnTo>
                  <a:lnTo>
                    <a:pt x="365277" y="4148442"/>
                  </a:lnTo>
                  <a:lnTo>
                    <a:pt x="360502" y="4151985"/>
                  </a:lnTo>
                  <a:lnTo>
                    <a:pt x="357606" y="4152874"/>
                  </a:lnTo>
                  <a:lnTo>
                    <a:pt x="349669" y="4152874"/>
                  </a:lnTo>
                  <a:lnTo>
                    <a:pt x="345871" y="4151287"/>
                  </a:lnTo>
                  <a:lnTo>
                    <a:pt x="339775" y="4144911"/>
                  </a:lnTo>
                  <a:lnTo>
                    <a:pt x="338086" y="4140327"/>
                  </a:lnTo>
                  <a:lnTo>
                    <a:pt x="337743" y="4134345"/>
                  </a:lnTo>
                  <a:lnTo>
                    <a:pt x="378409" y="4134345"/>
                  </a:lnTo>
                  <a:lnTo>
                    <a:pt x="378460" y="4126738"/>
                  </a:lnTo>
                  <a:lnTo>
                    <a:pt x="378460" y="4122877"/>
                  </a:lnTo>
                  <a:close/>
                </a:path>
                <a:path w="4435475" h="4181475">
                  <a:moveTo>
                    <a:pt x="409676" y="3912565"/>
                  </a:moveTo>
                  <a:lnTo>
                    <a:pt x="388023" y="3912565"/>
                  </a:lnTo>
                  <a:lnTo>
                    <a:pt x="369570" y="3968673"/>
                  </a:lnTo>
                  <a:lnTo>
                    <a:pt x="350672" y="3912565"/>
                  </a:lnTo>
                  <a:lnTo>
                    <a:pt x="328422" y="3912565"/>
                  </a:lnTo>
                  <a:lnTo>
                    <a:pt x="358482" y="3991826"/>
                  </a:lnTo>
                  <a:lnTo>
                    <a:pt x="357238" y="3996232"/>
                  </a:lnTo>
                  <a:lnTo>
                    <a:pt x="355460" y="3999865"/>
                  </a:lnTo>
                  <a:lnTo>
                    <a:pt x="350799" y="4005580"/>
                  </a:lnTo>
                  <a:lnTo>
                    <a:pt x="347192" y="4007002"/>
                  </a:lnTo>
                  <a:lnTo>
                    <a:pt x="339712" y="4007002"/>
                  </a:lnTo>
                  <a:lnTo>
                    <a:pt x="336753" y="4006672"/>
                  </a:lnTo>
                  <a:lnTo>
                    <a:pt x="333476" y="4006037"/>
                  </a:lnTo>
                  <a:lnTo>
                    <a:pt x="335343" y="4022407"/>
                  </a:lnTo>
                  <a:lnTo>
                    <a:pt x="339204" y="4023245"/>
                  </a:lnTo>
                  <a:lnTo>
                    <a:pt x="343154" y="4023664"/>
                  </a:lnTo>
                  <a:lnTo>
                    <a:pt x="351142" y="4023664"/>
                  </a:lnTo>
                  <a:lnTo>
                    <a:pt x="381774" y="3988625"/>
                  </a:lnTo>
                  <a:lnTo>
                    <a:pt x="389102" y="3968673"/>
                  </a:lnTo>
                  <a:lnTo>
                    <a:pt x="409676" y="3912565"/>
                  </a:lnTo>
                  <a:close/>
                </a:path>
                <a:path w="4435475" h="4181475">
                  <a:moveTo>
                    <a:pt x="433590" y="4104716"/>
                  </a:moveTo>
                  <a:lnTo>
                    <a:pt x="424091" y="4104716"/>
                  </a:lnTo>
                  <a:lnTo>
                    <a:pt x="410502" y="4142028"/>
                  </a:lnTo>
                  <a:lnTo>
                    <a:pt x="409359" y="4145483"/>
                  </a:lnTo>
                  <a:lnTo>
                    <a:pt x="408533" y="4148353"/>
                  </a:lnTo>
                  <a:lnTo>
                    <a:pt x="407479" y="4144556"/>
                  </a:lnTo>
                  <a:lnTo>
                    <a:pt x="406311" y="4140898"/>
                  </a:lnTo>
                  <a:lnTo>
                    <a:pt x="393344" y="4104716"/>
                  </a:lnTo>
                  <a:lnTo>
                    <a:pt x="383590" y="4104716"/>
                  </a:lnTo>
                  <a:lnTo>
                    <a:pt x="404329" y="4159237"/>
                  </a:lnTo>
                  <a:lnTo>
                    <a:pt x="412953" y="4159237"/>
                  </a:lnTo>
                  <a:lnTo>
                    <a:pt x="417068" y="4148353"/>
                  </a:lnTo>
                  <a:lnTo>
                    <a:pt x="433590" y="4104716"/>
                  </a:lnTo>
                  <a:close/>
                </a:path>
                <a:path w="4435475" h="4181475">
                  <a:moveTo>
                    <a:pt x="485546" y="3960241"/>
                  </a:moveTo>
                  <a:lnTo>
                    <a:pt x="444525" y="3939502"/>
                  </a:lnTo>
                  <a:lnTo>
                    <a:pt x="438010" y="3937546"/>
                  </a:lnTo>
                  <a:lnTo>
                    <a:pt x="434746" y="3935120"/>
                  </a:lnTo>
                  <a:lnTo>
                    <a:pt x="434047" y="3933850"/>
                  </a:lnTo>
                  <a:lnTo>
                    <a:pt x="434047" y="3930624"/>
                  </a:lnTo>
                  <a:lnTo>
                    <a:pt x="434835" y="3929215"/>
                  </a:lnTo>
                  <a:lnTo>
                    <a:pt x="436422" y="3928122"/>
                  </a:lnTo>
                  <a:lnTo>
                    <a:pt x="438810" y="3926586"/>
                  </a:lnTo>
                  <a:lnTo>
                    <a:pt x="442747" y="3925811"/>
                  </a:lnTo>
                  <a:lnTo>
                    <a:pt x="452628" y="3925811"/>
                  </a:lnTo>
                  <a:lnTo>
                    <a:pt x="455980" y="3926636"/>
                  </a:lnTo>
                  <a:lnTo>
                    <a:pt x="460705" y="3929913"/>
                  </a:lnTo>
                  <a:lnTo>
                    <a:pt x="462305" y="3932263"/>
                  </a:lnTo>
                  <a:lnTo>
                    <a:pt x="463143" y="3935336"/>
                  </a:lnTo>
                  <a:lnTo>
                    <a:pt x="482866" y="3931691"/>
                  </a:lnTo>
                  <a:lnTo>
                    <a:pt x="458698" y="3910787"/>
                  </a:lnTo>
                  <a:lnTo>
                    <a:pt x="447890" y="3910787"/>
                  </a:lnTo>
                  <a:lnTo>
                    <a:pt x="414629" y="3942638"/>
                  </a:lnTo>
                  <a:lnTo>
                    <a:pt x="417753" y="3948557"/>
                  </a:lnTo>
                  <a:lnTo>
                    <a:pt x="459689" y="3963860"/>
                  </a:lnTo>
                  <a:lnTo>
                    <a:pt x="462026" y="3964787"/>
                  </a:lnTo>
                  <a:lnTo>
                    <a:pt x="463143" y="3965854"/>
                  </a:lnTo>
                  <a:lnTo>
                    <a:pt x="464058" y="3966819"/>
                  </a:lnTo>
                  <a:lnTo>
                    <a:pt x="464553" y="3968127"/>
                  </a:lnTo>
                  <a:lnTo>
                    <a:pt x="464553" y="3972052"/>
                  </a:lnTo>
                  <a:lnTo>
                    <a:pt x="463638" y="3973906"/>
                  </a:lnTo>
                  <a:lnTo>
                    <a:pt x="461797" y="3975303"/>
                  </a:lnTo>
                  <a:lnTo>
                    <a:pt x="459079" y="3977284"/>
                  </a:lnTo>
                  <a:lnTo>
                    <a:pt x="455002" y="3978275"/>
                  </a:lnTo>
                  <a:lnTo>
                    <a:pt x="444690" y="3978275"/>
                  </a:lnTo>
                  <a:lnTo>
                    <a:pt x="440867" y="3977221"/>
                  </a:lnTo>
                  <a:lnTo>
                    <a:pt x="435406" y="3973004"/>
                  </a:lnTo>
                  <a:lnTo>
                    <a:pt x="433603" y="3969918"/>
                  </a:lnTo>
                  <a:lnTo>
                    <a:pt x="432701" y="3965854"/>
                  </a:lnTo>
                  <a:lnTo>
                    <a:pt x="411721" y="3969054"/>
                  </a:lnTo>
                  <a:lnTo>
                    <a:pt x="441960" y="3992981"/>
                  </a:lnTo>
                  <a:lnTo>
                    <a:pt x="449605" y="3993388"/>
                  </a:lnTo>
                  <a:lnTo>
                    <a:pt x="457949" y="3992905"/>
                  </a:lnTo>
                  <a:lnTo>
                    <a:pt x="485546" y="3974134"/>
                  </a:lnTo>
                  <a:lnTo>
                    <a:pt x="485546" y="3960241"/>
                  </a:lnTo>
                  <a:close/>
                </a:path>
                <a:path w="4435475" h="4181475">
                  <a:moveTo>
                    <a:pt x="489712" y="4122877"/>
                  </a:moveTo>
                  <a:lnTo>
                    <a:pt x="487400" y="4115892"/>
                  </a:lnTo>
                  <a:lnTo>
                    <a:pt x="482917" y="4111079"/>
                  </a:lnTo>
                  <a:lnTo>
                    <a:pt x="479958" y="4107904"/>
                  </a:lnTo>
                  <a:lnTo>
                    <a:pt x="479958" y="4126738"/>
                  </a:lnTo>
                  <a:lnTo>
                    <a:pt x="449503" y="4126738"/>
                  </a:lnTo>
                  <a:lnTo>
                    <a:pt x="449808" y="4121988"/>
                  </a:lnTo>
                  <a:lnTo>
                    <a:pt x="451408" y="4118178"/>
                  </a:lnTo>
                  <a:lnTo>
                    <a:pt x="457200" y="4112501"/>
                  </a:lnTo>
                  <a:lnTo>
                    <a:pt x="460768" y="4111079"/>
                  </a:lnTo>
                  <a:lnTo>
                    <a:pt x="469696" y="4111079"/>
                  </a:lnTo>
                  <a:lnTo>
                    <a:pt x="473519" y="4112857"/>
                  </a:lnTo>
                  <a:lnTo>
                    <a:pt x="476465" y="4116425"/>
                  </a:lnTo>
                  <a:lnTo>
                    <a:pt x="478383" y="4118711"/>
                  </a:lnTo>
                  <a:lnTo>
                    <a:pt x="479539" y="4122153"/>
                  </a:lnTo>
                  <a:lnTo>
                    <a:pt x="479958" y="4126738"/>
                  </a:lnTo>
                  <a:lnTo>
                    <a:pt x="479958" y="4107904"/>
                  </a:lnTo>
                  <a:lnTo>
                    <a:pt x="478155" y="4105960"/>
                  </a:lnTo>
                  <a:lnTo>
                    <a:pt x="472198" y="4103484"/>
                  </a:lnTo>
                  <a:lnTo>
                    <a:pt x="457377" y="4103484"/>
                  </a:lnTo>
                  <a:lnTo>
                    <a:pt x="451256" y="4106011"/>
                  </a:lnTo>
                  <a:lnTo>
                    <a:pt x="441807" y="4116146"/>
                  </a:lnTo>
                  <a:lnTo>
                    <a:pt x="439445" y="4123271"/>
                  </a:lnTo>
                  <a:lnTo>
                    <a:pt x="439445" y="4141305"/>
                  </a:lnTo>
                  <a:lnTo>
                    <a:pt x="441782" y="4148201"/>
                  </a:lnTo>
                  <a:lnTo>
                    <a:pt x="451116" y="4158018"/>
                  </a:lnTo>
                  <a:lnTo>
                    <a:pt x="457441" y="4160482"/>
                  </a:lnTo>
                  <a:lnTo>
                    <a:pt x="471754" y="4160482"/>
                  </a:lnTo>
                  <a:lnTo>
                    <a:pt x="476961" y="4158932"/>
                  </a:lnTo>
                  <a:lnTo>
                    <a:pt x="484962" y="4152874"/>
                  </a:lnTo>
                  <a:lnTo>
                    <a:pt x="485101" y="4152773"/>
                  </a:lnTo>
                  <a:lnTo>
                    <a:pt x="487895" y="4148442"/>
                  </a:lnTo>
                  <a:lnTo>
                    <a:pt x="489394" y="4142867"/>
                  </a:lnTo>
                  <a:lnTo>
                    <a:pt x="479844" y="4141686"/>
                  </a:lnTo>
                  <a:lnTo>
                    <a:pt x="478447" y="4145584"/>
                  </a:lnTo>
                  <a:lnTo>
                    <a:pt x="476529" y="4148442"/>
                  </a:lnTo>
                  <a:lnTo>
                    <a:pt x="471754" y="4151985"/>
                  </a:lnTo>
                  <a:lnTo>
                    <a:pt x="468858" y="4152874"/>
                  </a:lnTo>
                  <a:lnTo>
                    <a:pt x="460921" y="4152874"/>
                  </a:lnTo>
                  <a:lnTo>
                    <a:pt x="457123" y="4151287"/>
                  </a:lnTo>
                  <a:lnTo>
                    <a:pt x="451027" y="4144911"/>
                  </a:lnTo>
                  <a:lnTo>
                    <a:pt x="449338" y="4140327"/>
                  </a:lnTo>
                  <a:lnTo>
                    <a:pt x="448995" y="4134345"/>
                  </a:lnTo>
                  <a:lnTo>
                    <a:pt x="489661" y="4134345"/>
                  </a:lnTo>
                  <a:lnTo>
                    <a:pt x="489712" y="4126738"/>
                  </a:lnTo>
                  <a:lnTo>
                    <a:pt x="489712" y="4122877"/>
                  </a:lnTo>
                  <a:close/>
                </a:path>
                <a:path w="4435475" h="4181475">
                  <a:moveTo>
                    <a:pt x="509473" y="4083964"/>
                  </a:moveTo>
                  <a:lnTo>
                    <a:pt x="500227" y="4083964"/>
                  </a:lnTo>
                  <a:lnTo>
                    <a:pt x="500227" y="4159237"/>
                  </a:lnTo>
                  <a:lnTo>
                    <a:pt x="509473" y="4159237"/>
                  </a:lnTo>
                  <a:lnTo>
                    <a:pt x="509473" y="4083964"/>
                  </a:lnTo>
                  <a:close/>
                </a:path>
                <a:path w="4435475" h="4181475">
                  <a:moveTo>
                    <a:pt x="542378" y="3990263"/>
                  </a:moveTo>
                  <a:lnTo>
                    <a:pt x="540829" y="3976039"/>
                  </a:lnTo>
                  <a:lnTo>
                    <a:pt x="540600" y="3974033"/>
                  </a:lnTo>
                  <a:lnTo>
                    <a:pt x="536930" y="3975379"/>
                  </a:lnTo>
                  <a:lnTo>
                    <a:pt x="534123" y="3976039"/>
                  </a:lnTo>
                  <a:lnTo>
                    <a:pt x="530796" y="3976039"/>
                  </a:lnTo>
                  <a:lnTo>
                    <a:pt x="529628" y="3975697"/>
                  </a:lnTo>
                  <a:lnTo>
                    <a:pt x="527685" y="3974312"/>
                  </a:lnTo>
                  <a:lnTo>
                    <a:pt x="527062" y="3973423"/>
                  </a:lnTo>
                  <a:lnTo>
                    <a:pt x="526516" y="3971290"/>
                  </a:lnTo>
                  <a:lnTo>
                    <a:pt x="526389" y="3929240"/>
                  </a:lnTo>
                  <a:lnTo>
                    <a:pt x="540677" y="3929240"/>
                  </a:lnTo>
                  <a:lnTo>
                    <a:pt x="540677" y="3912565"/>
                  </a:lnTo>
                  <a:lnTo>
                    <a:pt x="526389" y="3912565"/>
                  </a:lnTo>
                  <a:lnTo>
                    <a:pt x="526389" y="3884663"/>
                  </a:lnTo>
                  <a:lnTo>
                    <a:pt x="505396" y="3896868"/>
                  </a:lnTo>
                  <a:lnTo>
                    <a:pt x="505396" y="3912565"/>
                  </a:lnTo>
                  <a:lnTo>
                    <a:pt x="495808" y="3912565"/>
                  </a:lnTo>
                  <a:lnTo>
                    <a:pt x="495808" y="3929240"/>
                  </a:lnTo>
                  <a:lnTo>
                    <a:pt x="505396" y="3929240"/>
                  </a:lnTo>
                  <a:lnTo>
                    <a:pt x="505510" y="3973423"/>
                  </a:lnTo>
                  <a:lnTo>
                    <a:pt x="505637" y="3976039"/>
                  </a:lnTo>
                  <a:lnTo>
                    <a:pt x="506069" y="3978427"/>
                  </a:lnTo>
                  <a:lnTo>
                    <a:pt x="506615" y="3981843"/>
                  </a:lnTo>
                  <a:lnTo>
                    <a:pt x="507593" y="3984561"/>
                  </a:lnTo>
                  <a:lnTo>
                    <a:pt x="510425" y="3988587"/>
                  </a:lnTo>
                  <a:lnTo>
                    <a:pt x="512648" y="3990225"/>
                  </a:lnTo>
                  <a:lnTo>
                    <a:pt x="518693" y="3992753"/>
                  </a:lnTo>
                  <a:lnTo>
                    <a:pt x="522097" y="3993388"/>
                  </a:lnTo>
                  <a:lnTo>
                    <a:pt x="532015" y="3993388"/>
                  </a:lnTo>
                  <a:lnTo>
                    <a:pt x="537527" y="3992346"/>
                  </a:lnTo>
                  <a:lnTo>
                    <a:pt x="542378" y="3990263"/>
                  </a:lnTo>
                  <a:close/>
                </a:path>
                <a:path w="4435475" h="4181475">
                  <a:moveTo>
                    <a:pt x="547585" y="4123829"/>
                  </a:moveTo>
                  <a:lnTo>
                    <a:pt x="529348" y="4082681"/>
                  </a:lnTo>
                  <a:lnTo>
                    <a:pt x="522732" y="4082681"/>
                  </a:lnTo>
                  <a:lnTo>
                    <a:pt x="526910" y="4089870"/>
                  </a:lnTo>
                  <a:lnTo>
                    <a:pt x="529666" y="4095013"/>
                  </a:lnTo>
                  <a:lnTo>
                    <a:pt x="533082" y="4102811"/>
                  </a:lnTo>
                  <a:lnTo>
                    <a:pt x="534708" y="4107738"/>
                  </a:lnTo>
                  <a:lnTo>
                    <a:pt x="535876" y="4112882"/>
                  </a:lnTo>
                  <a:lnTo>
                    <a:pt x="537349" y="4119207"/>
                  </a:lnTo>
                  <a:lnTo>
                    <a:pt x="538086" y="4125595"/>
                  </a:lnTo>
                  <a:lnTo>
                    <a:pt x="538086" y="4132034"/>
                  </a:lnTo>
                  <a:lnTo>
                    <a:pt x="537121" y="4144378"/>
                  </a:lnTo>
                  <a:lnTo>
                    <a:pt x="534250" y="4156710"/>
                  </a:lnTo>
                  <a:lnTo>
                    <a:pt x="529450" y="4169041"/>
                  </a:lnTo>
                  <a:lnTo>
                    <a:pt x="522732" y="4181373"/>
                  </a:lnTo>
                  <a:lnTo>
                    <a:pt x="529348" y="4181373"/>
                  </a:lnTo>
                  <a:lnTo>
                    <a:pt x="546252" y="4145610"/>
                  </a:lnTo>
                  <a:lnTo>
                    <a:pt x="547585" y="4132034"/>
                  </a:lnTo>
                  <a:lnTo>
                    <a:pt x="547585" y="4123829"/>
                  </a:lnTo>
                  <a:close/>
                </a:path>
                <a:path w="4435475" h="4181475">
                  <a:moveTo>
                    <a:pt x="984592" y="2895181"/>
                  </a:moveTo>
                  <a:lnTo>
                    <a:pt x="974674" y="2870403"/>
                  </a:lnTo>
                  <a:lnTo>
                    <a:pt x="967320" y="2852026"/>
                  </a:lnTo>
                  <a:lnTo>
                    <a:pt x="951103" y="2811538"/>
                  </a:lnTo>
                  <a:lnTo>
                    <a:pt x="944041" y="2793898"/>
                  </a:lnTo>
                  <a:lnTo>
                    <a:pt x="944041" y="2852026"/>
                  </a:lnTo>
                  <a:lnTo>
                    <a:pt x="914273" y="2852026"/>
                  </a:lnTo>
                  <a:lnTo>
                    <a:pt x="929005" y="2811538"/>
                  </a:lnTo>
                  <a:lnTo>
                    <a:pt x="944041" y="2852026"/>
                  </a:lnTo>
                  <a:lnTo>
                    <a:pt x="944041" y="2793898"/>
                  </a:lnTo>
                  <a:lnTo>
                    <a:pt x="940917" y="2786088"/>
                  </a:lnTo>
                  <a:lnTo>
                    <a:pt x="917625" y="2786088"/>
                  </a:lnTo>
                  <a:lnTo>
                    <a:pt x="875131" y="2895181"/>
                  </a:lnTo>
                  <a:lnTo>
                    <a:pt x="898499" y="2895181"/>
                  </a:lnTo>
                  <a:lnTo>
                    <a:pt x="907503" y="2870403"/>
                  </a:lnTo>
                  <a:lnTo>
                    <a:pt x="951103" y="2870403"/>
                  </a:lnTo>
                  <a:lnTo>
                    <a:pt x="960628" y="2895181"/>
                  </a:lnTo>
                  <a:lnTo>
                    <a:pt x="984592" y="2895181"/>
                  </a:lnTo>
                  <a:close/>
                </a:path>
                <a:path w="4435475" h="4181475">
                  <a:moveTo>
                    <a:pt x="985608" y="3205721"/>
                  </a:moveTo>
                  <a:lnTo>
                    <a:pt x="978979" y="3205721"/>
                  </a:lnTo>
                  <a:lnTo>
                    <a:pt x="974458" y="3212173"/>
                  </a:lnTo>
                  <a:lnTo>
                    <a:pt x="960755" y="3246869"/>
                  </a:lnTo>
                  <a:lnTo>
                    <a:pt x="960755" y="3255073"/>
                  </a:lnTo>
                  <a:lnTo>
                    <a:pt x="971918" y="3293935"/>
                  </a:lnTo>
                  <a:lnTo>
                    <a:pt x="978979" y="3304413"/>
                  </a:lnTo>
                  <a:lnTo>
                    <a:pt x="985608" y="3304413"/>
                  </a:lnTo>
                  <a:lnTo>
                    <a:pt x="978890" y="3292081"/>
                  </a:lnTo>
                  <a:lnTo>
                    <a:pt x="974090" y="3279749"/>
                  </a:lnTo>
                  <a:lnTo>
                    <a:pt x="971207" y="3267405"/>
                  </a:lnTo>
                  <a:lnTo>
                    <a:pt x="970254" y="3255073"/>
                  </a:lnTo>
                  <a:lnTo>
                    <a:pt x="970254" y="3248596"/>
                  </a:lnTo>
                  <a:lnTo>
                    <a:pt x="981456" y="3212846"/>
                  </a:lnTo>
                  <a:lnTo>
                    <a:pt x="985608" y="3205721"/>
                  </a:lnTo>
                  <a:close/>
                </a:path>
                <a:path w="4435475" h="4181475">
                  <a:moveTo>
                    <a:pt x="1053922" y="3273399"/>
                  </a:moveTo>
                  <a:lnTo>
                    <a:pt x="1007719" y="3273399"/>
                  </a:lnTo>
                  <a:lnTo>
                    <a:pt x="1007719" y="3247783"/>
                  </a:lnTo>
                  <a:lnTo>
                    <a:pt x="1049362" y="3247783"/>
                  </a:lnTo>
                  <a:lnTo>
                    <a:pt x="1049362" y="3238944"/>
                  </a:lnTo>
                  <a:lnTo>
                    <a:pt x="1007719" y="3238944"/>
                  </a:lnTo>
                  <a:lnTo>
                    <a:pt x="1007719" y="3215894"/>
                  </a:lnTo>
                  <a:lnTo>
                    <a:pt x="1052182" y="3215894"/>
                  </a:lnTo>
                  <a:lnTo>
                    <a:pt x="1052182" y="3207004"/>
                  </a:lnTo>
                  <a:lnTo>
                    <a:pt x="997750" y="3207004"/>
                  </a:lnTo>
                  <a:lnTo>
                    <a:pt x="997750" y="3282277"/>
                  </a:lnTo>
                  <a:lnTo>
                    <a:pt x="1053922" y="3282277"/>
                  </a:lnTo>
                  <a:lnTo>
                    <a:pt x="1053922" y="3273399"/>
                  </a:lnTo>
                  <a:close/>
                </a:path>
                <a:path w="4435475" h="4181475">
                  <a:moveTo>
                    <a:pt x="1057681" y="2863824"/>
                  </a:moveTo>
                  <a:lnTo>
                    <a:pt x="1016660" y="2843085"/>
                  </a:lnTo>
                  <a:lnTo>
                    <a:pt x="1010145" y="2841129"/>
                  </a:lnTo>
                  <a:lnTo>
                    <a:pt x="1006881" y="2838704"/>
                  </a:lnTo>
                  <a:lnTo>
                    <a:pt x="1006182" y="2837434"/>
                  </a:lnTo>
                  <a:lnTo>
                    <a:pt x="1006182" y="2834208"/>
                  </a:lnTo>
                  <a:lnTo>
                    <a:pt x="1006970" y="2832798"/>
                  </a:lnTo>
                  <a:lnTo>
                    <a:pt x="1008557" y="2831706"/>
                  </a:lnTo>
                  <a:lnTo>
                    <a:pt x="1010945" y="2830169"/>
                  </a:lnTo>
                  <a:lnTo>
                    <a:pt x="1014882" y="2829395"/>
                  </a:lnTo>
                  <a:lnTo>
                    <a:pt x="1024763" y="2829395"/>
                  </a:lnTo>
                  <a:lnTo>
                    <a:pt x="1028115" y="2830220"/>
                  </a:lnTo>
                  <a:lnTo>
                    <a:pt x="1032840" y="2833497"/>
                  </a:lnTo>
                  <a:lnTo>
                    <a:pt x="1034440" y="2835846"/>
                  </a:lnTo>
                  <a:lnTo>
                    <a:pt x="1035278" y="2838920"/>
                  </a:lnTo>
                  <a:lnTo>
                    <a:pt x="1055001" y="2835275"/>
                  </a:lnTo>
                  <a:lnTo>
                    <a:pt x="1053299" y="2829395"/>
                  </a:lnTo>
                  <a:lnTo>
                    <a:pt x="1053007" y="2828379"/>
                  </a:lnTo>
                  <a:lnTo>
                    <a:pt x="1049388" y="2823172"/>
                  </a:lnTo>
                  <a:lnTo>
                    <a:pt x="1038847" y="2816123"/>
                  </a:lnTo>
                  <a:lnTo>
                    <a:pt x="1030833" y="2814370"/>
                  </a:lnTo>
                  <a:lnTo>
                    <a:pt x="1020025" y="2814370"/>
                  </a:lnTo>
                  <a:lnTo>
                    <a:pt x="986764" y="2846222"/>
                  </a:lnTo>
                  <a:lnTo>
                    <a:pt x="989888" y="2852140"/>
                  </a:lnTo>
                  <a:lnTo>
                    <a:pt x="1031824" y="2867444"/>
                  </a:lnTo>
                  <a:lnTo>
                    <a:pt x="1034161" y="2868371"/>
                  </a:lnTo>
                  <a:lnTo>
                    <a:pt x="1035278" y="2869438"/>
                  </a:lnTo>
                  <a:lnTo>
                    <a:pt x="1036193" y="2870403"/>
                  </a:lnTo>
                  <a:lnTo>
                    <a:pt x="1036688" y="2871711"/>
                  </a:lnTo>
                  <a:lnTo>
                    <a:pt x="1036688" y="2875635"/>
                  </a:lnTo>
                  <a:lnTo>
                    <a:pt x="1035773" y="2877489"/>
                  </a:lnTo>
                  <a:lnTo>
                    <a:pt x="1033932" y="2878886"/>
                  </a:lnTo>
                  <a:lnTo>
                    <a:pt x="1031214" y="2880868"/>
                  </a:lnTo>
                  <a:lnTo>
                    <a:pt x="1027137" y="2881858"/>
                  </a:lnTo>
                  <a:lnTo>
                    <a:pt x="1016825" y="2881858"/>
                  </a:lnTo>
                  <a:lnTo>
                    <a:pt x="1013002" y="2880804"/>
                  </a:lnTo>
                  <a:lnTo>
                    <a:pt x="1007541" y="2876588"/>
                  </a:lnTo>
                  <a:lnTo>
                    <a:pt x="1005738" y="2873502"/>
                  </a:lnTo>
                  <a:lnTo>
                    <a:pt x="1004836" y="2869438"/>
                  </a:lnTo>
                  <a:lnTo>
                    <a:pt x="983856" y="2872638"/>
                  </a:lnTo>
                  <a:lnTo>
                    <a:pt x="1014082" y="2896565"/>
                  </a:lnTo>
                  <a:lnTo>
                    <a:pt x="1021740" y="2896971"/>
                  </a:lnTo>
                  <a:lnTo>
                    <a:pt x="1030084" y="2896489"/>
                  </a:lnTo>
                  <a:lnTo>
                    <a:pt x="1057681" y="2877718"/>
                  </a:lnTo>
                  <a:lnTo>
                    <a:pt x="1057681" y="2863824"/>
                  </a:lnTo>
                  <a:close/>
                </a:path>
                <a:path w="4435475" h="4181475">
                  <a:moveTo>
                    <a:pt x="1062316" y="3114637"/>
                  </a:moveTo>
                  <a:lnTo>
                    <a:pt x="1052398" y="3089859"/>
                  </a:lnTo>
                  <a:lnTo>
                    <a:pt x="1045044" y="3071482"/>
                  </a:lnTo>
                  <a:lnTo>
                    <a:pt x="1028827" y="3030994"/>
                  </a:lnTo>
                  <a:lnTo>
                    <a:pt x="1021765" y="3013354"/>
                  </a:lnTo>
                  <a:lnTo>
                    <a:pt x="1021765" y="3071482"/>
                  </a:lnTo>
                  <a:lnTo>
                    <a:pt x="991997" y="3071482"/>
                  </a:lnTo>
                  <a:lnTo>
                    <a:pt x="1006729" y="3030994"/>
                  </a:lnTo>
                  <a:lnTo>
                    <a:pt x="1021765" y="3071482"/>
                  </a:lnTo>
                  <a:lnTo>
                    <a:pt x="1021765" y="3013354"/>
                  </a:lnTo>
                  <a:lnTo>
                    <a:pt x="1018641" y="3005544"/>
                  </a:lnTo>
                  <a:lnTo>
                    <a:pt x="995349" y="3005544"/>
                  </a:lnTo>
                  <a:lnTo>
                    <a:pt x="952855" y="3114637"/>
                  </a:lnTo>
                  <a:lnTo>
                    <a:pt x="976223" y="3114637"/>
                  </a:lnTo>
                  <a:lnTo>
                    <a:pt x="985227" y="3089859"/>
                  </a:lnTo>
                  <a:lnTo>
                    <a:pt x="1028827" y="3089859"/>
                  </a:lnTo>
                  <a:lnTo>
                    <a:pt x="1038352" y="3114637"/>
                  </a:lnTo>
                  <a:lnTo>
                    <a:pt x="1062316" y="3114637"/>
                  </a:lnTo>
                  <a:close/>
                </a:path>
                <a:path w="4435475" h="4181475">
                  <a:moveTo>
                    <a:pt x="1110780" y="3282277"/>
                  </a:moveTo>
                  <a:lnTo>
                    <a:pt x="1110665" y="3242538"/>
                  </a:lnTo>
                  <a:lnTo>
                    <a:pt x="1108532" y="3234537"/>
                  </a:lnTo>
                  <a:lnTo>
                    <a:pt x="1106030" y="3231019"/>
                  </a:lnTo>
                  <a:lnTo>
                    <a:pt x="1103960" y="3229470"/>
                  </a:lnTo>
                  <a:lnTo>
                    <a:pt x="1098448" y="3227108"/>
                  </a:lnTo>
                  <a:lnTo>
                    <a:pt x="1095425" y="3226524"/>
                  </a:lnTo>
                  <a:lnTo>
                    <a:pt x="1084580" y="3226524"/>
                  </a:lnTo>
                  <a:lnTo>
                    <a:pt x="1078801" y="3229521"/>
                  </a:lnTo>
                  <a:lnTo>
                    <a:pt x="1074788" y="3235502"/>
                  </a:lnTo>
                  <a:lnTo>
                    <a:pt x="1074788" y="3227755"/>
                  </a:lnTo>
                  <a:lnTo>
                    <a:pt x="1066469" y="3227755"/>
                  </a:lnTo>
                  <a:lnTo>
                    <a:pt x="1066469" y="3282277"/>
                  </a:lnTo>
                  <a:lnTo>
                    <a:pt x="1075715" y="3282277"/>
                  </a:lnTo>
                  <a:lnTo>
                    <a:pt x="1075766" y="3245345"/>
                  </a:lnTo>
                  <a:lnTo>
                    <a:pt x="1077137" y="3240773"/>
                  </a:lnTo>
                  <a:lnTo>
                    <a:pt x="1082865" y="3235782"/>
                  </a:lnTo>
                  <a:lnTo>
                    <a:pt x="1083627" y="3235502"/>
                  </a:lnTo>
                  <a:lnTo>
                    <a:pt x="1086256" y="3234537"/>
                  </a:lnTo>
                  <a:lnTo>
                    <a:pt x="1092657" y="3234537"/>
                  </a:lnTo>
                  <a:lnTo>
                    <a:pt x="1094803" y="3235083"/>
                  </a:lnTo>
                  <a:lnTo>
                    <a:pt x="1101547" y="3282277"/>
                  </a:lnTo>
                  <a:lnTo>
                    <a:pt x="1110780" y="3282277"/>
                  </a:lnTo>
                  <a:close/>
                </a:path>
                <a:path w="4435475" h="4181475">
                  <a:moveTo>
                    <a:pt x="1141425" y="3005544"/>
                  </a:moveTo>
                  <a:lnTo>
                    <a:pt x="1120597" y="3005544"/>
                  </a:lnTo>
                  <a:lnTo>
                    <a:pt x="1120597" y="3066338"/>
                  </a:lnTo>
                  <a:lnTo>
                    <a:pt x="1120597" y="3083560"/>
                  </a:lnTo>
                  <a:lnTo>
                    <a:pt x="1118908" y="3089668"/>
                  </a:lnTo>
                  <a:lnTo>
                    <a:pt x="1112164" y="3097860"/>
                  </a:lnTo>
                  <a:lnTo>
                    <a:pt x="1108062" y="3099905"/>
                  </a:lnTo>
                  <a:lnTo>
                    <a:pt x="1097203" y="3099905"/>
                  </a:lnTo>
                  <a:lnTo>
                    <a:pt x="1092492" y="3097174"/>
                  </a:lnTo>
                  <a:lnTo>
                    <a:pt x="1086777" y="3087941"/>
                  </a:lnTo>
                  <a:lnTo>
                    <a:pt x="1085621" y="3081845"/>
                  </a:lnTo>
                  <a:lnTo>
                    <a:pt x="1085684" y="3065386"/>
                  </a:lnTo>
                  <a:lnTo>
                    <a:pt x="1087297" y="3059684"/>
                  </a:lnTo>
                  <a:lnTo>
                    <a:pt x="1093990" y="3051797"/>
                  </a:lnTo>
                  <a:lnTo>
                    <a:pt x="1098143" y="3049816"/>
                  </a:lnTo>
                  <a:lnTo>
                    <a:pt x="1108214" y="3049816"/>
                  </a:lnTo>
                  <a:lnTo>
                    <a:pt x="1112405" y="3051822"/>
                  </a:lnTo>
                  <a:lnTo>
                    <a:pt x="1118958" y="3059811"/>
                  </a:lnTo>
                  <a:lnTo>
                    <a:pt x="1120597" y="3066338"/>
                  </a:lnTo>
                  <a:lnTo>
                    <a:pt x="1120597" y="3005544"/>
                  </a:lnTo>
                  <a:lnTo>
                    <a:pt x="1120521" y="3044837"/>
                  </a:lnTo>
                  <a:lnTo>
                    <a:pt x="1115466" y="3040024"/>
                  </a:lnTo>
                  <a:lnTo>
                    <a:pt x="1109954" y="3036582"/>
                  </a:lnTo>
                  <a:lnTo>
                    <a:pt x="1103998" y="3034512"/>
                  </a:lnTo>
                  <a:lnTo>
                    <a:pt x="1097597" y="3033826"/>
                  </a:lnTo>
                  <a:lnTo>
                    <a:pt x="1090688" y="3034474"/>
                  </a:lnTo>
                  <a:lnTo>
                    <a:pt x="1064856" y="3065386"/>
                  </a:lnTo>
                  <a:lnTo>
                    <a:pt x="1064260" y="3074822"/>
                  </a:lnTo>
                  <a:lnTo>
                    <a:pt x="1064869" y="3084106"/>
                  </a:lnTo>
                  <a:lnTo>
                    <a:pt x="1090739" y="3115741"/>
                  </a:lnTo>
                  <a:lnTo>
                    <a:pt x="1097305" y="3116427"/>
                  </a:lnTo>
                  <a:lnTo>
                    <a:pt x="1101763" y="3116427"/>
                  </a:lnTo>
                  <a:lnTo>
                    <a:pt x="1106195" y="3115322"/>
                  </a:lnTo>
                  <a:lnTo>
                    <a:pt x="1114971" y="3110903"/>
                  </a:lnTo>
                  <a:lnTo>
                    <a:pt x="1118781" y="3107537"/>
                  </a:lnTo>
                  <a:lnTo>
                    <a:pt x="1122006" y="3103029"/>
                  </a:lnTo>
                  <a:lnTo>
                    <a:pt x="1122006" y="3114637"/>
                  </a:lnTo>
                  <a:lnTo>
                    <a:pt x="1141425" y="3114637"/>
                  </a:lnTo>
                  <a:lnTo>
                    <a:pt x="1141425" y="3103029"/>
                  </a:lnTo>
                  <a:lnTo>
                    <a:pt x="1141425" y="3099905"/>
                  </a:lnTo>
                  <a:lnTo>
                    <a:pt x="1141425" y="3049816"/>
                  </a:lnTo>
                  <a:lnTo>
                    <a:pt x="1141425" y="3044837"/>
                  </a:lnTo>
                  <a:lnTo>
                    <a:pt x="1141425" y="3005544"/>
                  </a:lnTo>
                  <a:close/>
                </a:path>
                <a:path w="4435475" h="4181475">
                  <a:moveTo>
                    <a:pt x="1143025" y="2863824"/>
                  </a:moveTo>
                  <a:lnTo>
                    <a:pt x="1102004" y="2843085"/>
                  </a:lnTo>
                  <a:lnTo>
                    <a:pt x="1095489" y="2841129"/>
                  </a:lnTo>
                  <a:lnTo>
                    <a:pt x="1092225" y="2838704"/>
                  </a:lnTo>
                  <a:lnTo>
                    <a:pt x="1091526" y="2837434"/>
                  </a:lnTo>
                  <a:lnTo>
                    <a:pt x="1091526" y="2834208"/>
                  </a:lnTo>
                  <a:lnTo>
                    <a:pt x="1092314" y="2832798"/>
                  </a:lnTo>
                  <a:lnTo>
                    <a:pt x="1093901" y="2831706"/>
                  </a:lnTo>
                  <a:lnTo>
                    <a:pt x="1096289" y="2830169"/>
                  </a:lnTo>
                  <a:lnTo>
                    <a:pt x="1100226" y="2829395"/>
                  </a:lnTo>
                  <a:lnTo>
                    <a:pt x="1110107" y="2829395"/>
                  </a:lnTo>
                  <a:lnTo>
                    <a:pt x="1113459" y="2830220"/>
                  </a:lnTo>
                  <a:lnTo>
                    <a:pt x="1118184" y="2833497"/>
                  </a:lnTo>
                  <a:lnTo>
                    <a:pt x="1119784" y="2835846"/>
                  </a:lnTo>
                  <a:lnTo>
                    <a:pt x="1120622" y="2838920"/>
                  </a:lnTo>
                  <a:lnTo>
                    <a:pt x="1140345" y="2835275"/>
                  </a:lnTo>
                  <a:lnTo>
                    <a:pt x="1138643" y="2829395"/>
                  </a:lnTo>
                  <a:lnTo>
                    <a:pt x="1138351" y="2828379"/>
                  </a:lnTo>
                  <a:lnTo>
                    <a:pt x="1134732" y="2823172"/>
                  </a:lnTo>
                  <a:lnTo>
                    <a:pt x="1124191" y="2816123"/>
                  </a:lnTo>
                  <a:lnTo>
                    <a:pt x="1116177" y="2814370"/>
                  </a:lnTo>
                  <a:lnTo>
                    <a:pt x="1105369" y="2814370"/>
                  </a:lnTo>
                  <a:lnTo>
                    <a:pt x="1072108" y="2846222"/>
                  </a:lnTo>
                  <a:lnTo>
                    <a:pt x="1075232" y="2852140"/>
                  </a:lnTo>
                  <a:lnTo>
                    <a:pt x="1117168" y="2867444"/>
                  </a:lnTo>
                  <a:lnTo>
                    <a:pt x="1119505" y="2868371"/>
                  </a:lnTo>
                  <a:lnTo>
                    <a:pt x="1120622" y="2869438"/>
                  </a:lnTo>
                  <a:lnTo>
                    <a:pt x="1121537" y="2870403"/>
                  </a:lnTo>
                  <a:lnTo>
                    <a:pt x="1122032" y="2871711"/>
                  </a:lnTo>
                  <a:lnTo>
                    <a:pt x="1122032" y="2875635"/>
                  </a:lnTo>
                  <a:lnTo>
                    <a:pt x="1121117" y="2877489"/>
                  </a:lnTo>
                  <a:lnTo>
                    <a:pt x="1119276" y="2878886"/>
                  </a:lnTo>
                  <a:lnTo>
                    <a:pt x="1116558" y="2880868"/>
                  </a:lnTo>
                  <a:lnTo>
                    <a:pt x="1112481" y="2881858"/>
                  </a:lnTo>
                  <a:lnTo>
                    <a:pt x="1102169" y="2881858"/>
                  </a:lnTo>
                  <a:lnTo>
                    <a:pt x="1098346" y="2880804"/>
                  </a:lnTo>
                  <a:lnTo>
                    <a:pt x="1092885" y="2876588"/>
                  </a:lnTo>
                  <a:lnTo>
                    <a:pt x="1091082" y="2873502"/>
                  </a:lnTo>
                  <a:lnTo>
                    <a:pt x="1090180" y="2869438"/>
                  </a:lnTo>
                  <a:lnTo>
                    <a:pt x="1069200" y="2872638"/>
                  </a:lnTo>
                  <a:lnTo>
                    <a:pt x="1099426" y="2896565"/>
                  </a:lnTo>
                  <a:lnTo>
                    <a:pt x="1107084" y="2896971"/>
                  </a:lnTo>
                  <a:lnTo>
                    <a:pt x="1115428" y="2896489"/>
                  </a:lnTo>
                  <a:lnTo>
                    <a:pt x="1143025" y="2877718"/>
                  </a:lnTo>
                  <a:lnTo>
                    <a:pt x="1143025" y="2863824"/>
                  </a:lnTo>
                  <a:close/>
                </a:path>
                <a:path w="4435475" h="4181475">
                  <a:moveTo>
                    <a:pt x="1145895" y="3282175"/>
                  </a:moveTo>
                  <a:lnTo>
                    <a:pt x="1144612" y="3274377"/>
                  </a:lnTo>
                  <a:lnTo>
                    <a:pt x="1144562" y="3274022"/>
                  </a:lnTo>
                  <a:lnTo>
                    <a:pt x="1142885" y="3274250"/>
                  </a:lnTo>
                  <a:lnTo>
                    <a:pt x="1141539" y="3274377"/>
                  </a:lnTo>
                  <a:lnTo>
                    <a:pt x="1139139" y="3274377"/>
                  </a:lnTo>
                  <a:lnTo>
                    <a:pt x="1135265" y="3269462"/>
                  </a:lnTo>
                  <a:lnTo>
                    <a:pt x="1135265" y="3234944"/>
                  </a:lnTo>
                  <a:lnTo>
                    <a:pt x="1144562" y="3234944"/>
                  </a:lnTo>
                  <a:lnTo>
                    <a:pt x="1144562" y="3227755"/>
                  </a:lnTo>
                  <a:lnTo>
                    <a:pt x="1135265" y="3227755"/>
                  </a:lnTo>
                  <a:lnTo>
                    <a:pt x="1135265" y="3208705"/>
                  </a:lnTo>
                  <a:lnTo>
                    <a:pt x="1126083" y="3214255"/>
                  </a:lnTo>
                  <a:lnTo>
                    <a:pt x="1126083" y="3227755"/>
                  </a:lnTo>
                  <a:lnTo>
                    <a:pt x="1119301" y="3227755"/>
                  </a:lnTo>
                  <a:lnTo>
                    <a:pt x="1119301" y="3234944"/>
                  </a:lnTo>
                  <a:lnTo>
                    <a:pt x="1126083" y="3234944"/>
                  </a:lnTo>
                  <a:lnTo>
                    <a:pt x="1126159" y="3272663"/>
                  </a:lnTo>
                  <a:lnTo>
                    <a:pt x="1126451" y="3275495"/>
                  </a:lnTo>
                  <a:lnTo>
                    <a:pt x="1127963" y="3278949"/>
                  </a:lnTo>
                  <a:lnTo>
                    <a:pt x="1129258" y="3280346"/>
                  </a:lnTo>
                  <a:lnTo>
                    <a:pt x="1132954" y="3282467"/>
                  </a:lnTo>
                  <a:lnTo>
                    <a:pt x="1135557" y="3283000"/>
                  </a:lnTo>
                  <a:lnTo>
                    <a:pt x="1140968" y="3283000"/>
                  </a:lnTo>
                  <a:lnTo>
                    <a:pt x="1143292" y="3282734"/>
                  </a:lnTo>
                  <a:lnTo>
                    <a:pt x="1145895" y="3282175"/>
                  </a:lnTo>
                  <a:close/>
                </a:path>
                <a:path w="4435475" h="4181475">
                  <a:moveTo>
                    <a:pt x="1182865" y="3229495"/>
                  </a:moveTo>
                  <a:lnTo>
                    <a:pt x="1179652" y="3227514"/>
                  </a:lnTo>
                  <a:lnTo>
                    <a:pt x="1176477" y="3226524"/>
                  </a:lnTo>
                  <a:lnTo>
                    <a:pt x="1171206" y="3226524"/>
                  </a:lnTo>
                  <a:lnTo>
                    <a:pt x="1169225" y="3227133"/>
                  </a:lnTo>
                  <a:lnTo>
                    <a:pt x="1165644" y="3229597"/>
                  </a:lnTo>
                  <a:lnTo>
                    <a:pt x="1163675" y="3232150"/>
                  </a:lnTo>
                  <a:lnTo>
                    <a:pt x="1161554" y="3236023"/>
                  </a:lnTo>
                  <a:lnTo>
                    <a:pt x="1161554" y="3227755"/>
                  </a:lnTo>
                  <a:lnTo>
                    <a:pt x="1153236" y="3227755"/>
                  </a:lnTo>
                  <a:lnTo>
                    <a:pt x="1153236" y="3282277"/>
                  </a:lnTo>
                  <a:lnTo>
                    <a:pt x="1162481" y="3282277"/>
                  </a:lnTo>
                  <a:lnTo>
                    <a:pt x="1162481" y="3249828"/>
                  </a:lnTo>
                  <a:lnTo>
                    <a:pt x="1162989" y="3246234"/>
                  </a:lnTo>
                  <a:lnTo>
                    <a:pt x="1164704" y="3240798"/>
                  </a:lnTo>
                  <a:lnTo>
                    <a:pt x="1165847" y="3239109"/>
                  </a:lnTo>
                  <a:lnTo>
                    <a:pt x="1169073" y="3236684"/>
                  </a:lnTo>
                  <a:lnTo>
                    <a:pt x="1170889" y="3236074"/>
                  </a:lnTo>
                  <a:lnTo>
                    <a:pt x="1175156" y="3236074"/>
                  </a:lnTo>
                  <a:lnTo>
                    <a:pt x="1177417" y="3236734"/>
                  </a:lnTo>
                  <a:lnTo>
                    <a:pt x="1179677" y="3238068"/>
                  </a:lnTo>
                  <a:lnTo>
                    <a:pt x="1180414" y="3236074"/>
                  </a:lnTo>
                  <a:lnTo>
                    <a:pt x="1182865" y="3229495"/>
                  </a:lnTo>
                  <a:close/>
                </a:path>
                <a:path w="4435475" h="4181475">
                  <a:moveTo>
                    <a:pt x="1233119" y="3227755"/>
                  </a:moveTo>
                  <a:lnTo>
                    <a:pt x="1223873" y="3227755"/>
                  </a:lnTo>
                  <a:lnTo>
                    <a:pt x="1210741" y="3263569"/>
                  </a:lnTo>
                  <a:lnTo>
                    <a:pt x="1209484" y="3267722"/>
                  </a:lnTo>
                  <a:lnTo>
                    <a:pt x="1208417" y="3271964"/>
                  </a:lnTo>
                  <a:lnTo>
                    <a:pt x="1207249" y="3267545"/>
                  </a:lnTo>
                  <a:lnTo>
                    <a:pt x="1205941" y="3263341"/>
                  </a:lnTo>
                  <a:lnTo>
                    <a:pt x="1204468" y="3259328"/>
                  </a:lnTo>
                  <a:lnTo>
                    <a:pt x="1193114" y="3227755"/>
                  </a:lnTo>
                  <a:lnTo>
                    <a:pt x="1183157" y="3227755"/>
                  </a:lnTo>
                  <a:lnTo>
                    <a:pt x="1203845" y="3282391"/>
                  </a:lnTo>
                  <a:lnTo>
                    <a:pt x="1203464" y="3283381"/>
                  </a:lnTo>
                  <a:lnTo>
                    <a:pt x="1194295" y="3295421"/>
                  </a:lnTo>
                  <a:lnTo>
                    <a:pt x="1190739" y="3295421"/>
                  </a:lnTo>
                  <a:lnTo>
                    <a:pt x="1188974" y="3295154"/>
                  </a:lnTo>
                  <a:lnTo>
                    <a:pt x="1186954" y="3294608"/>
                  </a:lnTo>
                  <a:lnTo>
                    <a:pt x="1187983" y="3303282"/>
                  </a:lnTo>
                  <a:lnTo>
                    <a:pt x="1190167" y="3304032"/>
                  </a:lnTo>
                  <a:lnTo>
                    <a:pt x="1192161" y="3304413"/>
                  </a:lnTo>
                  <a:lnTo>
                    <a:pt x="1196886" y="3304413"/>
                  </a:lnTo>
                  <a:lnTo>
                    <a:pt x="1199413" y="3303701"/>
                  </a:lnTo>
                  <a:lnTo>
                    <a:pt x="1203655" y="3300857"/>
                  </a:lnTo>
                  <a:lnTo>
                    <a:pt x="1205547" y="3298621"/>
                  </a:lnTo>
                  <a:lnTo>
                    <a:pt x="1207274" y="3295421"/>
                  </a:lnTo>
                  <a:lnTo>
                    <a:pt x="1208417" y="3293326"/>
                  </a:lnTo>
                  <a:lnTo>
                    <a:pt x="1210144" y="3289198"/>
                  </a:lnTo>
                  <a:lnTo>
                    <a:pt x="1212367" y="3283204"/>
                  </a:lnTo>
                  <a:lnTo>
                    <a:pt x="1216571" y="3271964"/>
                  </a:lnTo>
                  <a:lnTo>
                    <a:pt x="1233119" y="3227755"/>
                  </a:lnTo>
                  <a:close/>
                </a:path>
                <a:path w="4435475" h="4181475">
                  <a:moveTo>
                    <a:pt x="1233868" y="3035604"/>
                  </a:moveTo>
                  <a:lnTo>
                    <a:pt x="1212367" y="3035604"/>
                  </a:lnTo>
                  <a:lnTo>
                    <a:pt x="1197330" y="3075940"/>
                  </a:lnTo>
                  <a:lnTo>
                    <a:pt x="1196543" y="3078175"/>
                  </a:lnTo>
                  <a:lnTo>
                    <a:pt x="1195793" y="3080410"/>
                  </a:lnTo>
                  <a:lnTo>
                    <a:pt x="1195095" y="3082633"/>
                  </a:lnTo>
                  <a:lnTo>
                    <a:pt x="1194803" y="3083725"/>
                  </a:lnTo>
                  <a:lnTo>
                    <a:pt x="1192949" y="3089414"/>
                  </a:lnTo>
                  <a:lnTo>
                    <a:pt x="1188631" y="3075940"/>
                  </a:lnTo>
                  <a:lnTo>
                    <a:pt x="1173746" y="3035604"/>
                  </a:lnTo>
                  <a:lnTo>
                    <a:pt x="1151788" y="3035604"/>
                  </a:lnTo>
                  <a:lnTo>
                    <a:pt x="1183640" y="3114637"/>
                  </a:lnTo>
                  <a:lnTo>
                    <a:pt x="1202474" y="3114637"/>
                  </a:lnTo>
                  <a:lnTo>
                    <a:pt x="1212494" y="3089414"/>
                  </a:lnTo>
                  <a:lnTo>
                    <a:pt x="1233868" y="3035604"/>
                  </a:lnTo>
                  <a:close/>
                </a:path>
                <a:path w="4435475" h="4181475">
                  <a:moveTo>
                    <a:pt x="1238618" y="2855671"/>
                  </a:moveTo>
                  <a:lnTo>
                    <a:pt x="1231531" y="2831414"/>
                  </a:lnTo>
                  <a:lnTo>
                    <a:pt x="1227175" y="2826016"/>
                  </a:lnTo>
                  <a:lnTo>
                    <a:pt x="1221041" y="2820924"/>
                  </a:lnTo>
                  <a:lnTo>
                    <a:pt x="1217079" y="2818854"/>
                  </a:lnTo>
                  <a:lnTo>
                    <a:pt x="1217079" y="2847606"/>
                  </a:lnTo>
                  <a:lnTo>
                    <a:pt x="1217079" y="2863634"/>
                  </a:lnTo>
                  <a:lnTo>
                    <a:pt x="1215275" y="2869514"/>
                  </a:lnTo>
                  <a:lnTo>
                    <a:pt x="1207884" y="2877845"/>
                  </a:lnTo>
                  <a:lnTo>
                    <a:pt x="1203312" y="2879928"/>
                  </a:lnTo>
                  <a:lnTo>
                    <a:pt x="1192403" y="2879928"/>
                  </a:lnTo>
                  <a:lnTo>
                    <a:pt x="1187805" y="2877845"/>
                  </a:lnTo>
                  <a:lnTo>
                    <a:pt x="1180363" y="2869514"/>
                  </a:lnTo>
                  <a:lnTo>
                    <a:pt x="1178547" y="2863634"/>
                  </a:lnTo>
                  <a:lnTo>
                    <a:pt x="1178572" y="2847606"/>
                  </a:lnTo>
                  <a:lnTo>
                    <a:pt x="1180363" y="2841828"/>
                  </a:lnTo>
                  <a:lnTo>
                    <a:pt x="1187805" y="2833497"/>
                  </a:lnTo>
                  <a:lnTo>
                    <a:pt x="1192403" y="2831414"/>
                  </a:lnTo>
                  <a:lnTo>
                    <a:pt x="1203312" y="2831414"/>
                  </a:lnTo>
                  <a:lnTo>
                    <a:pt x="1207884" y="2833497"/>
                  </a:lnTo>
                  <a:lnTo>
                    <a:pt x="1215275" y="2841828"/>
                  </a:lnTo>
                  <a:lnTo>
                    <a:pt x="1217079" y="2847606"/>
                  </a:lnTo>
                  <a:lnTo>
                    <a:pt x="1217079" y="2818854"/>
                  </a:lnTo>
                  <a:lnTo>
                    <a:pt x="1214094" y="2817279"/>
                  </a:lnTo>
                  <a:lnTo>
                    <a:pt x="1206347" y="2815094"/>
                  </a:lnTo>
                  <a:lnTo>
                    <a:pt x="1197775" y="2814370"/>
                  </a:lnTo>
                  <a:lnTo>
                    <a:pt x="1190040" y="2814370"/>
                  </a:lnTo>
                  <a:lnTo>
                    <a:pt x="1158786" y="2840888"/>
                  </a:lnTo>
                  <a:lnTo>
                    <a:pt x="1157160" y="2864027"/>
                  </a:lnTo>
                  <a:lnTo>
                    <a:pt x="1158786" y="2871330"/>
                  </a:lnTo>
                  <a:lnTo>
                    <a:pt x="1165631" y="2883979"/>
                  </a:lnTo>
                  <a:lnTo>
                    <a:pt x="1170635" y="2888780"/>
                  </a:lnTo>
                  <a:lnTo>
                    <a:pt x="1183779" y="2895333"/>
                  </a:lnTo>
                  <a:lnTo>
                    <a:pt x="1190688" y="2896971"/>
                  </a:lnTo>
                  <a:lnTo>
                    <a:pt x="1197927" y="2896971"/>
                  </a:lnTo>
                  <a:lnTo>
                    <a:pt x="1231290" y="2879928"/>
                  </a:lnTo>
                  <a:lnTo>
                    <a:pt x="1232128" y="2878899"/>
                  </a:lnTo>
                  <a:lnTo>
                    <a:pt x="1235735" y="2871838"/>
                  </a:lnTo>
                  <a:lnTo>
                    <a:pt x="1237907" y="2864027"/>
                  </a:lnTo>
                  <a:lnTo>
                    <a:pt x="1238618" y="2855671"/>
                  </a:lnTo>
                  <a:close/>
                </a:path>
                <a:path w="4435475" h="4181475">
                  <a:moveTo>
                    <a:pt x="1265110" y="3035604"/>
                  </a:moveTo>
                  <a:lnTo>
                    <a:pt x="1244206" y="3035604"/>
                  </a:lnTo>
                  <a:lnTo>
                    <a:pt x="1244206" y="3114637"/>
                  </a:lnTo>
                  <a:lnTo>
                    <a:pt x="1265110" y="3114637"/>
                  </a:lnTo>
                  <a:lnTo>
                    <a:pt x="1265110" y="3035604"/>
                  </a:lnTo>
                  <a:close/>
                </a:path>
                <a:path w="4435475" h="4181475">
                  <a:moveTo>
                    <a:pt x="1265110" y="3005544"/>
                  </a:moveTo>
                  <a:lnTo>
                    <a:pt x="1244206" y="3005544"/>
                  </a:lnTo>
                  <a:lnTo>
                    <a:pt x="1244206" y="3024886"/>
                  </a:lnTo>
                  <a:lnTo>
                    <a:pt x="1265110" y="3024886"/>
                  </a:lnTo>
                  <a:lnTo>
                    <a:pt x="1265110" y="3005544"/>
                  </a:lnTo>
                  <a:close/>
                </a:path>
                <a:path w="4435475" h="4181475">
                  <a:moveTo>
                    <a:pt x="1278204" y="3207004"/>
                  </a:moveTo>
                  <a:lnTo>
                    <a:pt x="1268958" y="3207004"/>
                  </a:lnTo>
                  <a:lnTo>
                    <a:pt x="1268958" y="3282277"/>
                  </a:lnTo>
                  <a:lnTo>
                    <a:pt x="1278204" y="3282277"/>
                  </a:lnTo>
                  <a:lnTo>
                    <a:pt x="1278204" y="3207004"/>
                  </a:lnTo>
                  <a:close/>
                </a:path>
                <a:path w="4435475" h="4181475">
                  <a:moveTo>
                    <a:pt x="1324825" y="2868396"/>
                  </a:moveTo>
                  <a:lnTo>
                    <a:pt x="1304290" y="2864891"/>
                  </a:lnTo>
                  <a:lnTo>
                    <a:pt x="1303248" y="2870403"/>
                  </a:lnTo>
                  <a:lnTo>
                    <a:pt x="1301457" y="2874276"/>
                  </a:lnTo>
                  <a:lnTo>
                    <a:pt x="1296403" y="2878798"/>
                  </a:lnTo>
                  <a:lnTo>
                    <a:pt x="1293152" y="2879928"/>
                  </a:lnTo>
                  <a:lnTo>
                    <a:pt x="1283868" y="2879928"/>
                  </a:lnTo>
                  <a:lnTo>
                    <a:pt x="1279639" y="2877985"/>
                  </a:lnTo>
                  <a:lnTo>
                    <a:pt x="1273340" y="2870250"/>
                  </a:lnTo>
                  <a:lnTo>
                    <a:pt x="1271765" y="2863634"/>
                  </a:lnTo>
                  <a:lnTo>
                    <a:pt x="1271765" y="2845816"/>
                  </a:lnTo>
                  <a:lnTo>
                    <a:pt x="1273314" y="2839809"/>
                  </a:lnTo>
                  <a:lnTo>
                    <a:pt x="1279525" y="2832608"/>
                  </a:lnTo>
                  <a:lnTo>
                    <a:pt x="1283677" y="2830817"/>
                  </a:lnTo>
                  <a:lnTo>
                    <a:pt x="1292809" y="2830817"/>
                  </a:lnTo>
                  <a:lnTo>
                    <a:pt x="1295996" y="2831858"/>
                  </a:lnTo>
                  <a:lnTo>
                    <a:pt x="1300899" y="2836024"/>
                  </a:lnTo>
                  <a:lnTo>
                    <a:pt x="1302473" y="2839123"/>
                  </a:lnTo>
                  <a:lnTo>
                    <a:pt x="1303172" y="2843238"/>
                  </a:lnTo>
                  <a:lnTo>
                    <a:pt x="1323784" y="2839516"/>
                  </a:lnTo>
                  <a:lnTo>
                    <a:pt x="1298206" y="2814370"/>
                  </a:lnTo>
                  <a:lnTo>
                    <a:pt x="1288580" y="2814370"/>
                  </a:lnTo>
                  <a:lnTo>
                    <a:pt x="1252855" y="2838335"/>
                  </a:lnTo>
                  <a:lnTo>
                    <a:pt x="1250264" y="2855747"/>
                  </a:lnTo>
                  <a:lnTo>
                    <a:pt x="1250911" y="2864891"/>
                  </a:lnTo>
                  <a:lnTo>
                    <a:pt x="1279982" y="2896285"/>
                  </a:lnTo>
                  <a:lnTo>
                    <a:pt x="1288211" y="2896971"/>
                  </a:lnTo>
                  <a:lnTo>
                    <a:pt x="1298384" y="2896971"/>
                  </a:lnTo>
                  <a:lnTo>
                    <a:pt x="1324825" y="2868396"/>
                  </a:lnTo>
                  <a:close/>
                </a:path>
                <a:path w="4435475" h="4181475">
                  <a:moveTo>
                    <a:pt x="1339215" y="3245916"/>
                  </a:moveTo>
                  <a:lnTo>
                    <a:pt x="1336903" y="3238931"/>
                  </a:lnTo>
                  <a:lnTo>
                    <a:pt x="1332420" y="3234118"/>
                  </a:lnTo>
                  <a:lnTo>
                    <a:pt x="1329461" y="3230943"/>
                  </a:lnTo>
                  <a:lnTo>
                    <a:pt x="1329461" y="3249777"/>
                  </a:lnTo>
                  <a:lnTo>
                    <a:pt x="1299006" y="3249777"/>
                  </a:lnTo>
                  <a:lnTo>
                    <a:pt x="1299311" y="3245027"/>
                  </a:lnTo>
                  <a:lnTo>
                    <a:pt x="1300911" y="3241217"/>
                  </a:lnTo>
                  <a:lnTo>
                    <a:pt x="1306703" y="3235541"/>
                  </a:lnTo>
                  <a:lnTo>
                    <a:pt x="1310271" y="3234118"/>
                  </a:lnTo>
                  <a:lnTo>
                    <a:pt x="1319199" y="3234118"/>
                  </a:lnTo>
                  <a:lnTo>
                    <a:pt x="1323022" y="3235896"/>
                  </a:lnTo>
                  <a:lnTo>
                    <a:pt x="1325968" y="3239465"/>
                  </a:lnTo>
                  <a:lnTo>
                    <a:pt x="1327886" y="3241751"/>
                  </a:lnTo>
                  <a:lnTo>
                    <a:pt x="1329042" y="3245193"/>
                  </a:lnTo>
                  <a:lnTo>
                    <a:pt x="1329461" y="3249777"/>
                  </a:lnTo>
                  <a:lnTo>
                    <a:pt x="1329461" y="3230943"/>
                  </a:lnTo>
                  <a:lnTo>
                    <a:pt x="1327658" y="3229000"/>
                  </a:lnTo>
                  <a:lnTo>
                    <a:pt x="1321701" y="3226524"/>
                  </a:lnTo>
                  <a:lnTo>
                    <a:pt x="1306880" y="3226524"/>
                  </a:lnTo>
                  <a:lnTo>
                    <a:pt x="1300759" y="3229051"/>
                  </a:lnTo>
                  <a:lnTo>
                    <a:pt x="1291310" y="3239185"/>
                  </a:lnTo>
                  <a:lnTo>
                    <a:pt x="1288948" y="3246310"/>
                  </a:lnTo>
                  <a:lnTo>
                    <a:pt x="1288948" y="3264344"/>
                  </a:lnTo>
                  <a:lnTo>
                    <a:pt x="1291285" y="3271240"/>
                  </a:lnTo>
                  <a:lnTo>
                    <a:pt x="1300619" y="3281057"/>
                  </a:lnTo>
                  <a:lnTo>
                    <a:pt x="1306944" y="3283521"/>
                  </a:lnTo>
                  <a:lnTo>
                    <a:pt x="1321257" y="3283521"/>
                  </a:lnTo>
                  <a:lnTo>
                    <a:pt x="1326464" y="3281972"/>
                  </a:lnTo>
                  <a:lnTo>
                    <a:pt x="1334465" y="3275914"/>
                  </a:lnTo>
                  <a:lnTo>
                    <a:pt x="1334604" y="3275812"/>
                  </a:lnTo>
                  <a:lnTo>
                    <a:pt x="1337398" y="3271482"/>
                  </a:lnTo>
                  <a:lnTo>
                    <a:pt x="1338897" y="3265906"/>
                  </a:lnTo>
                  <a:lnTo>
                    <a:pt x="1329347" y="3264725"/>
                  </a:lnTo>
                  <a:lnTo>
                    <a:pt x="1327950" y="3268624"/>
                  </a:lnTo>
                  <a:lnTo>
                    <a:pt x="1326019" y="3271482"/>
                  </a:lnTo>
                  <a:lnTo>
                    <a:pt x="1321257" y="3275025"/>
                  </a:lnTo>
                  <a:lnTo>
                    <a:pt x="1318361" y="3275914"/>
                  </a:lnTo>
                  <a:lnTo>
                    <a:pt x="1310424" y="3275914"/>
                  </a:lnTo>
                  <a:lnTo>
                    <a:pt x="1306626" y="3274326"/>
                  </a:lnTo>
                  <a:lnTo>
                    <a:pt x="1300530" y="3267951"/>
                  </a:lnTo>
                  <a:lnTo>
                    <a:pt x="1298841" y="3263366"/>
                  </a:lnTo>
                  <a:lnTo>
                    <a:pt x="1298498" y="3257385"/>
                  </a:lnTo>
                  <a:lnTo>
                    <a:pt x="1339164" y="3257385"/>
                  </a:lnTo>
                  <a:lnTo>
                    <a:pt x="1339215" y="3249777"/>
                  </a:lnTo>
                  <a:lnTo>
                    <a:pt x="1339215" y="3245916"/>
                  </a:lnTo>
                  <a:close/>
                </a:path>
                <a:path w="4435475" h="4181475">
                  <a:moveTo>
                    <a:pt x="1353337" y="3083280"/>
                  </a:moveTo>
                  <a:lnTo>
                    <a:pt x="1312316" y="3062541"/>
                  </a:lnTo>
                  <a:lnTo>
                    <a:pt x="1305801" y="3060585"/>
                  </a:lnTo>
                  <a:lnTo>
                    <a:pt x="1302537" y="3058160"/>
                  </a:lnTo>
                  <a:lnTo>
                    <a:pt x="1301838" y="3056890"/>
                  </a:lnTo>
                  <a:lnTo>
                    <a:pt x="1301838" y="3053664"/>
                  </a:lnTo>
                  <a:lnTo>
                    <a:pt x="1302626" y="3052254"/>
                  </a:lnTo>
                  <a:lnTo>
                    <a:pt x="1304213" y="3051162"/>
                  </a:lnTo>
                  <a:lnTo>
                    <a:pt x="1306601" y="3049625"/>
                  </a:lnTo>
                  <a:lnTo>
                    <a:pt x="1310538" y="3048851"/>
                  </a:lnTo>
                  <a:lnTo>
                    <a:pt x="1320419" y="3048851"/>
                  </a:lnTo>
                  <a:lnTo>
                    <a:pt x="1323771" y="3049676"/>
                  </a:lnTo>
                  <a:lnTo>
                    <a:pt x="1328496" y="3052953"/>
                  </a:lnTo>
                  <a:lnTo>
                    <a:pt x="1330096" y="3055302"/>
                  </a:lnTo>
                  <a:lnTo>
                    <a:pt x="1330934" y="3058376"/>
                  </a:lnTo>
                  <a:lnTo>
                    <a:pt x="1350657" y="3054731"/>
                  </a:lnTo>
                  <a:lnTo>
                    <a:pt x="1348955" y="3048851"/>
                  </a:lnTo>
                  <a:lnTo>
                    <a:pt x="1348663" y="3047835"/>
                  </a:lnTo>
                  <a:lnTo>
                    <a:pt x="1345044" y="3042628"/>
                  </a:lnTo>
                  <a:lnTo>
                    <a:pt x="1334503" y="3035579"/>
                  </a:lnTo>
                  <a:lnTo>
                    <a:pt x="1326489" y="3033826"/>
                  </a:lnTo>
                  <a:lnTo>
                    <a:pt x="1315681" y="3033826"/>
                  </a:lnTo>
                  <a:lnTo>
                    <a:pt x="1282420" y="3065678"/>
                  </a:lnTo>
                  <a:lnTo>
                    <a:pt x="1285544" y="3071596"/>
                  </a:lnTo>
                  <a:lnTo>
                    <a:pt x="1327480" y="3086900"/>
                  </a:lnTo>
                  <a:lnTo>
                    <a:pt x="1329817" y="3087827"/>
                  </a:lnTo>
                  <a:lnTo>
                    <a:pt x="1330934" y="3088894"/>
                  </a:lnTo>
                  <a:lnTo>
                    <a:pt x="1331849" y="3089859"/>
                  </a:lnTo>
                  <a:lnTo>
                    <a:pt x="1332344" y="3091167"/>
                  </a:lnTo>
                  <a:lnTo>
                    <a:pt x="1332344" y="3095091"/>
                  </a:lnTo>
                  <a:lnTo>
                    <a:pt x="1331429" y="3096945"/>
                  </a:lnTo>
                  <a:lnTo>
                    <a:pt x="1329588" y="3098342"/>
                  </a:lnTo>
                  <a:lnTo>
                    <a:pt x="1326870" y="3100324"/>
                  </a:lnTo>
                  <a:lnTo>
                    <a:pt x="1322793" y="3101314"/>
                  </a:lnTo>
                  <a:lnTo>
                    <a:pt x="1312481" y="3101314"/>
                  </a:lnTo>
                  <a:lnTo>
                    <a:pt x="1308658" y="3100260"/>
                  </a:lnTo>
                  <a:lnTo>
                    <a:pt x="1303197" y="3096044"/>
                  </a:lnTo>
                  <a:lnTo>
                    <a:pt x="1301394" y="3092958"/>
                  </a:lnTo>
                  <a:lnTo>
                    <a:pt x="1300492" y="3088894"/>
                  </a:lnTo>
                  <a:lnTo>
                    <a:pt x="1279512" y="3092094"/>
                  </a:lnTo>
                  <a:lnTo>
                    <a:pt x="1309738" y="3116021"/>
                  </a:lnTo>
                  <a:lnTo>
                    <a:pt x="1317396" y="3116427"/>
                  </a:lnTo>
                  <a:lnTo>
                    <a:pt x="1325740" y="3115945"/>
                  </a:lnTo>
                  <a:lnTo>
                    <a:pt x="1353337" y="3097174"/>
                  </a:lnTo>
                  <a:lnTo>
                    <a:pt x="1353337" y="3083280"/>
                  </a:lnTo>
                  <a:close/>
                </a:path>
                <a:path w="4435475" h="4181475">
                  <a:moveTo>
                    <a:pt x="1361122" y="2816148"/>
                  </a:moveTo>
                  <a:lnTo>
                    <a:pt x="1340218" y="2816148"/>
                  </a:lnTo>
                  <a:lnTo>
                    <a:pt x="1340218" y="2895181"/>
                  </a:lnTo>
                  <a:lnTo>
                    <a:pt x="1361122" y="2895181"/>
                  </a:lnTo>
                  <a:lnTo>
                    <a:pt x="1361122" y="2816148"/>
                  </a:lnTo>
                  <a:close/>
                </a:path>
                <a:path w="4435475" h="4181475">
                  <a:moveTo>
                    <a:pt x="1361122" y="2786088"/>
                  </a:moveTo>
                  <a:lnTo>
                    <a:pt x="1340218" y="2786088"/>
                  </a:lnTo>
                  <a:lnTo>
                    <a:pt x="1340218" y="2805430"/>
                  </a:lnTo>
                  <a:lnTo>
                    <a:pt x="1361122" y="2805430"/>
                  </a:lnTo>
                  <a:lnTo>
                    <a:pt x="1361122" y="2786088"/>
                  </a:lnTo>
                  <a:close/>
                </a:path>
                <a:path w="4435475" h="4181475">
                  <a:moveTo>
                    <a:pt x="1394345" y="3227755"/>
                  </a:moveTo>
                  <a:lnTo>
                    <a:pt x="1384846" y="3227755"/>
                  </a:lnTo>
                  <a:lnTo>
                    <a:pt x="1371257" y="3265068"/>
                  </a:lnTo>
                  <a:lnTo>
                    <a:pt x="1370114" y="3268522"/>
                  </a:lnTo>
                  <a:lnTo>
                    <a:pt x="1369288" y="3271393"/>
                  </a:lnTo>
                  <a:lnTo>
                    <a:pt x="1368234" y="3267595"/>
                  </a:lnTo>
                  <a:lnTo>
                    <a:pt x="1367066" y="3263938"/>
                  </a:lnTo>
                  <a:lnTo>
                    <a:pt x="1354099" y="3227755"/>
                  </a:lnTo>
                  <a:lnTo>
                    <a:pt x="1344345" y="3227755"/>
                  </a:lnTo>
                  <a:lnTo>
                    <a:pt x="1365084" y="3282277"/>
                  </a:lnTo>
                  <a:lnTo>
                    <a:pt x="1373708" y="3282277"/>
                  </a:lnTo>
                  <a:lnTo>
                    <a:pt x="1377823" y="3271393"/>
                  </a:lnTo>
                  <a:lnTo>
                    <a:pt x="1394345" y="3227755"/>
                  </a:lnTo>
                  <a:close/>
                </a:path>
                <a:path w="4435475" h="4181475">
                  <a:moveTo>
                    <a:pt x="1448930" y="3075127"/>
                  </a:moveTo>
                  <a:lnTo>
                    <a:pt x="1441843" y="3050870"/>
                  </a:lnTo>
                  <a:lnTo>
                    <a:pt x="1437487" y="3045472"/>
                  </a:lnTo>
                  <a:lnTo>
                    <a:pt x="1431353" y="3040380"/>
                  </a:lnTo>
                  <a:lnTo>
                    <a:pt x="1427391" y="3038310"/>
                  </a:lnTo>
                  <a:lnTo>
                    <a:pt x="1427391" y="3067062"/>
                  </a:lnTo>
                  <a:lnTo>
                    <a:pt x="1427391" y="3083090"/>
                  </a:lnTo>
                  <a:lnTo>
                    <a:pt x="1425587" y="3088970"/>
                  </a:lnTo>
                  <a:lnTo>
                    <a:pt x="1418196" y="3097301"/>
                  </a:lnTo>
                  <a:lnTo>
                    <a:pt x="1413624" y="3099384"/>
                  </a:lnTo>
                  <a:lnTo>
                    <a:pt x="1402715" y="3099384"/>
                  </a:lnTo>
                  <a:lnTo>
                    <a:pt x="1398117" y="3097301"/>
                  </a:lnTo>
                  <a:lnTo>
                    <a:pt x="1390675" y="3088970"/>
                  </a:lnTo>
                  <a:lnTo>
                    <a:pt x="1388859" y="3083090"/>
                  </a:lnTo>
                  <a:lnTo>
                    <a:pt x="1388884" y="3067062"/>
                  </a:lnTo>
                  <a:lnTo>
                    <a:pt x="1390675" y="3061284"/>
                  </a:lnTo>
                  <a:lnTo>
                    <a:pt x="1398117" y="3052953"/>
                  </a:lnTo>
                  <a:lnTo>
                    <a:pt x="1402715" y="3050870"/>
                  </a:lnTo>
                  <a:lnTo>
                    <a:pt x="1413624" y="3050870"/>
                  </a:lnTo>
                  <a:lnTo>
                    <a:pt x="1418196" y="3052953"/>
                  </a:lnTo>
                  <a:lnTo>
                    <a:pt x="1425587" y="3061284"/>
                  </a:lnTo>
                  <a:lnTo>
                    <a:pt x="1427391" y="3067062"/>
                  </a:lnTo>
                  <a:lnTo>
                    <a:pt x="1427391" y="3038310"/>
                  </a:lnTo>
                  <a:lnTo>
                    <a:pt x="1424406" y="3036735"/>
                  </a:lnTo>
                  <a:lnTo>
                    <a:pt x="1416659" y="3034550"/>
                  </a:lnTo>
                  <a:lnTo>
                    <a:pt x="1408087" y="3033826"/>
                  </a:lnTo>
                  <a:lnTo>
                    <a:pt x="1400352" y="3033826"/>
                  </a:lnTo>
                  <a:lnTo>
                    <a:pt x="1369098" y="3060344"/>
                  </a:lnTo>
                  <a:lnTo>
                    <a:pt x="1367472" y="3083483"/>
                  </a:lnTo>
                  <a:lnTo>
                    <a:pt x="1369098" y="3090786"/>
                  </a:lnTo>
                  <a:lnTo>
                    <a:pt x="1375943" y="3103435"/>
                  </a:lnTo>
                  <a:lnTo>
                    <a:pt x="1380947" y="3108236"/>
                  </a:lnTo>
                  <a:lnTo>
                    <a:pt x="1394091" y="3114789"/>
                  </a:lnTo>
                  <a:lnTo>
                    <a:pt x="1401000" y="3116427"/>
                  </a:lnTo>
                  <a:lnTo>
                    <a:pt x="1408239" y="3116427"/>
                  </a:lnTo>
                  <a:lnTo>
                    <a:pt x="1441602" y="3099384"/>
                  </a:lnTo>
                  <a:lnTo>
                    <a:pt x="1442440" y="3098355"/>
                  </a:lnTo>
                  <a:lnTo>
                    <a:pt x="1446047" y="3091294"/>
                  </a:lnTo>
                  <a:lnTo>
                    <a:pt x="1448219" y="3083483"/>
                  </a:lnTo>
                  <a:lnTo>
                    <a:pt x="1448930" y="3075127"/>
                  </a:lnTo>
                  <a:close/>
                </a:path>
                <a:path w="4435475" h="4181475">
                  <a:moveTo>
                    <a:pt x="1450467" y="3245916"/>
                  </a:moveTo>
                  <a:lnTo>
                    <a:pt x="1448155" y="3238931"/>
                  </a:lnTo>
                  <a:lnTo>
                    <a:pt x="1443672" y="3234118"/>
                  </a:lnTo>
                  <a:lnTo>
                    <a:pt x="1440713" y="3230943"/>
                  </a:lnTo>
                  <a:lnTo>
                    <a:pt x="1440713" y="3249777"/>
                  </a:lnTo>
                  <a:lnTo>
                    <a:pt x="1410258" y="3249777"/>
                  </a:lnTo>
                  <a:lnTo>
                    <a:pt x="1410563" y="3245027"/>
                  </a:lnTo>
                  <a:lnTo>
                    <a:pt x="1412163" y="3241217"/>
                  </a:lnTo>
                  <a:lnTo>
                    <a:pt x="1417955" y="3235541"/>
                  </a:lnTo>
                  <a:lnTo>
                    <a:pt x="1421523" y="3234118"/>
                  </a:lnTo>
                  <a:lnTo>
                    <a:pt x="1430451" y="3234118"/>
                  </a:lnTo>
                  <a:lnTo>
                    <a:pt x="1434274" y="3235896"/>
                  </a:lnTo>
                  <a:lnTo>
                    <a:pt x="1437220" y="3239465"/>
                  </a:lnTo>
                  <a:lnTo>
                    <a:pt x="1439138" y="3241751"/>
                  </a:lnTo>
                  <a:lnTo>
                    <a:pt x="1440294" y="3245193"/>
                  </a:lnTo>
                  <a:lnTo>
                    <a:pt x="1440713" y="3249777"/>
                  </a:lnTo>
                  <a:lnTo>
                    <a:pt x="1440713" y="3230943"/>
                  </a:lnTo>
                  <a:lnTo>
                    <a:pt x="1438910" y="3229000"/>
                  </a:lnTo>
                  <a:lnTo>
                    <a:pt x="1432953" y="3226524"/>
                  </a:lnTo>
                  <a:lnTo>
                    <a:pt x="1418132" y="3226524"/>
                  </a:lnTo>
                  <a:lnTo>
                    <a:pt x="1412011" y="3229051"/>
                  </a:lnTo>
                  <a:lnTo>
                    <a:pt x="1402562" y="3239185"/>
                  </a:lnTo>
                  <a:lnTo>
                    <a:pt x="1400200" y="3246310"/>
                  </a:lnTo>
                  <a:lnTo>
                    <a:pt x="1400200" y="3264344"/>
                  </a:lnTo>
                  <a:lnTo>
                    <a:pt x="1402537" y="3271240"/>
                  </a:lnTo>
                  <a:lnTo>
                    <a:pt x="1411871" y="3281057"/>
                  </a:lnTo>
                  <a:lnTo>
                    <a:pt x="1418196" y="3283521"/>
                  </a:lnTo>
                  <a:lnTo>
                    <a:pt x="1432509" y="3283521"/>
                  </a:lnTo>
                  <a:lnTo>
                    <a:pt x="1437716" y="3281972"/>
                  </a:lnTo>
                  <a:lnTo>
                    <a:pt x="1445717" y="3275914"/>
                  </a:lnTo>
                  <a:lnTo>
                    <a:pt x="1445856" y="3275812"/>
                  </a:lnTo>
                  <a:lnTo>
                    <a:pt x="1448650" y="3271482"/>
                  </a:lnTo>
                  <a:lnTo>
                    <a:pt x="1450149" y="3265906"/>
                  </a:lnTo>
                  <a:lnTo>
                    <a:pt x="1440599" y="3264725"/>
                  </a:lnTo>
                  <a:lnTo>
                    <a:pt x="1439202" y="3268624"/>
                  </a:lnTo>
                  <a:lnTo>
                    <a:pt x="1437271" y="3271482"/>
                  </a:lnTo>
                  <a:lnTo>
                    <a:pt x="1432509" y="3275025"/>
                  </a:lnTo>
                  <a:lnTo>
                    <a:pt x="1429613" y="3275914"/>
                  </a:lnTo>
                  <a:lnTo>
                    <a:pt x="1421676" y="3275914"/>
                  </a:lnTo>
                  <a:lnTo>
                    <a:pt x="1417878" y="3274326"/>
                  </a:lnTo>
                  <a:lnTo>
                    <a:pt x="1411782" y="3267951"/>
                  </a:lnTo>
                  <a:lnTo>
                    <a:pt x="1410093" y="3263366"/>
                  </a:lnTo>
                  <a:lnTo>
                    <a:pt x="1409750" y="3257385"/>
                  </a:lnTo>
                  <a:lnTo>
                    <a:pt x="1450416" y="3257385"/>
                  </a:lnTo>
                  <a:lnTo>
                    <a:pt x="1450467" y="3249777"/>
                  </a:lnTo>
                  <a:lnTo>
                    <a:pt x="1450467" y="3245916"/>
                  </a:lnTo>
                  <a:close/>
                </a:path>
                <a:path w="4435475" h="4181475">
                  <a:moveTo>
                    <a:pt x="1451571" y="2895181"/>
                  </a:moveTo>
                  <a:lnTo>
                    <a:pt x="1449743" y="2891409"/>
                  </a:lnTo>
                  <a:lnTo>
                    <a:pt x="1448485" y="2887878"/>
                  </a:lnTo>
                  <a:lnTo>
                    <a:pt x="1448219" y="2886545"/>
                  </a:lnTo>
                  <a:lnTo>
                    <a:pt x="1447342" y="2882227"/>
                  </a:lnTo>
                  <a:lnTo>
                    <a:pt x="1447152" y="2881274"/>
                  </a:lnTo>
                  <a:lnTo>
                    <a:pt x="1446847" y="2876626"/>
                  </a:lnTo>
                  <a:lnTo>
                    <a:pt x="1446923" y="2857233"/>
                  </a:lnTo>
                  <a:lnTo>
                    <a:pt x="1447038" y="2835719"/>
                  </a:lnTo>
                  <a:lnTo>
                    <a:pt x="1446237" y="2830360"/>
                  </a:lnTo>
                  <a:lnTo>
                    <a:pt x="1423098" y="2814370"/>
                  </a:lnTo>
                  <a:lnTo>
                    <a:pt x="1403502" y="2814370"/>
                  </a:lnTo>
                  <a:lnTo>
                    <a:pt x="1395768" y="2816199"/>
                  </a:lnTo>
                  <a:lnTo>
                    <a:pt x="1385354" y="2823540"/>
                  </a:lnTo>
                  <a:lnTo>
                    <a:pt x="1381671" y="2829204"/>
                  </a:lnTo>
                  <a:lnTo>
                    <a:pt x="1379550" y="2836837"/>
                  </a:lnTo>
                  <a:lnTo>
                    <a:pt x="1398524" y="2840266"/>
                  </a:lnTo>
                  <a:lnTo>
                    <a:pt x="1399806" y="2836595"/>
                  </a:lnTo>
                  <a:lnTo>
                    <a:pt x="1401495" y="2834030"/>
                  </a:lnTo>
                  <a:lnTo>
                    <a:pt x="1405661" y="2831096"/>
                  </a:lnTo>
                  <a:lnTo>
                    <a:pt x="1408569" y="2830360"/>
                  </a:lnTo>
                  <a:lnTo>
                    <a:pt x="1417789" y="2830360"/>
                  </a:lnTo>
                  <a:lnTo>
                    <a:pt x="1421536" y="2831223"/>
                  </a:lnTo>
                  <a:lnTo>
                    <a:pt x="1425511" y="2834640"/>
                  </a:lnTo>
                  <a:lnTo>
                    <a:pt x="1426502" y="2837510"/>
                  </a:lnTo>
                  <a:lnTo>
                    <a:pt x="1426502" y="2843606"/>
                  </a:lnTo>
                  <a:lnTo>
                    <a:pt x="1426502" y="2857233"/>
                  </a:lnTo>
                  <a:lnTo>
                    <a:pt x="1426502" y="2866402"/>
                  </a:lnTo>
                  <a:lnTo>
                    <a:pt x="1426222" y="2869806"/>
                  </a:lnTo>
                  <a:lnTo>
                    <a:pt x="1425676" y="2871597"/>
                  </a:lnTo>
                  <a:lnTo>
                    <a:pt x="1424889" y="2874314"/>
                  </a:lnTo>
                  <a:lnTo>
                    <a:pt x="1423225" y="2876626"/>
                  </a:lnTo>
                  <a:lnTo>
                    <a:pt x="1420698" y="2878518"/>
                  </a:lnTo>
                  <a:lnTo>
                    <a:pt x="1417269" y="2880995"/>
                  </a:lnTo>
                  <a:lnTo>
                    <a:pt x="1413675" y="2882227"/>
                  </a:lnTo>
                  <a:lnTo>
                    <a:pt x="1406537" y="2882227"/>
                  </a:lnTo>
                  <a:lnTo>
                    <a:pt x="1403756" y="2881160"/>
                  </a:lnTo>
                  <a:lnTo>
                    <a:pt x="1399387" y="2876905"/>
                  </a:lnTo>
                  <a:lnTo>
                    <a:pt x="1398295" y="2874365"/>
                  </a:lnTo>
                  <a:lnTo>
                    <a:pt x="1398295" y="2868460"/>
                  </a:lnTo>
                  <a:lnTo>
                    <a:pt x="1419580" y="2859189"/>
                  </a:lnTo>
                  <a:lnTo>
                    <a:pt x="1423822" y="2858122"/>
                  </a:lnTo>
                  <a:lnTo>
                    <a:pt x="1426502" y="2857233"/>
                  </a:lnTo>
                  <a:lnTo>
                    <a:pt x="1426502" y="2843606"/>
                  </a:lnTo>
                  <a:lnTo>
                    <a:pt x="1422730" y="2845193"/>
                  </a:lnTo>
                  <a:lnTo>
                    <a:pt x="1415961" y="2846908"/>
                  </a:lnTo>
                  <a:lnTo>
                    <a:pt x="1378458" y="2865158"/>
                  </a:lnTo>
                  <a:lnTo>
                    <a:pt x="1377391" y="2869133"/>
                  </a:lnTo>
                  <a:lnTo>
                    <a:pt x="1377391" y="2880347"/>
                  </a:lnTo>
                  <a:lnTo>
                    <a:pt x="1379728" y="2885922"/>
                  </a:lnTo>
                  <a:lnTo>
                    <a:pt x="1389100" y="2894761"/>
                  </a:lnTo>
                  <a:lnTo>
                    <a:pt x="1395514" y="2896971"/>
                  </a:lnTo>
                  <a:lnTo>
                    <a:pt x="1408264" y="2896971"/>
                  </a:lnTo>
                  <a:lnTo>
                    <a:pt x="1412608" y="2896095"/>
                  </a:lnTo>
                  <a:lnTo>
                    <a:pt x="1420749" y="2892628"/>
                  </a:lnTo>
                  <a:lnTo>
                    <a:pt x="1424559" y="2890024"/>
                  </a:lnTo>
                  <a:lnTo>
                    <a:pt x="1428140" y="2886545"/>
                  </a:lnTo>
                  <a:lnTo>
                    <a:pt x="1428572" y="2887878"/>
                  </a:lnTo>
                  <a:lnTo>
                    <a:pt x="1428877" y="2889008"/>
                  </a:lnTo>
                  <a:lnTo>
                    <a:pt x="1429677" y="2891739"/>
                  </a:lnTo>
                  <a:lnTo>
                    <a:pt x="1430350" y="2893796"/>
                  </a:lnTo>
                  <a:lnTo>
                    <a:pt x="1430883" y="2895181"/>
                  </a:lnTo>
                  <a:lnTo>
                    <a:pt x="1451571" y="2895181"/>
                  </a:lnTo>
                  <a:close/>
                </a:path>
                <a:path w="4435475" h="4181475">
                  <a:moveTo>
                    <a:pt x="1470228" y="3207004"/>
                  </a:moveTo>
                  <a:lnTo>
                    <a:pt x="1460982" y="3207004"/>
                  </a:lnTo>
                  <a:lnTo>
                    <a:pt x="1460982" y="3282277"/>
                  </a:lnTo>
                  <a:lnTo>
                    <a:pt x="1470228" y="3282277"/>
                  </a:lnTo>
                  <a:lnTo>
                    <a:pt x="1470228" y="3207004"/>
                  </a:lnTo>
                  <a:close/>
                </a:path>
                <a:path w="4435475" h="4181475">
                  <a:moveTo>
                    <a:pt x="1506181" y="2893847"/>
                  </a:moveTo>
                  <a:lnTo>
                    <a:pt x="1504632" y="2879623"/>
                  </a:lnTo>
                  <a:lnTo>
                    <a:pt x="1504403" y="2877616"/>
                  </a:lnTo>
                  <a:lnTo>
                    <a:pt x="1500733" y="2878963"/>
                  </a:lnTo>
                  <a:lnTo>
                    <a:pt x="1497926" y="2879623"/>
                  </a:lnTo>
                  <a:lnTo>
                    <a:pt x="1494599" y="2879623"/>
                  </a:lnTo>
                  <a:lnTo>
                    <a:pt x="1493431" y="2879280"/>
                  </a:lnTo>
                  <a:lnTo>
                    <a:pt x="1491488" y="2877896"/>
                  </a:lnTo>
                  <a:lnTo>
                    <a:pt x="1490865" y="2877007"/>
                  </a:lnTo>
                  <a:lnTo>
                    <a:pt x="1490319" y="2874873"/>
                  </a:lnTo>
                  <a:lnTo>
                    <a:pt x="1490192" y="2832824"/>
                  </a:lnTo>
                  <a:lnTo>
                    <a:pt x="1504480" y="2832824"/>
                  </a:lnTo>
                  <a:lnTo>
                    <a:pt x="1504480" y="2816148"/>
                  </a:lnTo>
                  <a:lnTo>
                    <a:pt x="1490192" y="2816148"/>
                  </a:lnTo>
                  <a:lnTo>
                    <a:pt x="1490192" y="2788247"/>
                  </a:lnTo>
                  <a:lnTo>
                    <a:pt x="1469199" y="2800451"/>
                  </a:lnTo>
                  <a:lnTo>
                    <a:pt x="1469199" y="2816148"/>
                  </a:lnTo>
                  <a:lnTo>
                    <a:pt x="1459598" y="2816148"/>
                  </a:lnTo>
                  <a:lnTo>
                    <a:pt x="1459598" y="2832824"/>
                  </a:lnTo>
                  <a:lnTo>
                    <a:pt x="1469199" y="2832824"/>
                  </a:lnTo>
                  <a:lnTo>
                    <a:pt x="1469313" y="2877007"/>
                  </a:lnTo>
                  <a:lnTo>
                    <a:pt x="1469440" y="2879623"/>
                  </a:lnTo>
                  <a:lnTo>
                    <a:pt x="1469872" y="2882011"/>
                  </a:lnTo>
                  <a:lnTo>
                    <a:pt x="1470418" y="2885427"/>
                  </a:lnTo>
                  <a:lnTo>
                    <a:pt x="1471396" y="2888145"/>
                  </a:lnTo>
                  <a:lnTo>
                    <a:pt x="1474228" y="2892171"/>
                  </a:lnTo>
                  <a:lnTo>
                    <a:pt x="1476451" y="2893809"/>
                  </a:lnTo>
                  <a:lnTo>
                    <a:pt x="1482496" y="2896336"/>
                  </a:lnTo>
                  <a:lnTo>
                    <a:pt x="1485900" y="2896971"/>
                  </a:lnTo>
                  <a:lnTo>
                    <a:pt x="1495818" y="2896971"/>
                  </a:lnTo>
                  <a:lnTo>
                    <a:pt x="1501330" y="2895930"/>
                  </a:lnTo>
                  <a:lnTo>
                    <a:pt x="1506181" y="2893847"/>
                  </a:lnTo>
                  <a:close/>
                </a:path>
                <a:path w="4435475" h="4181475">
                  <a:moveTo>
                    <a:pt x="1508340" y="3246869"/>
                  </a:moveTo>
                  <a:lnTo>
                    <a:pt x="1490103" y="3205721"/>
                  </a:lnTo>
                  <a:lnTo>
                    <a:pt x="1483487" y="3205721"/>
                  </a:lnTo>
                  <a:lnTo>
                    <a:pt x="1487665" y="3212909"/>
                  </a:lnTo>
                  <a:lnTo>
                    <a:pt x="1490421" y="3218053"/>
                  </a:lnTo>
                  <a:lnTo>
                    <a:pt x="1493837" y="3225850"/>
                  </a:lnTo>
                  <a:lnTo>
                    <a:pt x="1495463" y="3230778"/>
                  </a:lnTo>
                  <a:lnTo>
                    <a:pt x="1496631" y="3235922"/>
                  </a:lnTo>
                  <a:lnTo>
                    <a:pt x="1498104" y="3242246"/>
                  </a:lnTo>
                  <a:lnTo>
                    <a:pt x="1498841" y="3248634"/>
                  </a:lnTo>
                  <a:lnTo>
                    <a:pt x="1498841" y="3255073"/>
                  </a:lnTo>
                  <a:lnTo>
                    <a:pt x="1497876" y="3267405"/>
                  </a:lnTo>
                  <a:lnTo>
                    <a:pt x="1494993" y="3279749"/>
                  </a:lnTo>
                  <a:lnTo>
                    <a:pt x="1490205" y="3292081"/>
                  </a:lnTo>
                  <a:lnTo>
                    <a:pt x="1483487" y="3304413"/>
                  </a:lnTo>
                  <a:lnTo>
                    <a:pt x="1490103" y="3304413"/>
                  </a:lnTo>
                  <a:lnTo>
                    <a:pt x="1507007" y="3268649"/>
                  </a:lnTo>
                  <a:lnTo>
                    <a:pt x="1508328" y="3255073"/>
                  </a:lnTo>
                  <a:lnTo>
                    <a:pt x="1508340" y="3246869"/>
                  </a:lnTo>
                  <a:close/>
                </a:path>
                <a:path w="4435475" h="4181475">
                  <a:moveTo>
                    <a:pt x="1515491" y="3037763"/>
                  </a:moveTo>
                  <a:lnTo>
                    <a:pt x="1511071" y="3035135"/>
                  </a:lnTo>
                  <a:lnTo>
                    <a:pt x="1506486" y="3033826"/>
                  </a:lnTo>
                  <a:lnTo>
                    <a:pt x="1498358" y="3033826"/>
                  </a:lnTo>
                  <a:lnTo>
                    <a:pt x="1495336" y="3034665"/>
                  </a:lnTo>
                  <a:lnTo>
                    <a:pt x="1490027" y="3038043"/>
                  </a:lnTo>
                  <a:lnTo>
                    <a:pt x="1487043" y="3041535"/>
                  </a:lnTo>
                  <a:lnTo>
                    <a:pt x="1483715" y="3046844"/>
                  </a:lnTo>
                  <a:lnTo>
                    <a:pt x="1483715" y="3035604"/>
                  </a:lnTo>
                  <a:lnTo>
                    <a:pt x="1464297" y="3035604"/>
                  </a:lnTo>
                  <a:lnTo>
                    <a:pt x="1464297" y="3114637"/>
                  </a:lnTo>
                  <a:lnTo>
                    <a:pt x="1485201" y="3114637"/>
                  </a:lnTo>
                  <a:lnTo>
                    <a:pt x="1485315" y="3081020"/>
                  </a:lnTo>
                  <a:lnTo>
                    <a:pt x="1485646" y="3073527"/>
                  </a:lnTo>
                  <a:lnTo>
                    <a:pt x="1496263" y="3052572"/>
                  </a:lnTo>
                  <a:lnTo>
                    <a:pt x="1502219" y="3052572"/>
                  </a:lnTo>
                  <a:lnTo>
                    <a:pt x="1505496" y="3053715"/>
                  </a:lnTo>
                  <a:lnTo>
                    <a:pt x="1509014" y="3056001"/>
                  </a:lnTo>
                  <a:lnTo>
                    <a:pt x="1510233" y="3052572"/>
                  </a:lnTo>
                  <a:lnTo>
                    <a:pt x="1512265" y="3046844"/>
                  </a:lnTo>
                  <a:lnTo>
                    <a:pt x="1515491" y="3037763"/>
                  </a:lnTo>
                  <a:close/>
                </a:path>
                <a:path w="4435475" h="4181475">
                  <a:moveTo>
                    <a:pt x="1586242" y="2861691"/>
                  </a:moveTo>
                  <a:lnTo>
                    <a:pt x="1585810" y="2850451"/>
                  </a:lnTo>
                  <a:lnTo>
                    <a:pt x="1585518" y="2848889"/>
                  </a:lnTo>
                  <a:lnTo>
                    <a:pt x="1584032" y="2840761"/>
                  </a:lnTo>
                  <a:lnTo>
                    <a:pt x="1565478" y="2817863"/>
                  </a:lnTo>
                  <a:lnTo>
                    <a:pt x="1565478" y="2848889"/>
                  </a:lnTo>
                  <a:lnTo>
                    <a:pt x="1534236" y="2848889"/>
                  </a:lnTo>
                  <a:lnTo>
                    <a:pt x="1534299" y="2842844"/>
                  </a:lnTo>
                  <a:lnTo>
                    <a:pt x="1535645" y="2838678"/>
                  </a:lnTo>
                  <a:lnTo>
                    <a:pt x="1541602" y="2832023"/>
                  </a:lnTo>
                  <a:lnTo>
                    <a:pt x="1545361" y="2830360"/>
                  </a:lnTo>
                  <a:lnTo>
                    <a:pt x="1554200" y="2830360"/>
                  </a:lnTo>
                  <a:lnTo>
                    <a:pt x="1557820" y="2831947"/>
                  </a:lnTo>
                  <a:lnTo>
                    <a:pt x="1563776" y="2838246"/>
                  </a:lnTo>
                  <a:lnTo>
                    <a:pt x="1565338" y="2842844"/>
                  </a:lnTo>
                  <a:lnTo>
                    <a:pt x="1565478" y="2848889"/>
                  </a:lnTo>
                  <a:lnTo>
                    <a:pt x="1565478" y="2817863"/>
                  </a:lnTo>
                  <a:lnTo>
                    <a:pt x="1564436" y="2817279"/>
                  </a:lnTo>
                  <a:lnTo>
                    <a:pt x="1557020" y="2815094"/>
                  </a:lnTo>
                  <a:lnTo>
                    <a:pt x="1548663" y="2814370"/>
                  </a:lnTo>
                  <a:lnTo>
                    <a:pt x="1541157" y="2815069"/>
                  </a:lnTo>
                  <a:lnTo>
                    <a:pt x="1513078" y="2846971"/>
                  </a:lnTo>
                  <a:lnTo>
                    <a:pt x="1512430" y="2856268"/>
                  </a:lnTo>
                  <a:lnTo>
                    <a:pt x="1512925" y="2864142"/>
                  </a:lnTo>
                  <a:lnTo>
                    <a:pt x="1541106" y="2896133"/>
                  </a:lnTo>
                  <a:lnTo>
                    <a:pt x="1550746" y="2896971"/>
                  </a:lnTo>
                  <a:lnTo>
                    <a:pt x="1559433" y="2896971"/>
                  </a:lnTo>
                  <a:lnTo>
                    <a:pt x="1585125" y="2873527"/>
                  </a:lnTo>
                  <a:lnTo>
                    <a:pt x="1564297" y="2870035"/>
                  </a:lnTo>
                  <a:lnTo>
                    <a:pt x="1563154" y="2873997"/>
                  </a:lnTo>
                  <a:lnTo>
                    <a:pt x="1561465" y="2876880"/>
                  </a:lnTo>
                  <a:lnTo>
                    <a:pt x="1556994" y="2880449"/>
                  </a:lnTo>
                  <a:lnTo>
                    <a:pt x="1554251" y="2881338"/>
                  </a:lnTo>
                  <a:lnTo>
                    <a:pt x="1546161" y="2881338"/>
                  </a:lnTo>
                  <a:lnTo>
                    <a:pt x="1542148" y="2879610"/>
                  </a:lnTo>
                  <a:lnTo>
                    <a:pt x="1535696" y="2872714"/>
                  </a:lnTo>
                  <a:lnTo>
                    <a:pt x="1534007" y="2867901"/>
                  </a:lnTo>
                  <a:lnTo>
                    <a:pt x="1533855" y="2861691"/>
                  </a:lnTo>
                  <a:lnTo>
                    <a:pt x="1586242" y="2861691"/>
                  </a:lnTo>
                  <a:close/>
                </a:path>
                <a:path w="4435475" h="4181475">
                  <a:moveTo>
                    <a:pt x="2019503" y="1989023"/>
                  </a:moveTo>
                  <a:lnTo>
                    <a:pt x="1990039" y="1962137"/>
                  </a:lnTo>
                  <a:lnTo>
                    <a:pt x="1968614" y="1957070"/>
                  </a:lnTo>
                  <a:lnTo>
                    <a:pt x="1961857" y="1954644"/>
                  </a:lnTo>
                  <a:lnTo>
                    <a:pt x="1956904" y="1950478"/>
                  </a:lnTo>
                  <a:lnTo>
                    <a:pt x="1955812" y="1948268"/>
                  </a:lnTo>
                  <a:lnTo>
                    <a:pt x="1955927" y="1942630"/>
                  </a:lnTo>
                  <a:lnTo>
                    <a:pt x="1956981" y="1940610"/>
                  </a:lnTo>
                  <a:lnTo>
                    <a:pt x="1962924" y="1936292"/>
                  </a:lnTo>
                  <a:lnTo>
                    <a:pt x="1967941" y="1934972"/>
                  </a:lnTo>
                  <a:lnTo>
                    <a:pt x="1980539" y="1934972"/>
                  </a:lnTo>
                  <a:lnTo>
                    <a:pt x="1985187" y="1936203"/>
                  </a:lnTo>
                  <a:lnTo>
                    <a:pt x="1991398" y="1941118"/>
                  </a:lnTo>
                  <a:lnTo>
                    <a:pt x="1993417" y="1945144"/>
                  </a:lnTo>
                  <a:lnTo>
                    <a:pt x="1994357" y="1950745"/>
                  </a:lnTo>
                  <a:lnTo>
                    <a:pt x="2016379" y="1949780"/>
                  </a:lnTo>
                  <a:lnTo>
                    <a:pt x="2015502" y="1942630"/>
                  </a:lnTo>
                  <a:lnTo>
                    <a:pt x="2013369" y="1936203"/>
                  </a:lnTo>
                  <a:lnTo>
                    <a:pt x="2012632" y="1934972"/>
                  </a:lnTo>
                  <a:lnTo>
                    <a:pt x="2010054" y="1930615"/>
                  </a:lnTo>
                  <a:lnTo>
                    <a:pt x="1974557" y="1916747"/>
                  </a:lnTo>
                  <a:lnTo>
                    <a:pt x="1966175" y="1916747"/>
                  </a:lnTo>
                  <a:lnTo>
                    <a:pt x="1934756" y="1941626"/>
                  </a:lnTo>
                  <a:lnTo>
                    <a:pt x="1934756" y="1955812"/>
                  </a:lnTo>
                  <a:lnTo>
                    <a:pt x="1969655" y="1979917"/>
                  </a:lnTo>
                  <a:lnTo>
                    <a:pt x="1978825" y="1982203"/>
                  </a:lnTo>
                  <a:lnTo>
                    <a:pt x="1984705" y="1983790"/>
                  </a:lnTo>
                  <a:lnTo>
                    <a:pt x="1997481" y="1993417"/>
                  </a:lnTo>
                  <a:lnTo>
                    <a:pt x="1997481" y="2000008"/>
                  </a:lnTo>
                  <a:lnTo>
                    <a:pt x="1995678" y="2003526"/>
                  </a:lnTo>
                  <a:lnTo>
                    <a:pt x="1988489" y="2009521"/>
                  </a:lnTo>
                  <a:lnTo>
                    <a:pt x="1983143" y="2011019"/>
                  </a:lnTo>
                  <a:lnTo>
                    <a:pt x="1969350" y="2011019"/>
                  </a:lnTo>
                  <a:lnTo>
                    <a:pt x="1964029" y="2009343"/>
                  </a:lnTo>
                  <a:lnTo>
                    <a:pt x="1956142" y="2002586"/>
                  </a:lnTo>
                  <a:lnTo>
                    <a:pt x="1953526" y="1997303"/>
                  </a:lnTo>
                  <a:lnTo>
                    <a:pt x="1952231" y="1990115"/>
                  </a:lnTo>
                  <a:lnTo>
                    <a:pt x="1930806" y="1992198"/>
                  </a:lnTo>
                  <a:lnTo>
                    <a:pt x="1957539" y="2027224"/>
                  </a:lnTo>
                  <a:lnTo>
                    <a:pt x="1975827" y="2029625"/>
                  </a:lnTo>
                  <a:lnTo>
                    <a:pt x="1985302" y="2029625"/>
                  </a:lnTo>
                  <a:lnTo>
                    <a:pt x="2017776" y="2008022"/>
                  </a:lnTo>
                  <a:lnTo>
                    <a:pt x="2019376" y="2002586"/>
                  </a:lnTo>
                  <a:lnTo>
                    <a:pt x="2019503" y="1989023"/>
                  </a:lnTo>
                  <a:close/>
                </a:path>
                <a:path w="4435475" h="4181475">
                  <a:moveTo>
                    <a:pt x="2025611" y="2247138"/>
                  </a:moveTo>
                  <a:lnTo>
                    <a:pt x="2015693" y="2222360"/>
                  </a:lnTo>
                  <a:lnTo>
                    <a:pt x="2008339" y="2203983"/>
                  </a:lnTo>
                  <a:lnTo>
                    <a:pt x="1992134" y="2163495"/>
                  </a:lnTo>
                  <a:lnTo>
                    <a:pt x="1985060" y="2145842"/>
                  </a:lnTo>
                  <a:lnTo>
                    <a:pt x="1985060" y="2203983"/>
                  </a:lnTo>
                  <a:lnTo>
                    <a:pt x="1955292" y="2203983"/>
                  </a:lnTo>
                  <a:lnTo>
                    <a:pt x="1970024" y="2163495"/>
                  </a:lnTo>
                  <a:lnTo>
                    <a:pt x="1985060" y="2203983"/>
                  </a:lnTo>
                  <a:lnTo>
                    <a:pt x="1985060" y="2145842"/>
                  </a:lnTo>
                  <a:lnTo>
                    <a:pt x="1981936" y="2138045"/>
                  </a:lnTo>
                  <a:lnTo>
                    <a:pt x="1958644" y="2138045"/>
                  </a:lnTo>
                  <a:lnTo>
                    <a:pt x="1916150" y="2247138"/>
                  </a:lnTo>
                  <a:lnTo>
                    <a:pt x="1939518" y="2247138"/>
                  </a:lnTo>
                  <a:lnTo>
                    <a:pt x="1948522" y="2222360"/>
                  </a:lnTo>
                  <a:lnTo>
                    <a:pt x="1992122" y="2222360"/>
                  </a:lnTo>
                  <a:lnTo>
                    <a:pt x="2001647" y="2247138"/>
                  </a:lnTo>
                  <a:lnTo>
                    <a:pt x="2025611" y="2247138"/>
                  </a:lnTo>
                  <a:close/>
                </a:path>
                <a:path w="4435475" h="4181475">
                  <a:moveTo>
                    <a:pt x="2104720" y="2138045"/>
                  </a:moveTo>
                  <a:lnTo>
                    <a:pt x="2083892" y="2138045"/>
                  </a:lnTo>
                  <a:lnTo>
                    <a:pt x="2083892" y="2198840"/>
                  </a:lnTo>
                  <a:lnTo>
                    <a:pt x="2083892" y="2216061"/>
                  </a:lnTo>
                  <a:lnTo>
                    <a:pt x="2082203" y="2222169"/>
                  </a:lnTo>
                  <a:lnTo>
                    <a:pt x="2075446" y="2230361"/>
                  </a:lnTo>
                  <a:lnTo>
                    <a:pt x="2071357" y="2232406"/>
                  </a:lnTo>
                  <a:lnTo>
                    <a:pt x="2060498" y="2232406"/>
                  </a:lnTo>
                  <a:lnTo>
                    <a:pt x="2055787" y="2229675"/>
                  </a:lnTo>
                  <a:lnTo>
                    <a:pt x="2050072" y="2220442"/>
                  </a:lnTo>
                  <a:lnTo>
                    <a:pt x="2048916" y="2214346"/>
                  </a:lnTo>
                  <a:lnTo>
                    <a:pt x="2048979" y="2197887"/>
                  </a:lnTo>
                  <a:lnTo>
                    <a:pt x="2050580" y="2192185"/>
                  </a:lnTo>
                  <a:lnTo>
                    <a:pt x="2057285" y="2184298"/>
                  </a:lnTo>
                  <a:lnTo>
                    <a:pt x="2061438" y="2182317"/>
                  </a:lnTo>
                  <a:lnTo>
                    <a:pt x="2071509" y="2182317"/>
                  </a:lnTo>
                  <a:lnTo>
                    <a:pt x="2075700" y="2184323"/>
                  </a:lnTo>
                  <a:lnTo>
                    <a:pt x="2082253" y="2192312"/>
                  </a:lnTo>
                  <a:lnTo>
                    <a:pt x="2083892" y="2198840"/>
                  </a:lnTo>
                  <a:lnTo>
                    <a:pt x="2083892" y="2138045"/>
                  </a:lnTo>
                  <a:lnTo>
                    <a:pt x="2083816" y="2177338"/>
                  </a:lnTo>
                  <a:lnTo>
                    <a:pt x="2078761" y="2172525"/>
                  </a:lnTo>
                  <a:lnTo>
                    <a:pt x="2073249" y="2169083"/>
                  </a:lnTo>
                  <a:lnTo>
                    <a:pt x="2067293" y="2167026"/>
                  </a:lnTo>
                  <a:lnTo>
                    <a:pt x="2060892" y="2166328"/>
                  </a:lnTo>
                  <a:lnTo>
                    <a:pt x="2053983" y="2166988"/>
                  </a:lnTo>
                  <a:lnTo>
                    <a:pt x="2028151" y="2197887"/>
                  </a:lnTo>
                  <a:lnTo>
                    <a:pt x="2027555" y="2207323"/>
                  </a:lnTo>
                  <a:lnTo>
                    <a:pt x="2028164" y="2216607"/>
                  </a:lnTo>
                  <a:lnTo>
                    <a:pt x="2054034" y="2248243"/>
                  </a:lnTo>
                  <a:lnTo>
                    <a:pt x="2060600" y="2248928"/>
                  </a:lnTo>
                  <a:lnTo>
                    <a:pt x="2065058" y="2248928"/>
                  </a:lnTo>
                  <a:lnTo>
                    <a:pt x="2069490" y="2247823"/>
                  </a:lnTo>
                  <a:lnTo>
                    <a:pt x="2078266" y="2243404"/>
                  </a:lnTo>
                  <a:lnTo>
                    <a:pt x="2082076" y="2240038"/>
                  </a:lnTo>
                  <a:lnTo>
                    <a:pt x="2085301" y="2235530"/>
                  </a:lnTo>
                  <a:lnTo>
                    <a:pt x="2085301" y="2247138"/>
                  </a:lnTo>
                  <a:lnTo>
                    <a:pt x="2104720" y="2247138"/>
                  </a:lnTo>
                  <a:lnTo>
                    <a:pt x="2104720" y="2235530"/>
                  </a:lnTo>
                  <a:lnTo>
                    <a:pt x="2104720" y="2232406"/>
                  </a:lnTo>
                  <a:lnTo>
                    <a:pt x="2104720" y="2182317"/>
                  </a:lnTo>
                  <a:lnTo>
                    <a:pt x="2104720" y="2177338"/>
                  </a:lnTo>
                  <a:lnTo>
                    <a:pt x="2104720" y="2138045"/>
                  </a:lnTo>
                  <a:close/>
                </a:path>
                <a:path w="4435475" h="4181475">
                  <a:moveTo>
                    <a:pt x="2106066" y="1994204"/>
                  </a:moveTo>
                  <a:lnTo>
                    <a:pt x="2105622" y="1982952"/>
                  </a:lnTo>
                  <a:lnTo>
                    <a:pt x="2105329" y="1981403"/>
                  </a:lnTo>
                  <a:lnTo>
                    <a:pt x="2103843" y="1973262"/>
                  </a:lnTo>
                  <a:lnTo>
                    <a:pt x="2085301" y="1950377"/>
                  </a:lnTo>
                  <a:lnTo>
                    <a:pt x="2085301" y="1981403"/>
                  </a:lnTo>
                  <a:lnTo>
                    <a:pt x="2054047" y="1981403"/>
                  </a:lnTo>
                  <a:lnTo>
                    <a:pt x="2054110" y="1975358"/>
                  </a:lnTo>
                  <a:lnTo>
                    <a:pt x="2055456" y="1971192"/>
                  </a:lnTo>
                  <a:lnTo>
                    <a:pt x="2061413" y="1964537"/>
                  </a:lnTo>
                  <a:lnTo>
                    <a:pt x="2065185" y="1962873"/>
                  </a:lnTo>
                  <a:lnTo>
                    <a:pt x="2074011" y="1962873"/>
                  </a:lnTo>
                  <a:lnTo>
                    <a:pt x="2077631" y="1964448"/>
                  </a:lnTo>
                  <a:lnTo>
                    <a:pt x="2083587" y="1970760"/>
                  </a:lnTo>
                  <a:lnTo>
                    <a:pt x="2085149" y="1975358"/>
                  </a:lnTo>
                  <a:lnTo>
                    <a:pt x="2085301" y="1981403"/>
                  </a:lnTo>
                  <a:lnTo>
                    <a:pt x="2085301" y="1950377"/>
                  </a:lnTo>
                  <a:lnTo>
                    <a:pt x="2084260" y="1949792"/>
                  </a:lnTo>
                  <a:lnTo>
                    <a:pt x="2076843" y="1947608"/>
                  </a:lnTo>
                  <a:lnTo>
                    <a:pt x="2068487" y="1946884"/>
                  </a:lnTo>
                  <a:lnTo>
                    <a:pt x="2060968" y="1947570"/>
                  </a:lnTo>
                  <a:lnTo>
                    <a:pt x="2032876" y="1979472"/>
                  </a:lnTo>
                  <a:lnTo>
                    <a:pt x="2032241" y="1988769"/>
                  </a:lnTo>
                  <a:lnTo>
                    <a:pt x="2032723" y="1996643"/>
                  </a:lnTo>
                  <a:lnTo>
                    <a:pt x="2060930" y="2028634"/>
                  </a:lnTo>
                  <a:lnTo>
                    <a:pt x="2070569" y="2029485"/>
                  </a:lnTo>
                  <a:lnTo>
                    <a:pt x="2079244" y="2029485"/>
                  </a:lnTo>
                  <a:lnTo>
                    <a:pt x="2104948" y="2006041"/>
                  </a:lnTo>
                  <a:lnTo>
                    <a:pt x="2084108" y="2002536"/>
                  </a:lnTo>
                  <a:lnTo>
                    <a:pt x="2082965" y="2006511"/>
                  </a:lnTo>
                  <a:lnTo>
                    <a:pt x="2081288" y="2009394"/>
                  </a:lnTo>
                  <a:lnTo>
                    <a:pt x="2076818" y="2012962"/>
                  </a:lnTo>
                  <a:lnTo>
                    <a:pt x="2074062" y="2013851"/>
                  </a:lnTo>
                  <a:lnTo>
                    <a:pt x="2065972" y="2013851"/>
                  </a:lnTo>
                  <a:lnTo>
                    <a:pt x="2061959" y="2012124"/>
                  </a:lnTo>
                  <a:lnTo>
                    <a:pt x="2055507" y="2005228"/>
                  </a:lnTo>
                  <a:lnTo>
                    <a:pt x="2053818" y="2000402"/>
                  </a:lnTo>
                  <a:lnTo>
                    <a:pt x="2053678" y="1994204"/>
                  </a:lnTo>
                  <a:lnTo>
                    <a:pt x="2106066" y="1994204"/>
                  </a:lnTo>
                  <a:close/>
                </a:path>
                <a:path w="4435475" h="4181475">
                  <a:moveTo>
                    <a:pt x="2173897" y="1951101"/>
                  </a:moveTo>
                  <a:lnTo>
                    <a:pt x="2173833" y="1950720"/>
                  </a:lnTo>
                  <a:lnTo>
                    <a:pt x="2169579" y="1948192"/>
                  </a:lnTo>
                  <a:lnTo>
                    <a:pt x="2164994" y="1946884"/>
                  </a:lnTo>
                  <a:lnTo>
                    <a:pt x="2156853" y="1946884"/>
                  </a:lnTo>
                  <a:lnTo>
                    <a:pt x="2153843" y="1947722"/>
                  </a:lnTo>
                  <a:lnTo>
                    <a:pt x="2148535" y="1951101"/>
                  </a:lnTo>
                  <a:lnTo>
                    <a:pt x="2145538" y="1954593"/>
                  </a:lnTo>
                  <a:lnTo>
                    <a:pt x="2142223" y="1959902"/>
                  </a:lnTo>
                  <a:lnTo>
                    <a:pt x="2142223" y="1948662"/>
                  </a:lnTo>
                  <a:lnTo>
                    <a:pt x="2122792" y="1948662"/>
                  </a:lnTo>
                  <a:lnTo>
                    <a:pt x="2122792" y="2027694"/>
                  </a:lnTo>
                  <a:lnTo>
                    <a:pt x="2143709" y="2027694"/>
                  </a:lnTo>
                  <a:lnTo>
                    <a:pt x="2143810" y="1994065"/>
                  </a:lnTo>
                  <a:lnTo>
                    <a:pt x="2144141" y="1986572"/>
                  </a:lnTo>
                  <a:lnTo>
                    <a:pt x="2154771" y="1965629"/>
                  </a:lnTo>
                  <a:lnTo>
                    <a:pt x="2160727" y="1965629"/>
                  </a:lnTo>
                  <a:lnTo>
                    <a:pt x="2164003" y="1966772"/>
                  </a:lnTo>
                  <a:lnTo>
                    <a:pt x="2167521" y="1969058"/>
                  </a:lnTo>
                  <a:lnTo>
                    <a:pt x="2168741" y="1965629"/>
                  </a:lnTo>
                  <a:lnTo>
                    <a:pt x="2170773" y="1959902"/>
                  </a:lnTo>
                  <a:lnTo>
                    <a:pt x="2173897" y="1951101"/>
                  </a:lnTo>
                  <a:close/>
                </a:path>
                <a:path w="4435475" h="4181475">
                  <a:moveTo>
                    <a:pt x="2197163" y="2168106"/>
                  </a:moveTo>
                  <a:lnTo>
                    <a:pt x="2175662" y="2168106"/>
                  </a:lnTo>
                  <a:lnTo>
                    <a:pt x="2160625" y="2208441"/>
                  </a:lnTo>
                  <a:lnTo>
                    <a:pt x="2159838" y="2210676"/>
                  </a:lnTo>
                  <a:lnTo>
                    <a:pt x="2159089" y="2212911"/>
                  </a:lnTo>
                  <a:lnTo>
                    <a:pt x="2158390" y="2215134"/>
                  </a:lnTo>
                  <a:lnTo>
                    <a:pt x="2158098" y="2216226"/>
                  </a:lnTo>
                  <a:lnTo>
                    <a:pt x="2156244" y="2221915"/>
                  </a:lnTo>
                  <a:lnTo>
                    <a:pt x="2151926" y="2208441"/>
                  </a:lnTo>
                  <a:lnTo>
                    <a:pt x="2137041" y="2168106"/>
                  </a:lnTo>
                  <a:lnTo>
                    <a:pt x="2115083" y="2168106"/>
                  </a:lnTo>
                  <a:lnTo>
                    <a:pt x="2146935" y="2247138"/>
                  </a:lnTo>
                  <a:lnTo>
                    <a:pt x="2165769" y="2247138"/>
                  </a:lnTo>
                  <a:lnTo>
                    <a:pt x="2175789" y="2221915"/>
                  </a:lnTo>
                  <a:lnTo>
                    <a:pt x="2197163" y="2168106"/>
                  </a:lnTo>
                  <a:close/>
                </a:path>
                <a:path w="4435475" h="4181475">
                  <a:moveTo>
                    <a:pt x="2228405" y="2168106"/>
                  </a:moveTo>
                  <a:lnTo>
                    <a:pt x="2207501" y="2168106"/>
                  </a:lnTo>
                  <a:lnTo>
                    <a:pt x="2207501" y="2247138"/>
                  </a:lnTo>
                  <a:lnTo>
                    <a:pt x="2228405" y="2247138"/>
                  </a:lnTo>
                  <a:lnTo>
                    <a:pt x="2228405" y="2168106"/>
                  </a:lnTo>
                  <a:close/>
                </a:path>
                <a:path w="4435475" h="4181475">
                  <a:moveTo>
                    <a:pt x="2228405" y="2138045"/>
                  </a:moveTo>
                  <a:lnTo>
                    <a:pt x="2207501" y="2138045"/>
                  </a:lnTo>
                  <a:lnTo>
                    <a:pt x="2207501" y="2157387"/>
                  </a:lnTo>
                  <a:lnTo>
                    <a:pt x="2228405" y="2157387"/>
                  </a:lnTo>
                  <a:lnTo>
                    <a:pt x="2228405" y="2138045"/>
                  </a:lnTo>
                  <a:close/>
                </a:path>
                <a:path w="4435475" h="4181475">
                  <a:moveTo>
                    <a:pt x="2255088" y="1948662"/>
                  </a:moveTo>
                  <a:lnTo>
                    <a:pt x="2233574" y="1948662"/>
                  </a:lnTo>
                  <a:lnTo>
                    <a:pt x="2218550" y="1988997"/>
                  </a:lnTo>
                  <a:lnTo>
                    <a:pt x="2217750" y="1991233"/>
                  </a:lnTo>
                  <a:lnTo>
                    <a:pt x="2217013" y="1993468"/>
                  </a:lnTo>
                  <a:lnTo>
                    <a:pt x="2216315" y="1995690"/>
                  </a:lnTo>
                  <a:lnTo>
                    <a:pt x="2216023" y="1996782"/>
                  </a:lnTo>
                  <a:lnTo>
                    <a:pt x="2215299" y="1999043"/>
                  </a:lnTo>
                  <a:lnTo>
                    <a:pt x="2214156" y="2002472"/>
                  </a:lnTo>
                  <a:lnTo>
                    <a:pt x="2209838" y="1988997"/>
                  </a:lnTo>
                  <a:lnTo>
                    <a:pt x="2194953" y="1948662"/>
                  </a:lnTo>
                  <a:lnTo>
                    <a:pt x="2173008" y="1948662"/>
                  </a:lnTo>
                  <a:lnTo>
                    <a:pt x="2173833" y="1950720"/>
                  </a:lnTo>
                  <a:lnTo>
                    <a:pt x="2173935" y="1950974"/>
                  </a:lnTo>
                  <a:lnTo>
                    <a:pt x="2173998" y="1950821"/>
                  </a:lnTo>
                  <a:lnTo>
                    <a:pt x="2173986" y="1951101"/>
                  </a:lnTo>
                  <a:lnTo>
                    <a:pt x="2204859" y="2027694"/>
                  </a:lnTo>
                  <a:lnTo>
                    <a:pt x="2223681" y="2027694"/>
                  </a:lnTo>
                  <a:lnTo>
                    <a:pt x="2233701" y="2002472"/>
                  </a:lnTo>
                  <a:lnTo>
                    <a:pt x="2255088" y="1948662"/>
                  </a:lnTo>
                  <a:close/>
                </a:path>
                <a:path w="4435475" h="4181475">
                  <a:moveTo>
                    <a:pt x="2286330" y="1948662"/>
                  </a:moveTo>
                  <a:lnTo>
                    <a:pt x="2265426" y="1948662"/>
                  </a:lnTo>
                  <a:lnTo>
                    <a:pt x="2265426" y="2027694"/>
                  </a:lnTo>
                  <a:lnTo>
                    <a:pt x="2286330" y="2027694"/>
                  </a:lnTo>
                  <a:lnTo>
                    <a:pt x="2286330" y="1948662"/>
                  </a:lnTo>
                  <a:close/>
                </a:path>
                <a:path w="4435475" h="4181475">
                  <a:moveTo>
                    <a:pt x="2286330" y="1918601"/>
                  </a:moveTo>
                  <a:lnTo>
                    <a:pt x="2265426" y="1918601"/>
                  </a:lnTo>
                  <a:lnTo>
                    <a:pt x="2265426" y="1937943"/>
                  </a:lnTo>
                  <a:lnTo>
                    <a:pt x="2286330" y="1937943"/>
                  </a:lnTo>
                  <a:lnTo>
                    <a:pt x="2286330" y="1918601"/>
                  </a:lnTo>
                  <a:close/>
                </a:path>
                <a:path w="4435475" h="4181475">
                  <a:moveTo>
                    <a:pt x="2316632" y="2215781"/>
                  </a:moveTo>
                  <a:lnTo>
                    <a:pt x="2275611" y="2195042"/>
                  </a:lnTo>
                  <a:lnTo>
                    <a:pt x="2269096" y="2193086"/>
                  </a:lnTo>
                  <a:lnTo>
                    <a:pt x="2265832" y="2190661"/>
                  </a:lnTo>
                  <a:lnTo>
                    <a:pt x="2265134" y="2189391"/>
                  </a:lnTo>
                  <a:lnTo>
                    <a:pt x="2265134" y="2186165"/>
                  </a:lnTo>
                  <a:lnTo>
                    <a:pt x="2265921" y="2184755"/>
                  </a:lnTo>
                  <a:lnTo>
                    <a:pt x="2267508" y="2183663"/>
                  </a:lnTo>
                  <a:lnTo>
                    <a:pt x="2269896" y="2182126"/>
                  </a:lnTo>
                  <a:lnTo>
                    <a:pt x="2273833" y="2181352"/>
                  </a:lnTo>
                  <a:lnTo>
                    <a:pt x="2283714" y="2181352"/>
                  </a:lnTo>
                  <a:lnTo>
                    <a:pt x="2287066" y="2182177"/>
                  </a:lnTo>
                  <a:lnTo>
                    <a:pt x="2291778" y="2185454"/>
                  </a:lnTo>
                  <a:lnTo>
                    <a:pt x="2293378" y="2187803"/>
                  </a:lnTo>
                  <a:lnTo>
                    <a:pt x="2294229" y="2190877"/>
                  </a:lnTo>
                  <a:lnTo>
                    <a:pt x="2313952" y="2187232"/>
                  </a:lnTo>
                  <a:lnTo>
                    <a:pt x="2289784" y="2166328"/>
                  </a:lnTo>
                  <a:lnTo>
                    <a:pt x="2278977" y="2166328"/>
                  </a:lnTo>
                  <a:lnTo>
                    <a:pt x="2245715" y="2198179"/>
                  </a:lnTo>
                  <a:lnTo>
                    <a:pt x="2248839" y="2204097"/>
                  </a:lnTo>
                  <a:lnTo>
                    <a:pt x="2290775" y="2219401"/>
                  </a:lnTo>
                  <a:lnTo>
                    <a:pt x="2293112" y="2220328"/>
                  </a:lnTo>
                  <a:lnTo>
                    <a:pt x="2294229" y="2221395"/>
                  </a:lnTo>
                  <a:lnTo>
                    <a:pt x="2295144" y="2222360"/>
                  </a:lnTo>
                  <a:lnTo>
                    <a:pt x="2295639" y="2223668"/>
                  </a:lnTo>
                  <a:lnTo>
                    <a:pt x="2295639" y="2227592"/>
                  </a:lnTo>
                  <a:lnTo>
                    <a:pt x="2294725" y="2229447"/>
                  </a:lnTo>
                  <a:lnTo>
                    <a:pt x="2292883" y="2230844"/>
                  </a:lnTo>
                  <a:lnTo>
                    <a:pt x="2290165" y="2232825"/>
                  </a:lnTo>
                  <a:lnTo>
                    <a:pt x="2286089" y="2233815"/>
                  </a:lnTo>
                  <a:lnTo>
                    <a:pt x="2275776" y="2233815"/>
                  </a:lnTo>
                  <a:lnTo>
                    <a:pt x="2271953" y="2232761"/>
                  </a:lnTo>
                  <a:lnTo>
                    <a:pt x="2266492" y="2228545"/>
                  </a:lnTo>
                  <a:lnTo>
                    <a:pt x="2264689" y="2225459"/>
                  </a:lnTo>
                  <a:lnTo>
                    <a:pt x="2263787" y="2221395"/>
                  </a:lnTo>
                  <a:lnTo>
                    <a:pt x="2242807" y="2224595"/>
                  </a:lnTo>
                  <a:lnTo>
                    <a:pt x="2273033" y="2248522"/>
                  </a:lnTo>
                  <a:lnTo>
                    <a:pt x="2280678" y="2248928"/>
                  </a:lnTo>
                  <a:lnTo>
                    <a:pt x="2289035" y="2248446"/>
                  </a:lnTo>
                  <a:lnTo>
                    <a:pt x="2316632" y="2229675"/>
                  </a:lnTo>
                  <a:lnTo>
                    <a:pt x="2316632" y="2215781"/>
                  </a:lnTo>
                  <a:close/>
                </a:path>
                <a:path w="4435475" h="4181475">
                  <a:moveTo>
                    <a:pt x="2378049" y="2000910"/>
                  </a:moveTo>
                  <a:lnTo>
                    <a:pt x="2357501" y="1997405"/>
                  </a:lnTo>
                  <a:lnTo>
                    <a:pt x="2356459" y="2002917"/>
                  </a:lnTo>
                  <a:lnTo>
                    <a:pt x="2354681" y="2006790"/>
                  </a:lnTo>
                  <a:lnTo>
                    <a:pt x="2349614" y="2011311"/>
                  </a:lnTo>
                  <a:lnTo>
                    <a:pt x="2346363" y="2012442"/>
                  </a:lnTo>
                  <a:lnTo>
                    <a:pt x="2337092" y="2012442"/>
                  </a:lnTo>
                  <a:lnTo>
                    <a:pt x="2332863" y="2010498"/>
                  </a:lnTo>
                  <a:lnTo>
                    <a:pt x="2326563" y="2002764"/>
                  </a:lnTo>
                  <a:lnTo>
                    <a:pt x="2324989" y="1996147"/>
                  </a:lnTo>
                  <a:lnTo>
                    <a:pt x="2324989" y="1978329"/>
                  </a:lnTo>
                  <a:lnTo>
                    <a:pt x="2326538" y="1972322"/>
                  </a:lnTo>
                  <a:lnTo>
                    <a:pt x="2332736" y="1965121"/>
                  </a:lnTo>
                  <a:lnTo>
                    <a:pt x="2336889" y="1963331"/>
                  </a:lnTo>
                  <a:lnTo>
                    <a:pt x="2346020" y="1963331"/>
                  </a:lnTo>
                  <a:lnTo>
                    <a:pt x="2349208" y="1964372"/>
                  </a:lnTo>
                  <a:lnTo>
                    <a:pt x="2354122" y="1968538"/>
                  </a:lnTo>
                  <a:lnTo>
                    <a:pt x="2355697" y="1971636"/>
                  </a:lnTo>
                  <a:lnTo>
                    <a:pt x="2356383" y="1975751"/>
                  </a:lnTo>
                  <a:lnTo>
                    <a:pt x="2377008" y="1972030"/>
                  </a:lnTo>
                  <a:lnTo>
                    <a:pt x="2374519" y="1963547"/>
                  </a:lnTo>
                  <a:lnTo>
                    <a:pt x="2374379" y="1963331"/>
                  </a:lnTo>
                  <a:lnTo>
                    <a:pt x="2370442" y="1957235"/>
                  </a:lnTo>
                  <a:lnTo>
                    <a:pt x="2359075" y="1948954"/>
                  </a:lnTo>
                  <a:lnTo>
                    <a:pt x="2351430" y="1946884"/>
                  </a:lnTo>
                  <a:lnTo>
                    <a:pt x="2341803" y="1946884"/>
                  </a:lnTo>
                  <a:lnTo>
                    <a:pt x="2306066" y="1970836"/>
                  </a:lnTo>
                  <a:lnTo>
                    <a:pt x="2303475" y="1988248"/>
                  </a:lnTo>
                  <a:lnTo>
                    <a:pt x="2304123" y="1997405"/>
                  </a:lnTo>
                  <a:lnTo>
                    <a:pt x="2333206" y="2028799"/>
                  </a:lnTo>
                  <a:lnTo>
                    <a:pt x="2341435" y="2029485"/>
                  </a:lnTo>
                  <a:lnTo>
                    <a:pt x="2351608" y="2029485"/>
                  </a:lnTo>
                  <a:lnTo>
                    <a:pt x="2359710" y="2027072"/>
                  </a:lnTo>
                  <a:lnTo>
                    <a:pt x="2371814" y="2017445"/>
                  </a:lnTo>
                  <a:lnTo>
                    <a:pt x="2374696" y="2012442"/>
                  </a:lnTo>
                  <a:lnTo>
                    <a:pt x="2375916" y="2010333"/>
                  </a:lnTo>
                  <a:lnTo>
                    <a:pt x="2378049" y="2000910"/>
                  </a:lnTo>
                  <a:close/>
                </a:path>
                <a:path w="4435475" h="4181475">
                  <a:moveTo>
                    <a:pt x="2412225" y="2207628"/>
                  </a:moveTo>
                  <a:lnTo>
                    <a:pt x="2394648" y="2172881"/>
                  </a:lnTo>
                  <a:lnTo>
                    <a:pt x="2390686" y="2170811"/>
                  </a:lnTo>
                  <a:lnTo>
                    <a:pt x="2390686" y="2199563"/>
                  </a:lnTo>
                  <a:lnTo>
                    <a:pt x="2390686" y="2215591"/>
                  </a:lnTo>
                  <a:lnTo>
                    <a:pt x="2388882" y="2221471"/>
                  </a:lnTo>
                  <a:lnTo>
                    <a:pt x="2381491" y="2229802"/>
                  </a:lnTo>
                  <a:lnTo>
                    <a:pt x="2376919" y="2231885"/>
                  </a:lnTo>
                  <a:lnTo>
                    <a:pt x="2366010" y="2231885"/>
                  </a:lnTo>
                  <a:lnTo>
                    <a:pt x="2361412" y="2229802"/>
                  </a:lnTo>
                  <a:lnTo>
                    <a:pt x="2353970" y="2221471"/>
                  </a:lnTo>
                  <a:lnTo>
                    <a:pt x="2352154" y="2215591"/>
                  </a:lnTo>
                  <a:lnTo>
                    <a:pt x="2352192" y="2199563"/>
                  </a:lnTo>
                  <a:lnTo>
                    <a:pt x="2353970" y="2193785"/>
                  </a:lnTo>
                  <a:lnTo>
                    <a:pt x="2361412" y="2185454"/>
                  </a:lnTo>
                  <a:lnTo>
                    <a:pt x="2366010" y="2183371"/>
                  </a:lnTo>
                  <a:lnTo>
                    <a:pt x="2376919" y="2183371"/>
                  </a:lnTo>
                  <a:lnTo>
                    <a:pt x="2381491" y="2185454"/>
                  </a:lnTo>
                  <a:lnTo>
                    <a:pt x="2388882" y="2193785"/>
                  </a:lnTo>
                  <a:lnTo>
                    <a:pt x="2390686" y="2199563"/>
                  </a:lnTo>
                  <a:lnTo>
                    <a:pt x="2390686" y="2170811"/>
                  </a:lnTo>
                  <a:lnTo>
                    <a:pt x="2387701" y="2169236"/>
                  </a:lnTo>
                  <a:lnTo>
                    <a:pt x="2379954" y="2167064"/>
                  </a:lnTo>
                  <a:lnTo>
                    <a:pt x="2371382" y="2166328"/>
                  </a:lnTo>
                  <a:lnTo>
                    <a:pt x="2363647" y="2166328"/>
                  </a:lnTo>
                  <a:lnTo>
                    <a:pt x="2332393" y="2192845"/>
                  </a:lnTo>
                  <a:lnTo>
                    <a:pt x="2330767" y="2215985"/>
                  </a:lnTo>
                  <a:lnTo>
                    <a:pt x="2332393" y="2223287"/>
                  </a:lnTo>
                  <a:lnTo>
                    <a:pt x="2339238" y="2235936"/>
                  </a:lnTo>
                  <a:lnTo>
                    <a:pt x="2344242" y="2240737"/>
                  </a:lnTo>
                  <a:lnTo>
                    <a:pt x="2357386" y="2247290"/>
                  </a:lnTo>
                  <a:lnTo>
                    <a:pt x="2364295" y="2248928"/>
                  </a:lnTo>
                  <a:lnTo>
                    <a:pt x="2371534" y="2248928"/>
                  </a:lnTo>
                  <a:lnTo>
                    <a:pt x="2404897" y="2231885"/>
                  </a:lnTo>
                  <a:lnTo>
                    <a:pt x="2405735" y="2230856"/>
                  </a:lnTo>
                  <a:lnTo>
                    <a:pt x="2409355" y="2223808"/>
                  </a:lnTo>
                  <a:lnTo>
                    <a:pt x="2411514" y="2215985"/>
                  </a:lnTo>
                  <a:lnTo>
                    <a:pt x="2412225" y="2207628"/>
                  </a:lnTo>
                  <a:close/>
                </a:path>
                <a:path w="4435475" h="4181475">
                  <a:moveTo>
                    <a:pt x="2461158" y="1994204"/>
                  </a:moveTo>
                  <a:lnTo>
                    <a:pt x="2460714" y="1982952"/>
                  </a:lnTo>
                  <a:lnTo>
                    <a:pt x="2460421" y="1981403"/>
                  </a:lnTo>
                  <a:lnTo>
                    <a:pt x="2458936" y="1973262"/>
                  </a:lnTo>
                  <a:lnTo>
                    <a:pt x="2440394" y="1950377"/>
                  </a:lnTo>
                  <a:lnTo>
                    <a:pt x="2440394" y="1981403"/>
                  </a:lnTo>
                  <a:lnTo>
                    <a:pt x="2409139" y="1981403"/>
                  </a:lnTo>
                  <a:lnTo>
                    <a:pt x="2409202" y="1975358"/>
                  </a:lnTo>
                  <a:lnTo>
                    <a:pt x="2410549" y="1971192"/>
                  </a:lnTo>
                  <a:lnTo>
                    <a:pt x="2416505" y="1964537"/>
                  </a:lnTo>
                  <a:lnTo>
                    <a:pt x="2420277" y="1962873"/>
                  </a:lnTo>
                  <a:lnTo>
                    <a:pt x="2429103" y="1962873"/>
                  </a:lnTo>
                  <a:lnTo>
                    <a:pt x="2432723" y="1964448"/>
                  </a:lnTo>
                  <a:lnTo>
                    <a:pt x="2438679" y="1970760"/>
                  </a:lnTo>
                  <a:lnTo>
                    <a:pt x="2440241" y="1975358"/>
                  </a:lnTo>
                  <a:lnTo>
                    <a:pt x="2440394" y="1981403"/>
                  </a:lnTo>
                  <a:lnTo>
                    <a:pt x="2440394" y="1950377"/>
                  </a:lnTo>
                  <a:lnTo>
                    <a:pt x="2439352" y="1949792"/>
                  </a:lnTo>
                  <a:lnTo>
                    <a:pt x="2431935" y="1947608"/>
                  </a:lnTo>
                  <a:lnTo>
                    <a:pt x="2423579" y="1946884"/>
                  </a:lnTo>
                  <a:lnTo>
                    <a:pt x="2416060" y="1947570"/>
                  </a:lnTo>
                  <a:lnTo>
                    <a:pt x="2387968" y="1979472"/>
                  </a:lnTo>
                  <a:lnTo>
                    <a:pt x="2387333" y="1988769"/>
                  </a:lnTo>
                  <a:lnTo>
                    <a:pt x="2387816" y="1996643"/>
                  </a:lnTo>
                  <a:lnTo>
                    <a:pt x="2416022" y="2028634"/>
                  </a:lnTo>
                  <a:lnTo>
                    <a:pt x="2425662" y="2029485"/>
                  </a:lnTo>
                  <a:lnTo>
                    <a:pt x="2434336" y="2029485"/>
                  </a:lnTo>
                  <a:lnTo>
                    <a:pt x="2460040" y="2006041"/>
                  </a:lnTo>
                  <a:lnTo>
                    <a:pt x="2439200" y="2002536"/>
                  </a:lnTo>
                  <a:lnTo>
                    <a:pt x="2438057" y="2006511"/>
                  </a:lnTo>
                  <a:lnTo>
                    <a:pt x="2436380" y="2009394"/>
                  </a:lnTo>
                  <a:lnTo>
                    <a:pt x="2431910" y="2012962"/>
                  </a:lnTo>
                  <a:lnTo>
                    <a:pt x="2429154" y="2013851"/>
                  </a:lnTo>
                  <a:lnTo>
                    <a:pt x="2421077" y="2013851"/>
                  </a:lnTo>
                  <a:lnTo>
                    <a:pt x="2417051" y="2012124"/>
                  </a:lnTo>
                  <a:lnTo>
                    <a:pt x="2410599" y="2005228"/>
                  </a:lnTo>
                  <a:lnTo>
                    <a:pt x="2408910" y="2000402"/>
                  </a:lnTo>
                  <a:lnTo>
                    <a:pt x="2408771" y="1994204"/>
                  </a:lnTo>
                  <a:lnTo>
                    <a:pt x="2461158" y="1994204"/>
                  </a:lnTo>
                  <a:close/>
                </a:path>
                <a:path w="4435475" h="4181475">
                  <a:moveTo>
                    <a:pt x="2478786" y="2170265"/>
                  </a:moveTo>
                  <a:lnTo>
                    <a:pt x="2474366" y="2167636"/>
                  </a:lnTo>
                  <a:lnTo>
                    <a:pt x="2469781" y="2166328"/>
                  </a:lnTo>
                  <a:lnTo>
                    <a:pt x="2461641" y="2166328"/>
                  </a:lnTo>
                  <a:lnTo>
                    <a:pt x="2458631" y="2167166"/>
                  </a:lnTo>
                  <a:lnTo>
                    <a:pt x="2453322" y="2170544"/>
                  </a:lnTo>
                  <a:lnTo>
                    <a:pt x="2450338" y="2174036"/>
                  </a:lnTo>
                  <a:lnTo>
                    <a:pt x="2447010" y="2179345"/>
                  </a:lnTo>
                  <a:lnTo>
                    <a:pt x="2447010" y="2168106"/>
                  </a:lnTo>
                  <a:lnTo>
                    <a:pt x="2427592" y="2168106"/>
                  </a:lnTo>
                  <a:lnTo>
                    <a:pt x="2427592" y="2247138"/>
                  </a:lnTo>
                  <a:lnTo>
                    <a:pt x="2448496" y="2247138"/>
                  </a:lnTo>
                  <a:lnTo>
                    <a:pt x="2448610" y="2213521"/>
                  </a:lnTo>
                  <a:lnTo>
                    <a:pt x="2448941" y="2206028"/>
                  </a:lnTo>
                  <a:lnTo>
                    <a:pt x="2459558" y="2185073"/>
                  </a:lnTo>
                  <a:lnTo>
                    <a:pt x="2465514" y="2185073"/>
                  </a:lnTo>
                  <a:lnTo>
                    <a:pt x="2468791" y="2186216"/>
                  </a:lnTo>
                  <a:lnTo>
                    <a:pt x="2472309" y="2188502"/>
                  </a:lnTo>
                  <a:lnTo>
                    <a:pt x="2473528" y="2185073"/>
                  </a:lnTo>
                  <a:lnTo>
                    <a:pt x="2475560" y="2179345"/>
                  </a:lnTo>
                  <a:lnTo>
                    <a:pt x="2478786" y="2170265"/>
                  </a:lnTo>
                  <a:close/>
                </a:path>
                <a:path w="4435475" h="4181475">
                  <a:moveTo>
                    <a:pt x="2987649" y="1299298"/>
                  </a:moveTo>
                  <a:lnTo>
                    <a:pt x="2977731" y="1274521"/>
                  </a:lnTo>
                  <a:lnTo>
                    <a:pt x="2970365" y="1256144"/>
                  </a:lnTo>
                  <a:lnTo>
                    <a:pt x="2954159" y="1215656"/>
                  </a:lnTo>
                  <a:lnTo>
                    <a:pt x="2947098" y="1198016"/>
                  </a:lnTo>
                  <a:lnTo>
                    <a:pt x="2947098" y="1256144"/>
                  </a:lnTo>
                  <a:lnTo>
                    <a:pt x="2917329" y="1256144"/>
                  </a:lnTo>
                  <a:lnTo>
                    <a:pt x="2932061" y="1215656"/>
                  </a:lnTo>
                  <a:lnTo>
                    <a:pt x="2947098" y="1256144"/>
                  </a:lnTo>
                  <a:lnTo>
                    <a:pt x="2947098" y="1198016"/>
                  </a:lnTo>
                  <a:lnTo>
                    <a:pt x="2943974" y="1190205"/>
                  </a:lnTo>
                  <a:lnTo>
                    <a:pt x="2920682" y="1190205"/>
                  </a:lnTo>
                  <a:lnTo>
                    <a:pt x="2878188" y="1299298"/>
                  </a:lnTo>
                  <a:lnTo>
                    <a:pt x="2901556" y="1299298"/>
                  </a:lnTo>
                  <a:lnTo>
                    <a:pt x="2910560" y="1274521"/>
                  </a:lnTo>
                  <a:lnTo>
                    <a:pt x="2954159" y="1274521"/>
                  </a:lnTo>
                  <a:lnTo>
                    <a:pt x="2963684" y="1299298"/>
                  </a:lnTo>
                  <a:lnTo>
                    <a:pt x="2987649" y="1299298"/>
                  </a:lnTo>
                  <a:close/>
                </a:path>
                <a:path w="4435475" h="4181475">
                  <a:moveTo>
                    <a:pt x="3066758" y="1190205"/>
                  </a:moveTo>
                  <a:lnTo>
                    <a:pt x="3045930" y="1190205"/>
                  </a:lnTo>
                  <a:lnTo>
                    <a:pt x="3045930" y="1251000"/>
                  </a:lnTo>
                  <a:lnTo>
                    <a:pt x="3045930" y="1268222"/>
                  </a:lnTo>
                  <a:lnTo>
                    <a:pt x="3044240" y="1274330"/>
                  </a:lnTo>
                  <a:lnTo>
                    <a:pt x="3037497" y="1282522"/>
                  </a:lnTo>
                  <a:lnTo>
                    <a:pt x="3033395" y="1284566"/>
                  </a:lnTo>
                  <a:lnTo>
                    <a:pt x="3022536" y="1284566"/>
                  </a:lnTo>
                  <a:lnTo>
                    <a:pt x="3017824" y="1281836"/>
                  </a:lnTo>
                  <a:lnTo>
                    <a:pt x="3012122" y="1272603"/>
                  </a:lnTo>
                  <a:lnTo>
                    <a:pt x="3010954" y="1266507"/>
                  </a:lnTo>
                  <a:lnTo>
                    <a:pt x="3011005" y="1250048"/>
                  </a:lnTo>
                  <a:lnTo>
                    <a:pt x="3012630" y="1244346"/>
                  </a:lnTo>
                  <a:lnTo>
                    <a:pt x="3019323" y="1236459"/>
                  </a:lnTo>
                  <a:lnTo>
                    <a:pt x="3023476" y="1234478"/>
                  </a:lnTo>
                  <a:lnTo>
                    <a:pt x="3033547" y="1234478"/>
                  </a:lnTo>
                  <a:lnTo>
                    <a:pt x="3037738" y="1236484"/>
                  </a:lnTo>
                  <a:lnTo>
                    <a:pt x="3044291" y="1244473"/>
                  </a:lnTo>
                  <a:lnTo>
                    <a:pt x="3045930" y="1251000"/>
                  </a:lnTo>
                  <a:lnTo>
                    <a:pt x="3045930" y="1190205"/>
                  </a:lnTo>
                  <a:lnTo>
                    <a:pt x="3045853" y="1229499"/>
                  </a:lnTo>
                  <a:lnTo>
                    <a:pt x="3040786" y="1224673"/>
                  </a:lnTo>
                  <a:lnTo>
                    <a:pt x="3035274" y="1221244"/>
                  </a:lnTo>
                  <a:lnTo>
                    <a:pt x="3029318" y="1219174"/>
                  </a:lnTo>
                  <a:lnTo>
                    <a:pt x="3022930" y="1218488"/>
                  </a:lnTo>
                  <a:lnTo>
                    <a:pt x="3016021" y="1219136"/>
                  </a:lnTo>
                  <a:lnTo>
                    <a:pt x="2990177" y="1250048"/>
                  </a:lnTo>
                  <a:lnTo>
                    <a:pt x="2989592" y="1259484"/>
                  </a:lnTo>
                  <a:lnTo>
                    <a:pt x="2990189" y="1268755"/>
                  </a:lnTo>
                  <a:lnTo>
                    <a:pt x="3016072" y="1300403"/>
                  </a:lnTo>
                  <a:lnTo>
                    <a:pt x="3022638" y="1301089"/>
                  </a:lnTo>
                  <a:lnTo>
                    <a:pt x="3027095" y="1301089"/>
                  </a:lnTo>
                  <a:lnTo>
                    <a:pt x="3031528" y="1299984"/>
                  </a:lnTo>
                  <a:lnTo>
                    <a:pt x="3040303" y="1295565"/>
                  </a:lnTo>
                  <a:lnTo>
                    <a:pt x="3044113" y="1292199"/>
                  </a:lnTo>
                  <a:lnTo>
                    <a:pt x="3047339" y="1287691"/>
                  </a:lnTo>
                  <a:lnTo>
                    <a:pt x="3047339" y="1299298"/>
                  </a:lnTo>
                  <a:lnTo>
                    <a:pt x="3066758" y="1299298"/>
                  </a:lnTo>
                  <a:lnTo>
                    <a:pt x="3066758" y="1287691"/>
                  </a:lnTo>
                  <a:lnTo>
                    <a:pt x="3066758" y="1284566"/>
                  </a:lnTo>
                  <a:lnTo>
                    <a:pt x="3066758" y="1234478"/>
                  </a:lnTo>
                  <a:lnTo>
                    <a:pt x="3066758" y="1229499"/>
                  </a:lnTo>
                  <a:lnTo>
                    <a:pt x="3066758" y="1190205"/>
                  </a:lnTo>
                  <a:close/>
                </a:path>
                <a:path w="4435475" h="4181475">
                  <a:moveTo>
                    <a:pt x="3068764" y="1061466"/>
                  </a:moveTo>
                  <a:lnTo>
                    <a:pt x="3013989" y="1061466"/>
                  </a:lnTo>
                  <a:lnTo>
                    <a:pt x="3013989" y="971638"/>
                  </a:lnTo>
                  <a:lnTo>
                    <a:pt x="2991967" y="971638"/>
                  </a:lnTo>
                  <a:lnTo>
                    <a:pt x="2991967" y="1079842"/>
                  </a:lnTo>
                  <a:lnTo>
                    <a:pt x="3068764" y="1079842"/>
                  </a:lnTo>
                  <a:lnTo>
                    <a:pt x="3068764" y="1061466"/>
                  </a:lnTo>
                  <a:close/>
                </a:path>
                <a:path w="4435475" h="4181475">
                  <a:moveTo>
                    <a:pt x="3151898" y="1046353"/>
                  </a:moveTo>
                  <a:lnTo>
                    <a:pt x="3151467" y="1035113"/>
                  </a:lnTo>
                  <a:lnTo>
                    <a:pt x="3151174" y="1033551"/>
                  </a:lnTo>
                  <a:lnTo>
                    <a:pt x="3149701" y="1025423"/>
                  </a:lnTo>
                  <a:lnTo>
                    <a:pt x="3131147" y="1002525"/>
                  </a:lnTo>
                  <a:lnTo>
                    <a:pt x="3131147" y="1033551"/>
                  </a:lnTo>
                  <a:lnTo>
                    <a:pt x="3099892" y="1033551"/>
                  </a:lnTo>
                  <a:lnTo>
                    <a:pt x="3099955" y="1027506"/>
                  </a:lnTo>
                  <a:lnTo>
                    <a:pt x="3101302" y="1023340"/>
                  </a:lnTo>
                  <a:lnTo>
                    <a:pt x="3107258" y="1016685"/>
                  </a:lnTo>
                  <a:lnTo>
                    <a:pt x="3111030" y="1015022"/>
                  </a:lnTo>
                  <a:lnTo>
                    <a:pt x="3119856" y="1015022"/>
                  </a:lnTo>
                  <a:lnTo>
                    <a:pt x="3123476" y="1016609"/>
                  </a:lnTo>
                  <a:lnTo>
                    <a:pt x="3129432" y="1022908"/>
                  </a:lnTo>
                  <a:lnTo>
                    <a:pt x="3130994" y="1027506"/>
                  </a:lnTo>
                  <a:lnTo>
                    <a:pt x="3131147" y="1033551"/>
                  </a:lnTo>
                  <a:lnTo>
                    <a:pt x="3131147" y="1002525"/>
                  </a:lnTo>
                  <a:lnTo>
                    <a:pt x="3130105" y="1001941"/>
                  </a:lnTo>
                  <a:lnTo>
                    <a:pt x="3122676" y="999756"/>
                  </a:lnTo>
                  <a:lnTo>
                    <a:pt x="3114319" y="999032"/>
                  </a:lnTo>
                  <a:lnTo>
                    <a:pt x="3106813" y="999731"/>
                  </a:lnTo>
                  <a:lnTo>
                    <a:pt x="3078734" y="1031633"/>
                  </a:lnTo>
                  <a:lnTo>
                    <a:pt x="3078086" y="1040930"/>
                  </a:lnTo>
                  <a:lnTo>
                    <a:pt x="3078581" y="1048791"/>
                  </a:lnTo>
                  <a:lnTo>
                    <a:pt x="3106775" y="1080782"/>
                  </a:lnTo>
                  <a:lnTo>
                    <a:pt x="3116415" y="1081633"/>
                  </a:lnTo>
                  <a:lnTo>
                    <a:pt x="3125089" y="1081633"/>
                  </a:lnTo>
                  <a:lnTo>
                    <a:pt x="3150793" y="1058189"/>
                  </a:lnTo>
                  <a:lnTo>
                    <a:pt x="3129953" y="1054696"/>
                  </a:lnTo>
                  <a:lnTo>
                    <a:pt x="3128810" y="1058659"/>
                  </a:lnTo>
                  <a:lnTo>
                    <a:pt x="3127121" y="1061542"/>
                  </a:lnTo>
                  <a:lnTo>
                    <a:pt x="3122663" y="1065110"/>
                  </a:lnTo>
                  <a:lnTo>
                    <a:pt x="3119907" y="1065999"/>
                  </a:lnTo>
                  <a:lnTo>
                    <a:pt x="3111817" y="1065999"/>
                  </a:lnTo>
                  <a:lnTo>
                    <a:pt x="3107804" y="1064272"/>
                  </a:lnTo>
                  <a:lnTo>
                    <a:pt x="3101352" y="1057376"/>
                  </a:lnTo>
                  <a:lnTo>
                    <a:pt x="3099663" y="1052563"/>
                  </a:lnTo>
                  <a:lnTo>
                    <a:pt x="3099511" y="1046353"/>
                  </a:lnTo>
                  <a:lnTo>
                    <a:pt x="3151898" y="1046353"/>
                  </a:lnTo>
                  <a:close/>
                </a:path>
                <a:path w="4435475" h="4181475">
                  <a:moveTo>
                    <a:pt x="3159201" y="1220266"/>
                  </a:moveTo>
                  <a:lnTo>
                    <a:pt x="3137700" y="1220266"/>
                  </a:lnTo>
                  <a:lnTo>
                    <a:pt x="3122663" y="1260602"/>
                  </a:lnTo>
                  <a:lnTo>
                    <a:pt x="3121876" y="1262837"/>
                  </a:lnTo>
                  <a:lnTo>
                    <a:pt x="3121126" y="1265072"/>
                  </a:lnTo>
                  <a:lnTo>
                    <a:pt x="3120428" y="1267294"/>
                  </a:lnTo>
                  <a:lnTo>
                    <a:pt x="3120136" y="1268387"/>
                  </a:lnTo>
                  <a:lnTo>
                    <a:pt x="3118281" y="1274076"/>
                  </a:lnTo>
                  <a:lnTo>
                    <a:pt x="3113963" y="1260602"/>
                  </a:lnTo>
                  <a:lnTo>
                    <a:pt x="3099079" y="1220266"/>
                  </a:lnTo>
                  <a:lnTo>
                    <a:pt x="3077121" y="1220266"/>
                  </a:lnTo>
                  <a:lnTo>
                    <a:pt x="3108972" y="1299298"/>
                  </a:lnTo>
                  <a:lnTo>
                    <a:pt x="3127806" y="1299298"/>
                  </a:lnTo>
                  <a:lnTo>
                    <a:pt x="3137827" y="1274076"/>
                  </a:lnTo>
                  <a:lnTo>
                    <a:pt x="3159201" y="1220266"/>
                  </a:lnTo>
                  <a:close/>
                </a:path>
                <a:path w="4435475" h="4181475">
                  <a:moveTo>
                    <a:pt x="3190443" y="1220266"/>
                  </a:moveTo>
                  <a:lnTo>
                    <a:pt x="3169539" y="1220266"/>
                  </a:lnTo>
                  <a:lnTo>
                    <a:pt x="3169539" y="1299298"/>
                  </a:lnTo>
                  <a:lnTo>
                    <a:pt x="3190443" y="1299298"/>
                  </a:lnTo>
                  <a:lnTo>
                    <a:pt x="3190443" y="1220266"/>
                  </a:lnTo>
                  <a:close/>
                </a:path>
                <a:path w="4435475" h="4181475">
                  <a:moveTo>
                    <a:pt x="3190443" y="1190205"/>
                  </a:moveTo>
                  <a:lnTo>
                    <a:pt x="3169539" y="1190205"/>
                  </a:lnTo>
                  <a:lnTo>
                    <a:pt x="3169539" y="1209548"/>
                  </a:lnTo>
                  <a:lnTo>
                    <a:pt x="3190443" y="1209548"/>
                  </a:lnTo>
                  <a:lnTo>
                    <a:pt x="3190443" y="1190205"/>
                  </a:lnTo>
                  <a:close/>
                </a:path>
                <a:path w="4435475" h="4181475">
                  <a:moveTo>
                    <a:pt x="3238220" y="1079842"/>
                  </a:moveTo>
                  <a:lnTo>
                    <a:pt x="3236379" y="1076071"/>
                  </a:lnTo>
                  <a:lnTo>
                    <a:pt x="3235121" y="1072540"/>
                  </a:lnTo>
                  <a:lnTo>
                    <a:pt x="3234855" y="1071206"/>
                  </a:lnTo>
                  <a:lnTo>
                    <a:pt x="3233991" y="1066888"/>
                  </a:lnTo>
                  <a:lnTo>
                    <a:pt x="3233788" y="1065936"/>
                  </a:lnTo>
                  <a:lnTo>
                    <a:pt x="3233496" y="1061288"/>
                  </a:lnTo>
                  <a:lnTo>
                    <a:pt x="3233572" y="1041895"/>
                  </a:lnTo>
                  <a:lnTo>
                    <a:pt x="3233674" y="1020381"/>
                  </a:lnTo>
                  <a:lnTo>
                    <a:pt x="3232886" y="1015022"/>
                  </a:lnTo>
                  <a:lnTo>
                    <a:pt x="3209734" y="999032"/>
                  </a:lnTo>
                  <a:lnTo>
                    <a:pt x="3190138" y="999032"/>
                  </a:lnTo>
                  <a:lnTo>
                    <a:pt x="3182404" y="1000861"/>
                  </a:lnTo>
                  <a:lnTo>
                    <a:pt x="3171990" y="1008202"/>
                  </a:lnTo>
                  <a:lnTo>
                    <a:pt x="3168319" y="1013866"/>
                  </a:lnTo>
                  <a:lnTo>
                    <a:pt x="3166186" y="1021499"/>
                  </a:lnTo>
                  <a:lnTo>
                    <a:pt x="3185160" y="1024928"/>
                  </a:lnTo>
                  <a:lnTo>
                    <a:pt x="3186442" y="1021257"/>
                  </a:lnTo>
                  <a:lnTo>
                    <a:pt x="3188131" y="1018692"/>
                  </a:lnTo>
                  <a:lnTo>
                    <a:pt x="3192297" y="1015758"/>
                  </a:lnTo>
                  <a:lnTo>
                    <a:pt x="3195205" y="1015022"/>
                  </a:lnTo>
                  <a:lnTo>
                    <a:pt x="3204426" y="1015022"/>
                  </a:lnTo>
                  <a:lnTo>
                    <a:pt x="3208172" y="1015885"/>
                  </a:lnTo>
                  <a:lnTo>
                    <a:pt x="3212147" y="1019302"/>
                  </a:lnTo>
                  <a:lnTo>
                    <a:pt x="3213138" y="1022172"/>
                  </a:lnTo>
                  <a:lnTo>
                    <a:pt x="3213138" y="1028268"/>
                  </a:lnTo>
                  <a:lnTo>
                    <a:pt x="3213138" y="1041895"/>
                  </a:lnTo>
                  <a:lnTo>
                    <a:pt x="3213138" y="1051064"/>
                  </a:lnTo>
                  <a:lnTo>
                    <a:pt x="3212858" y="1054468"/>
                  </a:lnTo>
                  <a:lnTo>
                    <a:pt x="3200311" y="1066888"/>
                  </a:lnTo>
                  <a:lnTo>
                    <a:pt x="3193173" y="1066888"/>
                  </a:lnTo>
                  <a:lnTo>
                    <a:pt x="3190392" y="1065822"/>
                  </a:lnTo>
                  <a:lnTo>
                    <a:pt x="3186023" y="1061567"/>
                  </a:lnTo>
                  <a:lnTo>
                    <a:pt x="3184931" y="1059027"/>
                  </a:lnTo>
                  <a:lnTo>
                    <a:pt x="3184931" y="1053122"/>
                  </a:lnTo>
                  <a:lnTo>
                    <a:pt x="3206216" y="1043851"/>
                  </a:lnTo>
                  <a:lnTo>
                    <a:pt x="3210458" y="1042784"/>
                  </a:lnTo>
                  <a:lnTo>
                    <a:pt x="3213138" y="1041895"/>
                  </a:lnTo>
                  <a:lnTo>
                    <a:pt x="3213138" y="1028268"/>
                  </a:lnTo>
                  <a:lnTo>
                    <a:pt x="3209366" y="1029855"/>
                  </a:lnTo>
                  <a:lnTo>
                    <a:pt x="3202597" y="1031570"/>
                  </a:lnTo>
                  <a:lnTo>
                    <a:pt x="3165094" y="1049820"/>
                  </a:lnTo>
                  <a:lnTo>
                    <a:pt x="3164027" y="1053795"/>
                  </a:lnTo>
                  <a:lnTo>
                    <a:pt x="3164027" y="1065009"/>
                  </a:lnTo>
                  <a:lnTo>
                    <a:pt x="3166364" y="1070584"/>
                  </a:lnTo>
                  <a:lnTo>
                    <a:pt x="3175749" y="1079423"/>
                  </a:lnTo>
                  <a:lnTo>
                    <a:pt x="3182162" y="1081633"/>
                  </a:lnTo>
                  <a:lnTo>
                    <a:pt x="3194901" y="1081633"/>
                  </a:lnTo>
                  <a:lnTo>
                    <a:pt x="3199244" y="1080757"/>
                  </a:lnTo>
                  <a:lnTo>
                    <a:pt x="3207385" y="1077290"/>
                  </a:lnTo>
                  <a:lnTo>
                    <a:pt x="3211207" y="1074686"/>
                  </a:lnTo>
                  <a:lnTo>
                    <a:pt x="3214776" y="1071206"/>
                  </a:lnTo>
                  <a:lnTo>
                    <a:pt x="3214928" y="1071613"/>
                  </a:lnTo>
                  <a:lnTo>
                    <a:pt x="3216313" y="1076401"/>
                  </a:lnTo>
                  <a:lnTo>
                    <a:pt x="3216986" y="1078458"/>
                  </a:lnTo>
                  <a:lnTo>
                    <a:pt x="3217532" y="1079842"/>
                  </a:lnTo>
                  <a:lnTo>
                    <a:pt x="3238220" y="1079842"/>
                  </a:lnTo>
                  <a:close/>
                </a:path>
                <a:path w="4435475" h="4181475">
                  <a:moveTo>
                    <a:pt x="3278670" y="1267942"/>
                  </a:moveTo>
                  <a:lnTo>
                    <a:pt x="3237649" y="1247203"/>
                  </a:lnTo>
                  <a:lnTo>
                    <a:pt x="3231134" y="1245247"/>
                  </a:lnTo>
                  <a:lnTo>
                    <a:pt x="3227870" y="1242822"/>
                  </a:lnTo>
                  <a:lnTo>
                    <a:pt x="3227171" y="1241552"/>
                  </a:lnTo>
                  <a:lnTo>
                    <a:pt x="3227171" y="1238326"/>
                  </a:lnTo>
                  <a:lnTo>
                    <a:pt x="3227959" y="1236916"/>
                  </a:lnTo>
                  <a:lnTo>
                    <a:pt x="3229546" y="1235824"/>
                  </a:lnTo>
                  <a:lnTo>
                    <a:pt x="3231934" y="1234287"/>
                  </a:lnTo>
                  <a:lnTo>
                    <a:pt x="3235871" y="1233512"/>
                  </a:lnTo>
                  <a:lnTo>
                    <a:pt x="3245751" y="1233512"/>
                  </a:lnTo>
                  <a:lnTo>
                    <a:pt x="3249104" y="1234338"/>
                  </a:lnTo>
                  <a:lnTo>
                    <a:pt x="3253829" y="1237615"/>
                  </a:lnTo>
                  <a:lnTo>
                    <a:pt x="3255429" y="1239964"/>
                  </a:lnTo>
                  <a:lnTo>
                    <a:pt x="3256267" y="1243037"/>
                  </a:lnTo>
                  <a:lnTo>
                    <a:pt x="3275990" y="1239393"/>
                  </a:lnTo>
                  <a:lnTo>
                    <a:pt x="3274288" y="1233512"/>
                  </a:lnTo>
                  <a:lnTo>
                    <a:pt x="3273996" y="1232496"/>
                  </a:lnTo>
                  <a:lnTo>
                    <a:pt x="3270377" y="1227289"/>
                  </a:lnTo>
                  <a:lnTo>
                    <a:pt x="3259823" y="1220228"/>
                  </a:lnTo>
                  <a:lnTo>
                    <a:pt x="3251822" y="1218488"/>
                  </a:lnTo>
                  <a:lnTo>
                    <a:pt x="3241014" y="1218488"/>
                  </a:lnTo>
                  <a:lnTo>
                    <a:pt x="3207753" y="1250340"/>
                  </a:lnTo>
                  <a:lnTo>
                    <a:pt x="3210877" y="1256258"/>
                  </a:lnTo>
                  <a:lnTo>
                    <a:pt x="3252813" y="1271562"/>
                  </a:lnTo>
                  <a:lnTo>
                    <a:pt x="3255149" y="1272489"/>
                  </a:lnTo>
                  <a:lnTo>
                    <a:pt x="3256254" y="1273556"/>
                  </a:lnTo>
                  <a:lnTo>
                    <a:pt x="3257181" y="1274521"/>
                  </a:lnTo>
                  <a:lnTo>
                    <a:pt x="3257677" y="1275829"/>
                  </a:lnTo>
                  <a:lnTo>
                    <a:pt x="3257677" y="1279753"/>
                  </a:lnTo>
                  <a:lnTo>
                    <a:pt x="3256762" y="1281607"/>
                  </a:lnTo>
                  <a:lnTo>
                    <a:pt x="3254921" y="1283004"/>
                  </a:lnTo>
                  <a:lnTo>
                    <a:pt x="3252203" y="1284986"/>
                  </a:lnTo>
                  <a:lnTo>
                    <a:pt x="3248126" y="1285976"/>
                  </a:lnTo>
                  <a:lnTo>
                    <a:pt x="3237814" y="1285976"/>
                  </a:lnTo>
                  <a:lnTo>
                    <a:pt x="3233991" y="1284922"/>
                  </a:lnTo>
                  <a:lnTo>
                    <a:pt x="3228530" y="1280706"/>
                  </a:lnTo>
                  <a:lnTo>
                    <a:pt x="3226727" y="1277620"/>
                  </a:lnTo>
                  <a:lnTo>
                    <a:pt x="3225825" y="1273556"/>
                  </a:lnTo>
                  <a:lnTo>
                    <a:pt x="3204845" y="1276756"/>
                  </a:lnTo>
                  <a:lnTo>
                    <a:pt x="3235071" y="1300683"/>
                  </a:lnTo>
                  <a:lnTo>
                    <a:pt x="3242729" y="1301089"/>
                  </a:lnTo>
                  <a:lnTo>
                    <a:pt x="3251073" y="1300594"/>
                  </a:lnTo>
                  <a:lnTo>
                    <a:pt x="3278670" y="1281836"/>
                  </a:lnTo>
                  <a:lnTo>
                    <a:pt x="3278670" y="1267942"/>
                  </a:lnTo>
                  <a:close/>
                </a:path>
                <a:path w="4435475" h="4181475">
                  <a:moveTo>
                    <a:pt x="3327349" y="970749"/>
                  </a:moveTo>
                  <a:lnTo>
                    <a:pt x="3306521" y="970749"/>
                  </a:lnTo>
                  <a:lnTo>
                    <a:pt x="3306521" y="1031544"/>
                  </a:lnTo>
                  <a:lnTo>
                    <a:pt x="3306521" y="1048766"/>
                  </a:lnTo>
                  <a:lnTo>
                    <a:pt x="3304832" y="1054874"/>
                  </a:lnTo>
                  <a:lnTo>
                    <a:pt x="3298088" y="1063066"/>
                  </a:lnTo>
                  <a:lnTo>
                    <a:pt x="3293986" y="1065110"/>
                  </a:lnTo>
                  <a:lnTo>
                    <a:pt x="3283127" y="1065110"/>
                  </a:lnTo>
                  <a:lnTo>
                    <a:pt x="3278416" y="1062380"/>
                  </a:lnTo>
                  <a:lnTo>
                    <a:pt x="3272713" y="1053147"/>
                  </a:lnTo>
                  <a:lnTo>
                    <a:pt x="3271545" y="1047051"/>
                  </a:lnTo>
                  <a:lnTo>
                    <a:pt x="3271609" y="1030592"/>
                  </a:lnTo>
                  <a:lnTo>
                    <a:pt x="3273221" y="1024890"/>
                  </a:lnTo>
                  <a:lnTo>
                    <a:pt x="3279914" y="1017003"/>
                  </a:lnTo>
                  <a:lnTo>
                    <a:pt x="3284067" y="1015022"/>
                  </a:lnTo>
                  <a:lnTo>
                    <a:pt x="3294138" y="1015022"/>
                  </a:lnTo>
                  <a:lnTo>
                    <a:pt x="3298329" y="1017028"/>
                  </a:lnTo>
                  <a:lnTo>
                    <a:pt x="3304883" y="1025017"/>
                  </a:lnTo>
                  <a:lnTo>
                    <a:pt x="3306521" y="1031544"/>
                  </a:lnTo>
                  <a:lnTo>
                    <a:pt x="3306521" y="970749"/>
                  </a:lnTo>
                  <a:lnTo>
                    <a:pt x="3306445" y="1010043"/>
                  </a:lnTo>
                  <a:lnTo>
                    <a:pt x="3301390" y="1005217"/>
                  </a:lnTo>
                  <a:lnTo>
                    <a:pt x="3295878" y="1001788"/>
                  </a:lnTo>
                  <a:lnTo>
                    <a:pt x="3289935" y="999718"/>
                  </a:lnTo>
                  <a:lnTo>
                    <a:pt x="3283521" y="999032"/>
                  </a:lnTo>
                  <a:lnTo>
                    <a:pt x="3276625" y="999680"/>
                  </a:lnTo>
                  <a:lnTo>
                    <a:pt x="3250781" y="1030592"/>
                  </a:lnTo>
                  <a:lnTo>
                    <a:pt x="3250184" y="1040028"/>
                  </a:lnTo>
                  <a:lnTo>
                    <a:pt x="3250793" y="1049299"/>
                  </a:lnTo>
                  <a:lnTo>
                    <a:pt x="3276663" y="1080947"/>
                  </a:lnTo>
                  <a:lnTo>
                    <a:pt x="3283229" y="1081633"/>
                  </a:lnTo>
                  <a:lnTo>
                    <a:pt x="3287687" y="1081633"/>
                  </a:lnTo>
                  <a:lnTo>
                    <a:pt x="3292119" y="1080528"/>
                  </a:lnTo>
                  <a:lnTo>
                    <a:pt x="3300895" y="1076109"/>
                  </a:lnTo>
                  <a:lnTo>
                    <a:pt x="3304705" y="1072743"/>
                  </a:lnTo>
                  <a:lnTo>
                    <a:pt x="3307931" y="1068235"/>
                  </a:lnTo>
                  <a:lnTo>
                    <a:pt x="3307931" y="1079842"/>
                  </a:lnTo>
                  <a:lnTo>
                    <a:pt x="3327349" y="1079842"/>
                  </a:lnTo>
                  <a:lnTo>
                    <a:pt x="3327349" y="1068235"/>
                  </a:lnTo>
                  <a:lnTo>
                    <a:pt x="3327349" y="1065110"/>
                  </a:lnTo>
                  <a:lnTo>
                    <a:pt x="3327349" y="1015022"/>
                  </a:lnTo>
                  <a:lnTo>
                    <a:pt x="3327349" y="1010043"/>
                  </a:lnTo>
                  <a:lnTo>
                    <a:pt x="3327349" y="970749"/>
                  </a:lnTo>
                  <a:close/>
                </a:path>
                <a:path w="4435475" h="4181475">
                  <a:moveTo>
                    <a:pt x="3374250" y="1259789"/>
                  </a:moveTo>
                  <a:lnTo>
                    <a:pt x="3367176" y="1235532"/>
                  </a:lnTo>
                  <a:lnTo>
                    <a:pt x="3362820" y="1230134"/>
                  </a:lnTo>
                  <a:lnTo>
                    <a:pt x="3356673" y="1225029"/>
                  </a:lnTo>
                  <a:lnTo>
                    <a:pt x="3352711" y="1222959"/>
                  </a:lnTo>
                  <a:lnTo>
                    <a:pt x="3352711" y="1251724"/>
                  </a:lnTo>
                  <a:lnTo>
                    <a:pt x="3352711" y="1267752"/>
                  </a:lnTo>
                  <a:lnTo>
                    <a:pt x="3350920" y="1273632"/>
                  </a:lnTo>
                  <a:lnTo>
                    <a:pt x="3343529" y="1281963"/>
                  </a:lnTo>
                  <a:lnTo>
                    <a:pt x="3338957" y="1284046"/>
                  </a:lnTo>
                  <a:lnTo>
                    <a:pt x="3328047" y="1284046"/>
                  </a:lnTo>
                  <a:lnTo>
                    <a:pt x="3323450" y="1281963"/>
                  </a:lnTo>
                  <a:lnTo>
                    <a:pt x="3316008" y="1273632"/>
                  </a:lnTo>
                  <a:lnTo>
                    <a:pt x="3314192" y="1267752"/>
                  </a:lnTo>
                  <a:lnTo>
                    <a:pt x="3314217" y="1251724"/>
                  </a:lnTo>
                  <a:lnTo>
                    <a:pt x="3316008" y="1245946"/>
                  </a:lnTo>
                  <a:lnTo>
                    <a:pt x="3323450" y="1237615"/>
                  </a:lnTo>
                  <a:lnTo>
                    <a:pt x="3328047" y="1235532"/>
                  </a:lnTo>
                  <a:lnTo>
                    <a:pt x="3338957" y="1235532"/>
                  </a:lnTo>
                  <a:lnTo>
                    <a:pt x="3343529" y="1237615"/>
                  </a:lnTo>
                  <a:lnTo>
                    <a:pt x="3350920" y="1245946"/>
                  </a:lnTo>
                  <a:lnTo>
                    <a:pt x="3352711" y="1251724"/>
                  </a:lnTo>
                  <a:lnTo>
                    <a:pt x="3352711" y="1222959"/>
                  </a:lnTo>
                  <a:lnTo>
                    <a:pt x="3349739" y="1221397"/>
                  </a:lnTo>
                  <a:lnTo>
                    <a:pt x="3341979" y="1219212"/>
                  </a:lnTo>
                  <a:lnTo>
                    <a:pt x="3333419" y="1218488"/>
                  </a:lnTo>
                  <a:lnTo>
                    <a:pt x="3325685" y="1218488"/>
                  </a:lnTo>
                  <a:lnTo>
                    <a:pt x="3294430" y="1245006"/>
                  </a:lnTo>
                  <a:lnTo>
                    <a:pt x="3292792" y="1268145"/>
                  </a:lnTo>
                  <a:lnTo>
                    <a:pt x="3294430" y="1275448"/>
                  </a:lnTo>
                  <a:lnTo>
                    <a:pt x="3301276" y="1288097"/>
                  </a:lnTo>
                  <a:lnTo>
                    <a:pt x="3306280" y="1292898"/>
                  </a:lnTo>
                  <a:lnTo>
                    <a:pt x="3319424" y="1299451"/>
                  </a:lnTo>
                  <a:lnTo>
                    <a:pt x="3326333" y="1301089"/>
                  </a:lnTo>
                  <a:lnTo>
                    <a:pt x="3333572" y="1301089"/>
                  </a:lnTo>
                  <a:lnTo>
                    <a:pt x="3366922" y="1284046"/>
                  </a:lnTo>
                  <a:lnTo>
                    <a:pt x="3367760" y="1283004"/>
                  </a:lnTo>
                  <a:lnTo>
                    <a:pt x="3371380" y="1275956"/>
                  </a:lnTo>
                  <a:lnTo>
                    <a:pt x="3373551" y="1268145"/>
                  </a:lnTo>
                  <a:lnTo>
                    <a:pt x="3374250" y="1259789"/>
                  </a:lnTo>
                  <a:close/>
                </a:path>
                <a:path w="4435475" h="4181475">
                  <a:moveTo>
                    <a:pt x="3440823" y="1222425"/>
                  </a:moveTo>
                  <a:lnTo>
                    <a:pt x="3436404" y="1219796"/>
                  </a:lnTo>
                  <a:lnTo>
                    <a:pt x="3431819" y="1218488"/>
                  </a:lnTo>
                  <a:lnTo>
                    <a:pt x="3423678" y="1218488"/>
                  </a:lnTo>
                  <a:lnTo>
                    <a:pt x="3420668" y="1219327"/>
                  </a:lnTo>
                  <a:lnTo>
                    <a:pt x="3415360" y="1222705"/>
                  </a:lnTo>
                  <a:lnTo>
                    <a:pt x="3412375" y="1226197"/>
                  </a:lnTo>
                  <a:lnTo>
                    <a:pt x="3409048" y="1231506"/>
                  </a:lnTo>
                  <a:lnTo>
                    <a:pt x="3409048" y="1220266"/>
                  </a:lnTo>
                  <a:lnTo>
                    <a:pt x="3389630" y="1220266"/>
                  </a:lnTo>
                  <a:lnTo>
                    <a:pt x="3389630" y="1299298"/>
                  </a:lnTo>
                  <a:lnTo>
                    <a:pt x="3410534" y="1299298"/>
                  </a:lnTo>
                  <a:lnTo>
                    <a:pt x="3410635" y="1265669"/>
                  </a:lnTo>
                  <a:lnTo>
                    <a:pt x="3410966" y="1258189"/>
                  </a:lnTo>
                  <a:lnTo>
                    <a:pt x="3421596" y="1237234"/>
                  </a:lnTo>
                  <a:lnTo>
                    <a:pt x="3427552" y="1237234"/>
                  </a:lnTo>
                  <a:lnTo>
                    <a:pt x="3430828" y="1238377"/>
                  </a:lnTo>
                  <a:lnTo>
                    <a:pt x="3434346" y="1240663"/>
                  </a:lnTo>
                  <a:lnTo>
                    <a:pt x="3435553" y="1237234"/>
                  </a:lnTo>
                  <a:lnTo>
                    <a:pt x="3437598" y="1231506"/>
                  </a:lnTo>
                  <a:lnTo>
                    <a:pt x="3440823" y="1222425"/>
                  </a:lnTo>
                  <a:close/>
                </a:path>
                <a:path w="4435475" h="4181475">
                  <a:moveTo>
                    <a:pt x="3894366" y="246189"/>
                  </a:moveTo>
                  <a:lnTo>
                    <a:pt x="3871671" y="222834"/>
                  </a:lnTo>
                  <a:lnTo>
                    <a:pt x="3871671" y="251206"/>
                  </a:lnTo>
                  <a:lnTo>
                    <a:pt x="3871671" y="258394"/>
                  </a:lnTo>
                  <a:lnTo>
                    <a:pt x="3853561" y="270725"/>
                  </a:lnTo>
                  <a:lnTo>
                    <a:pt x="3832822" y="270725"/>
                  </a:lnTo>
                  <a:lnTo>
                    <a:pt x="3832822" y="239763"/>
                  </a:lnTo>
                  <a:lnTo>
                    <a:pt x="3851402" y="239763"/>
                  </a:lnTo>
                  <a:lnTo>
                    <a:pt x="3871671" y="251206"/>
                  </a:lnTo>
                  <a:lnTo>
                    <a:pt x="3871671" y="222834"/>
                  </a:lnTo>
                  <a:lnTo>
                    <a:pt x="3868420" y="222224"/>
                  </a:lnTo>
                  <a:lnTo>
                    <a:pt x="3862743" y="221716"/>
                  </a:lnTo>
                  <a:lnTo>
                    <a:pt x="3855326" y="221411"/>
                  </a:lnTo>
                  <a:lnTo>
                    <a:pt x="3846144" y="221310"/>
                  </a:lnTo>
                  <a:lnTo>
                    <a:pt x="3810800" y="221310"/>
                  </a:lnTo>
                  <a:lnTo>
                    <a:pt x="3810800" y="330403"/>
                  </a:lnTo>
                  <a:lnTo>
                    <a:pt x="3832822" y="330403"/>
                  </a:lnTo>
                  <a:lnTo>
                    <a:pt x="3832822" y="289255"/>
                  </a:lnTo>
                  <a:lnTo>
                    <a:pt x="3857155" y="289255"/>
                  </a:lnTo>
                  <a:lnTo>
                    <a:pt x="3891280" y="270725"/>
                  </a:lnTo>
                  <a:lnTo>
                    <a:pt x="3894366" y="261569"/>
                  </a:lnTo>
                  <a:lnTo>
                    <a:pt x="3894366" y="246189"/>
                  </a:lnTo>
                  <a:close/>
                </a:path>
                <a:path w="4435475" h="4181475">
                  <a:moveTo>
                    <a:pt x="3909606" y="26733"/>
                  </a:moveTo>
                  <a:lnTo>
                    <a:pt x="3886911" y="3378"/>
                  </a:lnTo>
                  <a:lnTo>
                    <a:pt x="3886911" y="31750"/>
                  </a:lnTo>
                  <a:lnTo>
                    <a:pt x="3886911" y="38938"/>
                  </a:lnTo>
                  <a:lnTo>
                    <a:pt x="3868801" y="51269"/>
                  </a:lnTo>
                  <a:lnTo>
                    <a:pt x="3848062" y="51269"/>
                  </a:lnTo>
                  <a:lnTo>
                    <a:pt x="3848062" y="20307"/>
                  </a:lnTo>
                  <a:lnTo>
                    <a:pt x="3866642" y="20307"/>
                  </a:lnTo>
                  <a:lnTo>
                    <a:pt x="3886911" y="31750"/>
                  </a:lnTo>
                  <a:lnTo>
                    <a:pt x="3886911" y="3378"/>
                  </a:lnTo>
                  <a:lnTo>
                    <a:pt x="3883660" y="2768"/>
                  </a:lnTo>
                  <a:lnTo>
                    <a:pt x="3877983" y="2260"/>
                  </a:lnTo>
                  <a:lnTo>
                    <a:pt x="3870566" y="1955"/>
                  </a:lnTo>
                  <a:lnTo>
                    <a:pt x="3861384" y="1854"/>
                  </a:lnTo>
                  <a:lnTo>
                    <a:pt x="3826040" y="1854"/>
                  </a:lnTo>
                  <a:lnTo>
                    <a:pt x="3826040" y="110947"/>
                  </a:lnTo>
                  <a:lnTo>
                    <a:pt x="3848062" y="110947"/>
                  </a:lnTo>
                  <a:lnTo>
                    <a:pt x="3848062" y="69799"/>
                  </a:lnTo>
                  <a:lnTo>
                    <a:pt x="3872395" y="69799"/>
                  </a:lnTo>
                  <a:lnTo>
                    <a:pt x="3906520" y="51269"/>
                  </a:lnTo>
                  <a:lnTo>
                    <a:pt x="3909606" y="42113"/>
                  </a:lnTo>
                  <a:lnTo>
                    <a:pt x="3909606" y="26733"/>
                  </a:lnTo>
                  <a:close/>
                </a:path>
                <a:path w="4435475" h="4181475">
                  <a:moveTo>
                    <a:pt x="3963060" y="253530"/>
                  </a:moveTo>
                  <a:lnTo>
                    <a:pt x="3958653" y="250901"/>
                  </a:lnTo>
                  <a:lnTo>
                    <a:pt x="3954056" y="249593"/>
                  </a:lnTo>
                  <a:lnTo>
                    <a:pt x="3945928" y="249593"/>
                  </a:lnTo>
                  <a:lnTo>
                    <a:pt x="3942905" y="250431"/>
                  </a:lnTo>
                  <a:lnTo>
                    <a:pt x="3937597" y="253809"/>
                  </a:lnTo>
                  <a:lnTo>
                    <a:pt x="3934612" y="257302"/>
                  </a:lnTo>
                  <a:lnTo>
                    <a:pt x="3931285" y="262610"/>
                  </a:lnTo>
                  <a:lnTo>
                    <a:pt x="3931285" y="251371"/>
                  </a:lnTo>
                  <a:lnTo>
                    <a:pt x="3911866" y="251371"/>
                  </a:lnTo>
                  <a:lnTo>
                    <a:pt x="3911866" y="330403"/>
                  </a:lnTo>
                  <a:lnTo>
                    <a:pt x="3932771" y="330403"/>
                  </a:lnTo>
                  <a:lnTo>
                    <a:pt x="3932885" y="296773"/>
                  </a:lnTo>
                  <a:lnTo>
                    <a:pt x="3933215" y="289293"/>
                  </a:lnTo>
                  <a:lnTo>
                    <a:pt x="3943845" y="268338"/>
                  </a:lnTo>
                  <a:lnTo>
                    <a:pt x="3949789" y="268338"/>
                  </a:lnTo>
                  <a:lnTo>
                    <a:pt x="3953065" y="269481"/>
                  </a:lnTo>
                  <a:lnTo>
                    <a:pt x="3956583" y="271767"/>
                  </a:lnTo>
                  <a:lnTo>
                    <a:pt x="3957802" y="268338"/>
                  </a:lnTo>
                  <a:lnTo>
                    <a:pt x="3959834" y="262610"/>
                  </a:lnTo>
                  <a:lnTo>
                    <a:pt x="3963060" y="253530"/>
                  </a:lnTo>
                  <a:close/>
                </a:path>
                <a:path w="4435475" h="4181475">
                  <a:moveTo>
                    <a:pt x="3993096" y="251371"/>
                  </a:moveTo>
                  <a:lnTo>
                    <a:pt x="3972191" y="251371"/>
                  </a:lnTo>
                  <a:lnTo>
                    <a:pt x="3972191" y="330403"/>
                  </a:lnTo>
                  <a:lnTo>
                    <a:pt x="3993096" y="330403"/>
                  </a:lnTo>
                  <a:lnTo>
                    <a:pt x="3993096" y="251371"/>
                  </a:lnTo>
                  <a:close/>
                </a:path>
                <a:path w="4435475" h="4181475">
                  <a:moveTo>
                    <a:pt x="3993096" y="221310"/>
                  </a:moveTo>
                  <a:lnTo>
                    <a:pt x="3972191" y="221310"/>
                  </a:lnTo>
                  <a:lnTo>
                    <a:pt x="3972191" y="240652"/>
                  </a:lnTo>
                  <a:lnTo>
                    <a:pt x="3993096" y="240652"/>
                  </a:lnTo>
                  <a:lnTo>
                    <a:pt x="3993096" y="221310"/>
                  </a:lnTo>
                  <a:close/>
                </a:path>
                <a:path w="4435475" h="4181475">
                  <a:moveTo>
                    <a:pt x="3996677" y="110947"/>
                  </a:moveTo>
                  <a:lnTo>
                    <a:pt x="3994848" y="107175"/>
                  </a:lnTo>
                  <a:lnTo>
                    <a:pt x="3993591" y="103644"/>
                  </a:lnTo>
                  <a:lnTo>
                    <a:pt x="3993324" y="102311"/>
                  </a:lnTo>
                  <a:lnTo>
                    <a:pt x="3992461" y="97993"/>
                  </a:lnTo>
                  <a:lnTo>
                    <a:pt x="3992257" y="97040"/>
                  </a:lnTo>
                  <a:lnTo>
                    <a:pt x="3991953" y="92392"/>
                  </a:lnTo>
                  <a:lnTo>
                    <a:pt x="3992029" y="72999"/>
                  </a:lnTo>
                  <a:lnTo>
                    <a:pt x="3992143" y="51485"/>
                  </a:lnTo>
                  <a:lnTo>
                    <a:pt x="3991356" y="46126"/>
                  </a:lnTo>
                  <a:lnTo>
                    <a:pt x="3968204" y="30137"/>
                  </a:lnTo>
                  <a:lnTo>
                    <a:pt x="3948607" y="30137"/>
                  </a:lnTo>
                  <a:lnTo>
                    <a:pt x="3940873" y="31965"/>
                  </a:lnTo>
                  <a:lnTo>
                    <a:pt x="3930459" y="39306"/>
                  </a:lnTo>
                  <a:lnTo>
                    <a:pt x="3926789" y="44970"/>
                  </a:lnTo>
                  <a:lnTo>
                    <a:pt x="3924655" y="52603"/>
                  </a:lnTo>
                  <a:lnTo>
                    <a:pt x="3943629" y="56032"/>
                  </a:lnTo>
                  <a:lnTo>
                    <a:pt x="3944912" y="52362"/>
                  </a:lnTo>
                  <a:lnTo>
                    <a:pt x="3946601" y="49796"/>
                  </a:lnTo>
                  <a:lnTo>
                    <a:pt x="3950766" y="46863"/>
                  </a:lnTo>
                  <a:lnTo>
                    <a:pt x="3953675" y="46126"/>
                  </a:lnTo>
                  <a:lnTo>
                    <a:pt x="3962895" y="46126"/>
                  </a:lnTo>
                  <a:lnTo>
                    <a:pt x="3966641" y="46990"/>
                  </a:lnTo>
                  <a:lnTo>
                    <a:pt x="3970617" y="50406"/>
                  </a:lnTo>
                  <a:lnTo>
                    <a:pt x="3971607" y="53276"/>
                  </a:lnTo>
                  <a:lnTo>
                    <a:pt x="3971607" y="59372"/>
                  </a:lnTo>
                  <a:lnTo>
                    <a:pt x="3971607" y="72999"/>
                  </a:lnTo>
                  <a:lnTo>
                    <a:pt x="3971607" y="82169"/>
                  </a:lnTo>
                  <a:lnTo>
                    <a:pt x="3971328" y="85572"/>
                  </a:lnTo>
                  <a:lnTo>
                    <a:pt x="3970782" y="87363"/>
                  </a:lnTo>
                  <a:lnTo>
                    <a:pt x="3969994" y="90081"/>
                  </a:lnTo>
                  <a:lnTo>
                    <a:pt x="3968331" y="92392"/>
                  </a:lnTo>
                  <a:lnTo>
                    <a:pt x="3965803" y="94284"/>
                  </a:lnTo>
                  <a:lnTo>
                    <a:pt x="3962374" y="96761"/>
                  </a:lnTo>
                  <a:lnTo>
                    <a:pt x="3958780" y="97993"/>
                  </a:lnTo>
                  <a:lnTo>
                    <a:pt x="3951643" y="97993"/>
                  </a:lnTo>
                  <a:lnTo>
                    <a:pt x="3948861" y="96926"/>
                  </a:lnTo>
                  <a:lnTo>
                    <a:pt x="3944493" y="92671"/>
                  </a:lnTo>
                  <a:lnTo>
                    <a:pt x="3943400" y="90131"/>
                  </a:lnTo>
                  <a:lnTo>
                    <a:pt x="3943400" y="84226"/>
                  </a:lnTo>
                  <a:lnTo>
                    <a:pt x="3964686" y="74955"/>
                  </a:lnTo>
                  <a:lnTo>
                    <a:pt x="3968927" y="73888"/>
                  </a:lnTo>
                  <a:lnTo>
                    <a:pt x="3971607" y="72999"/>
                  </a:lnTo>
                  <a:lnTo>
                    <a:pt x="3971607" y="59372"/>
                  </a:lnTo>
                  <a:lnTo>
                    <a:pt x="3967835" y="60960"/>
                  </a:lnTo>
                  <a:lnTo>
                    <a:pt x="3961066" y="62674"/>
                  </a:lnTo>
                  <a:lnTo>
                    <a:pt x="3923563" y="80924"/>
                  </a:lnTo>
                  <a:lnTo>
                    <a:pt x="3922496" y="84899"/>
                  </a:lnTo>
                  <a:lnTo>
                    <a:pt x="3922496" y="96113"/>
                  </a:lnTo>
                  <a:lnTo>
                    <a:pt x="3924833" y="101688"/>
                  </a:lnTo>
                  <a:lnTo>
                    <a:pt x="3934218" y="110528"/>
                  </a:lnTo>
                  <a:lnTo>
                    <a:pt x="3940619" y="112737"/>
                  </a:lnTo>
                  <a:lnTo>
                    <a:pt x="3953370" y="112737"/>
                  </a:lnTo>
                  <a:lnTo>
                    <a:pt x="3957713" y="111861"/>
                  </a:lnTo>
                  <a:lnTo>
                    <a:pt x="3965854" y="108394"/>
                  </a:lnTo>
                  <a:lnTo>
                    <a:pt x="3969677" y="105791"/>
                  </a:lnTo>
                  <a:lnTo>
                    <a:pt x="3973245" y="102311"/>
                  </a:lnTo>
                  <a:lnTo>
                    <a:pt x="3973677" y="103644"/>
                  </a:lnTo>
                  <a:lnTo>
                    <a:pt x="3973982" y="104775"/>
                  </a:lnTo>
                  <a:lnTo>
                    <a:pt x="3974782" y="107505"/>
                  </a:lnTo>
                  <a:lnTo>
                    <a:pt x="3975455" y="109562"/>
                  </a:lnTo>
                  <a:lnTo>
                    <a:pt x="3976001" y="110947"/>
                  </a:lnTo>
                  <a:lnTo>
                    <a:pt x="3996677" y="110947"/>
                  </a:lnTo>
                  <a:close/>
                </a:path>
                <a:path w="4435475" h="4181475">
                  <a:moveTo>
                    <a:pt x="4063644" y="34074"/>
                  </a:moveTo>
                  <a:lnTo>
                    <a:pt x="4059237" y="31445"/>
                  </a:lnTo>
                  <a:lnTo>
                    <a:pt x="4054640" y="30137"/>
                  </a:lnTo>
                  <a:lnTo>
                    <a:pt x="4046512" y="30137"/>
                  </a:lnTo>
                  <a:lnTo>
                    <a:pt x="4043489" y="30975"/>
                  </a:lnTo>
                  <a:lnTo>
                    <a:pt x="4038181" y="34353"/>
                  </a:lnTo>
                  <a:lnTo>
                    <a:pt x="4035196" y="37846"/>
                  </a:lnTo>
                  <a:lnTo>
                    <a:pt x="4031869" y="43154"/>
                  </a:lnTo>
                  <a:lnTo>
                    <a:pt x="4031869" y="31915"/>
                  </a:lnTo>
                  <a:lnTo>
                    <a:pt x="4012450" y="31915"/>
                  </a:lnTo>
                  <a:lnTo>
                    <a:pt x="4012450" y="110947"/>
                  </a:lnTo>
                  <a:lnTo>
                    <a:pt x="4033355" y="110947"/>
                  </a:lnTo>
                  <a:lnTo>
                    <a:pt x="4033469" y="77317"/>
                  </a:lnTo>
                  <a:lnTo>
                    <a:pt x="4033799" y="69837"/>
                  </a:lnTo>
                  <a:lnTo>
                    <a:pt x="4044429" y="48882"/>
                  </a:lnTo>
                  <a:lnTo>
                    <a:pt x="4050373" y="48882"/>
                  </a:lnTo>
                  <a:lnTo>
                    <a:pt x="4053649" y="50025"/>
                  </a:lnTo>
                  <a:lnTo>
                    <a:pt x="4057167" y="52311"/>
                  </a:lnTo>
                  <a:lnTo>
                    <a:pt x="4058386" y="48882"/>
                  </a:lnTo>
                  <a:lnTo>
                    <a:pt x="4060418" y="43154"/>
                  </a:lnTo>
                  <a:lnTo>
                    <a:pt x="4063644" y="34074"/>
                  </a:lnTo>
                  <a:close/>
                </a:path>
                <a:path w="4435475" h="4181475">
                  <a:moveTo>
                    <a:pt x="4086745" y="275183"/>
                  </a:moveTo>
                  <a:lnTo>
                    <a:pt x="4086364" y="270497"/>
                  </a:lnTo>
                  <a:lnTo>
                    <a:pt x="4085209" y="265582"/>
                  </a:lnTo>
                  <a:lnTo>
                    <a:pt x="4084828" y="263956"/>
                  </a:lnTo>
                  <a:lnTo>
                    <a:pt x="4064800" y="249593"/>
                  </a:lnTo>
                  <a:lnTo>
                    <a:pt x="4060190" y="249593"/>
                  </a:lnTo>
                  <a:lnTo>
                    <a:pt x="4052671" y="250431"/>
                  </a:lnTo>
                  <a:lnTo>
                    <a:pt x="4045826" y="252933"/>
                  </a:lnTo>
                  <a:lnTo>
                    <a:pt x="4039654" y="257124"/>
                  </a:lnTo>
                  <a:lnTo>
                    <a:pt x="4034142" y="262978"/>
                  </a:lnTo>
                  <a:lnTo>
                    <a:pt x="4034142" y="251371"/>
                  </a:lnTo>
                  <a:lnTo>
                    <a:pt x="4014724" y="251371"/>
                  </a:lnTo>
                  <a:lnTo>
                    <a:pt x="4014724" y="330403"/>
                  </a:lnTo>
                  <a:lnTo>
                    <a:pt x="4035628" y="330403"/>
                  </a:lnTo>
                  <a:lnTo>
                    <a:pt x="4035628" y="285775"/>
                  </a:lnTo>
                  <a:lnTo>
                    <a:pt x="4036161" y="279730"/>
                  </a:lnTo>
                  <a:lnTo>
                    <a:pt x="4038295" y="273177"/>
                  </a:lnTo>
                  <a:lnTo>
                    <a:pt x="4040263" y="270548"/>
                  </a:lnTo>
                  <a:lnTo>
                    <a:pt x="4046016" y="266585"/>
                  </a:lnTo>
                  <a:lnTo>
                    <a:pt x="4049268" y="265582"/>
                  </a:lnTo>
                  <a:lnTo>
                    <a:pt x="4055719" y="265582"/>
                  </a:lnTo>
                  <a:lnTo>
                    <a:pt x="4065841" y="281533"/>
                  </a:lnTo>
                  <a:lnTo>
                    <a:pt x="4065841" y="330403"/>
                  </a:lnTo>
                  <a:lnTo>
                    <a:pt x="4086745" y="330403"/>
                  </a:lnTo>
                  <a:lnTo>
                    <a:pt x="4086745" y="275183"/>
                  </a:lnTo>
                  <a:close/>
                </a:path>
                <a:path w="4435475" h="4181475">
                  <a:moveTo>
                    <a:pt x="4110736" y="109613"/>
                  </a:moveTo>
                  <a:lnTo>
                    <a:pt x="4109174" y="95389"/>
                  </a:lnTo>
                  <a:lnTo>
                    <a:pt x="4108945" y="93383"/>
                  </a:lnTo>
                  <a:lnTo>
                    <a:pt x="4105275" y="94729"/>
                  </a:lnTo>
                  <a:lnTo>
                    <a:pt x="4102468" y="95389"/>
                  </a:lnTo>
                  <a:lnTo>
                    <a:pt x="4099141" y="95389"/>
                  </a:lnTo>
                  <a:lnTo>
                    <a:pt x="4097972" y="95046"/>
                  </a:lnTo>
                  <a:lnTo>
                    <a:pt x="4096029" y="93662"/>
                  </a:lnTo>
                  <a:lnTo>
                    <a:pt x="4095419" y="92773"/>
                  </a:lnTo>
                  <a:lnTo>
                    <a:pt x="4094873" y="90639"/>
                  </a:lnTo>
                  <a:lnTo>
                    <a:pt x="4094734" y="86880"/>
                  </a:lnTo>
                  <a:lnTo>
                    <a:pt x="4094734" y="48590"/>
                  </a:lnTo>
                  <a:lnTo>
                    <a:pt x="4109021" y="48590"/>
                  </a:lnTo>
                  <a:lnTo>
                    <a:pt x="4109021" y="31915"/>
                  </a:lnTo>
                  <a:lnTo>
                    <a:pt x="4094734" y="31915"/>
                  </a:lnTo>
                  <a:lnTo>
                    <a:pt x="4094734" y="4013"/>
                  </a:lnTo>
                  <a:lnTo>
                    <a:pt x="4073741" y="16217"/>
                  </a:lnTo>
                  <a:lnTo>
                    <a:pt x="4073741" y="31915"/>
                  </a:lnTo>
                  <a:lnTo>
                    <a:pt x="4064152" y="31915"/>
                  </a:lnTo>
                  <a:lnTo>
                    <a:pt x="4064152" y="48590"/>
                  </a:lnTo>
                  <a:lnTo>
                    <a:pt x="4073741" y="48590"/>
                  </a:lnTo>
                  <a:lnTo>
                    <a:pt x="4073855" y="92773"/>
                  </a:lnTo>
                  <a:lnTo>
                    <a:pt x="4073982" y="95389"/>
                  </a:lnTo>
                  <a:lnTo>
                    <a:pt x="4074414" y="97777"/>
                  </a:lnTo>
                  <a:lnTo>
                    <a:pt x="4074960" y="101193"/>
                  </a:lnTo>
                  <a:lnTo>
                    <a:pt x="4075938" y="103911"/>
                  </a:lnTo>
                  <a:lnTo>
                    <a:pt x="4078770" y="107937"/>
                  </a:lnTo>
                  <a:lnTo>
                    <a:pt x="4080992" y="109575"/>
                  </a:lnTo>
                  <a:lnTo>
                    <a:pt x="4087037" y="112102"/>
                  </a:lnTo>
                  <a:lnTo>
                    <a:pt x="4090441" y="112737"/>
                  </a:lnTo>
                  <a:lnTo>
                    <a:pt x="4100360" y="112737"/>
                  </a:lnTo>
                  <a:lnTo>
                    <a:pt x="4105872" y="111696"/>
                  </a:lnTo>
                  <a:lnTo>
                    <a:pt x="4110736" y="109613"/>
                  </a:lnTo>
                  <a:close/>
                </a:path>
                <a:path w="4435475" h="4181475">
                  <a:moveTo>
                    <a:pt x="4177779" y="303618"/>
                  </a:moveTo>
                  <a:lnTo>
                    <a:pt x="4157243" y="300113"/>
                  </a:lnTo>
                  <a:lnTo>
                    <a:pt x="4156202" y="305625"/>
                  </a:lnTo>
                  <a:lnTo>
                    <a:pt x="4154411" y="309499"/>
                  </a:lnTo>
                  <a:lnTo>
                    <a:pt x="4149356" y="314020"/>
                  </a:lnTo>
                  <a:lnTo>
                    <a:pt x="4146105" y="315150"/>
                  </a:lnTo>
                  <a:lnTo>
                    <a:pt x="4136834" y="315150"/>
                  </a:lnTo>
                  <a:lnTo>
                    <a:pt x="4132605" y="313207"/>
                  </a:lnTo>
                  <a:lnTo>
                    <a:pt x="4126293" y="305473"/>
                  </a:lnTo>
                  <a:lnTo>
                    <a:pt x="4124718" y="298856"/>
                  </a:lnTo>
                  <a:lnTo>
                    <a:pt x="4124718" y="281038"/>
                  </a:lnTo>
                  <a:lnTo>
                    <a:pt x="4126268" y="275031"/>
                  </a:lnTo>
                  <a:lnTo>
                    <a:pt x="4132478" y="267830"/>
                  </a:lnTo>
                  <a:lnTo>
                    <a:pt x="4136631" y="266039"/>
                  </a:lnTo>
                  <a:lnTo>
                    <a:pt x="4145762" y="266039"/>
                  </a:lnTo>
                  <a:lnTo>
                    <a:pt x="4148950" y="267081"/>
                  </a:lnTo>
                  <a:lnTo>
                    <a:pt x="4153852" y="271246"/>
                  </a:lnTo>
                  <a:lnTo>
                    <a:pt x="4155427" y="274345"/>
                  </a:lnTo>
                  <a:lnTo>
                    <a:pt x="4156125" y="278460"/>
                  </a:lnTo>
                  <a:lnTo>
                    <a:pt x="4176738" y="274739"/>
                  </a:lnTo>
                  <a:lnTo>
                    <a:pt x="4151160" y="249593"/>
                  </a:lnTo>
                  <a:lnTo>
                    <a:pt x="4141546" y="249593"/>
                  </a:lnTo>
                  <a:lnTo>
                    <a:pt x="4105808" y="273558"/>
                  </a:lnTo>
                  <a:lnTo>
                    <a:pt x="4103217" y="290969"/>
                  </a:lnTo>
                  <a:lnTo>
                    <a:pt x="4103865" y="300113"/>
                  </a:lnTo>
                  <a:lnTo>
                    <a:pt x="4132948" y="331508"/>
                  </a:lnTo>
                  <a:lnTo>
                    <a:pt x="4141165" y="332193"/>
                  </a:lnTo>
                  <a:lnTo>
                    <a:pt x="4151338" y="332193"/>
                  </a:lnTo>
                  <a:lnTo>
                    <a:pt x="4177779" y="303618"/>
                  </a:lnTo>
                  <a:close/>
                </a:path>
                <a:path w="4435475" h="4181475">
                  <a:moveTo>
                    <a:pt x="4194949" y="55727"/>
                  </a:moveTo>
                  <a:lnTo>
                    <a:pt x="4194568" y="51041"/>
                  </a:lnTo>
                  <a:lnTo>
                    <a:pt x="4193413" y="46126"/>
                  </a:lnTo>
                  <a:lnTo>
                    <a:pt x="4193032" y="44500"/>
                  </a:lnTo>
                  <a:lnTo>
                    <a:pt x="4173004" y="30137"/>
                  </a:lnTo>
                  <a:lnTo>
                    <a:pt x="4168394" y="30137"/>
                  </a:lnTo>
                  <a:lnTo>
                    <a:pt x="4160875" y="30975"/>
                  </a:lnTo>
                  <a:lnTo>
                    <a:pt x="4154030" y="33477"/>
                  </a:lnTo>
                  <a:lnTo>
                    <a:pt x="4147858" y="37668"/>
                  </a:lnTo>
                  <a:lnTo>
                    <a:pt x="4142346" y="43522"/>
                  </a:lnTo>
                  <a:lnTo>
                    <a:pt x="4142346" y="31915"/>
                  </a:lnTo>
                  <a:lnTo>
                    <a:pt x="4122928" y="31915"/>
                  </a:lnTo>
                  <a:lnTo>
                    <a:pt x="4122928" y="110947"/>
                  </a:lnTo>
                  <a:lnTo>
                    <a:pt x="4143832" y="110947"/>
                  </a:lnTo>
                  <a:lnTo>
                    <a:pt x="4143832" y="66319"/>
                  </a:lnTo>
                  <a:lnTo>
                    <a:pt x="4144365" y="60274"/>
                  </a:lnTo>
                  <a:lnTo>
                    <a:pt x="4146499" y="53721"/>
                  </a:lnTo>
                  <a:lnTo>
                    <a:pt x="4148467" y="51092"/>
                  </a:lnTo>
                  <a:lnTo>
                    <a:pt x="4154220" y="47129"/>
                  </a:lnTo>
                  <a:lnTo>
                    <a:pt x="4157472" y="46126"/>
                  </a:lnTo>
                  <a:lnTo>
                    <a:pt x="4163923" y="46126"/>
                  </a:lnTo>
                  <a:lnTo>
                    <a:pt x="4174045" y="62077"/>
                  </a:lnTo>
                  <a:lnTo>
                    <a:pt x="4174045" y="110947"/>
                  </a:lnTo>
                  <a:lnTo>
                    <a:pt x="4194949" y="110947"/>
                  </a:lnTo>
                  <a:lnTo>
                    <a:pt x="4194949" y="55727"/>
                  </a:lnTo>
                  <a:close/>
                </a:path>
                <a:path w="4435475" h="4181475">
                  <a:moveTo>
                    <a:pt x="4214076" y="251371"/>
                  </a:moveTo>
                  <a:lnTo>
                    <a:pt x="4193171" y="251371"/>
                  </a:lnTo>
                  <a:lnTo>
                    <a:pt x="4193171" y="330403"/>
                  </a:lnTo>
                  <a:lnTo>
                    <a:pt x="4214076" y="330403"/>
                  </a:lnTo>
                  <a:lnTo>
                    <a:pt x="4214076" y="251371"/>
                  </a:lnTo>
                  <a:close/>
                </a:path>
                <a:path w="4435475" h="4181475">
                  <a:moveTo>
                    <a:pt x="4214076" y="221310"/>
                  </a:moveTo>
                  <a:lnTo>
                    <a:pt x="4193171" y="221310"/>
                  </a:lnTo>
                  <a:lnTo>
                    <a:pt x="4193171" y="240652"/>
                  </a:lnTo>
                  <a:lnTo>
                    <a:pt x="4214076" y="240652"/>
                  </a:lnTo>
                  <a:lnTo>
                    <a:pt x="4214076" y="221310"/>
                  </a:lnTo>
                  <a:close/>
                </a:path>
                <a:path w="4435475" h="4181475">
                  <a:moveTo>
                    <a:pt x="4283748" y="77457"/>
                  </a:moveTo>
                  <a:lnTo>
                    <a:pt x="4283316" y="66217"/>
                  </a:lnTo>
                  <a:lnTo>
                    <a:pt x="4283024" y="64655"/>
                  </a:lnTo>
                  <a:lnTo>
                    <a:pt x="4281551" y="56527"/>
                  </a:lnTo>
                  <a:lnTo>
                    <a:pt x="4262996" y="33629"/>
                  </a:lnTo>
                  <a:lnTo>
                    <a:pt x="4262996" y="64655"/>
                  </a:lnTo>
                  <a:lnTo>
                    <a:pt x="4231741" y="64655"/>
                  </a:lnTo>
                  <a:lnTo>
                    <a:pt x="4231805" y="58610"/>
                  </a:lnTo>
                  <a:lnTo>
                    <a:pt x="4233151" y="54444"/>
                  </a:lnTo>
                  <a:lnTo>
                    <a:pt x="4239107" y="47790"/>
                  </a:lnTo>
                  <a:lnTo>
                    <a:pt x="4242879" y="46126"/>
                  </a:lnTo>
                  <a:lnTo>
                    <a:pt x="4251706" y="46126"/>
                  </a:lnTo>
                  <a:lnTo>
                    <a:pt x="4255325" y="47713"/>
                  </a:lnTo>
                  <a:lnTo>
                    <a:pt x="4261282" y="54013"/>
                  </a:lnTo>
                  <a:lnTo>
                    <a:pt x="4262844" y="58610"/>
                  </a:lnTo>
                  <a:lnTo>
                    <a:pt x="4262996" y="64655"/>
                  </a:lnTo>
                  <a:lnTo>
                    <a:pt x="4262996" y="33629"/>
                  </a:lnTo>
                  <a:lnTo>
                    <a:pt x="4261955" y="33045"/>
                  </a:lnTo>
                  <a:lnTo>
                    <a:pt x="4254525" y="30861"/>
                  </a:lnTo>
                  <a:lnTo>
                    <a:pt x="4246169" y="30137"/>
                  </a:lnTo>
                  <a:lnTo>
                    <a:pt x="4238663" y="30835"/>
                  </a:lnTo>
                  <a:lnTo>
                    <a:pt x="4210583" y="62738"/>
                  </a:lnTo>
                  <a:lnTo>
                    <a:pt x="4209935" y="72034"/>
                  </a:lnTo>
                  <a:lnTo>
                    <a:pt x="4210431" y="79895"/>
                  </a:lnTo>
                  <a:lnTo>
                    <a:pt x="4238625" y="111899"/>
                  </a:lnTo>
                  <a:lnTo>
                    <a:pt x="4248251" y="112737"/>
                  </a:lnTo>
                  <a:lnTo>
                    <a:pt x="4256938" y="112737"/>
                  </a:lnTo>
                  <a:lnTo>
                    <a:pt x="4282630" y="89293"/>
                  </a:lnTo>
                  <a:lnTo>
                    <a:pt x="4261802" y="85801"/>
                  </a:lnTo>
                  <a:lnTo>
                    <a:pt x="4260659" y="89763"/>
                  </a:lnTo>
                  <a:lnTo>
                    <a:pt x="4258970" y="92646"/>
                  </a:lnTo>
                  <a:lnTo>
                    <a:pt x="4254512" y="96215"/>
                  </a:lnTo>
                  <a:lnTo>
                    <a:pt x="4251757" y="97104"/>
                  </a:lnTo>
                  <a:lnTo>
                    <a:pt x="4243667" y="97104"/>
                  </a:lnTo>
                  <a:lnTo>
                    <a:pt x="4239653" y="95377"/>
                  </a:lnTo>
                  <a:lnTo>
                    <a:pt x="4233202" y="88480"/>
                  </a:lnTo>
                  <a:lnTo>
                    <a:pt x="4231513" y="83667"/>
                  </a:lnTo>
                  <a:lnTo>
                    <a:pt x="4231360" y="77457"/>
                  </a:lnTo>
                  <a:lnTo>
                    <a:pt x="4283748" y="77457"/>
                  </a:lnTo>
                  <a:close/>
                </a:path>
                <a:path w="4435475" h="4181475">
                  <a:moveTo>
                    <a:pt x="4312348" y="290449"/>
                  </a:moveTo>
                  <a:lnTo>
                    <a:pt x="4292117" y="252285"/>
                  </a:lnTo>
                  <a:lnTo>
                    <a:pt x="4290987" y="251917"/>
                  </a:lnTo>
                  <a:lnTo>
                    <a:pt x="4290987" y="299796"/>
                  </a:lnTo>
                  <a:lnTo>
                    <a:pt x="4289450" y="305854"/>
                  </a:lnTo>
                  <a:lnTo>
                    <a:pt x="4282999" y="313651"/>
                  </a:lnTo>
                  <a:lnTo>
                    <a:pt x="4278960" y="315595"/>
                  </a:lnTo>
                  <a:lnTo>
                    <a:pt x="4269041" y="315595"/>
                  </a:lnTo>
                  <a:lnTo>
                    <a:pt x="4264749" y="313474"/>
                  </a:lnTo>
                  <a:lnTo>
                    <a:pt x="4257700" y="304990"/>
                  </a:lnTo>
                  <a:lnTo>
                    <a:pt x="4255935" y="298424"/>
                  </a:lnTo>
                  <a:lnTo>
                    <a:pt x="4255935" y="281813"/>
                  </a:lnTo>
                  <a:lnTo>
                    <a:pt x="4257624" y="275971"/>
                  </a:lnTo>
                  <a:lnTo>
                    <a:pt x="4264368" y="268084"/>
                  </a:lnTo>
                  <a:lnTo>
                    <a:pt x="4268609" y="266115"/>
                  </a:lnTo>
                  <a:lnTo>
                    <a:pt x="4278630" y="266115"/>
                  </a:lnTo>
                  <a:lnTo>
                    <a:pt x="4282757" y="268122"/>
                  </a:lnTo>
                  <a:lnTo>
                    <a:pt x="4289399" y="276161"/>
                  </a:lnTo>
                  <a:lnTo>
                    <a:pt x="4290936" y="281813"/>
                  </a:lnTo>
                  <a:lnTo>
                    <a:pt x="4290987" y="299796"/>
                  </a:lnTo>
                  <a:lnTo>
                    <a:pt x="4290987" y="251917"/>
                  </a:lnTo>
                  <a:lnTo>
                    <a:pt x="4286008" y="250266"/>
                  </a:lnTo>
                  <a:lnTo>
                    <a:pt x="4279379" y="249593"/>
                  </a:lnTo>
                  <a:lnTo>
                    <a:pt x="4274121" y="249593"/>
                  </a:lnTo>
                  <a:lnTo>
                    <a:pt x="4269333" y="250825"/>
                  </a:lnTo>
                  <a:lnTo>
                    <a:pt x="4260697" y="255790"/>
                  </a:lnTo>
                  <a:lnTo>
                    <a:pt x="4257281" y="259016"/>
                  </a:lnTo>
                  <a:lnTo>
                    <a:pt x="4254754" y="262978"/>
                  </a:lnTo>
                  <a:lnTo>
                    <a:pt x="4254754" y="251371"/>
                  </a:lnTo>
                  <a:lnTo>
                    <a:pt x="4235247" y="251371"/>
                  </a:lnTo>
                  <a:lnTo>
                    <a:pt x="4235247" y="360464"/>
                  </a:lnTo>
                  <a:lnTo>
                    <a:pt x="4256163" y="360464"/>
                  </a:lnTo>
                  <a:lnTo>
                    <a:pt x="4256163" y="320649"/>
                  </a:lnTo>
                  <a:lnTo>
                    <a:pt x="4260075" y="324866"/>
                  </a:lnTo>
                  <a:lnTo>
                    <a:pt x="4263809" y="327850"/>
                  </a:lnTo>
                  <a:lnTo>
                    <a:pt x="4270908" y="331317"/>
                  </a:lnTo>
                  <a:lnTo>
                    <a:pt x="4274871" y="332193"/>
                  </a:lnTo>
                  <a:lnTo>
                    <a:pt x="4279227" y="332193"/>
                  </a:lnTo>
                  <a:lnTo>
                    <a:pt x="4306608" y="315595"/>
                  </a:lnTo>
                  <a:lnTo>
                    <a:pt x="4306913" y="315175"/>
                  </a:lnTo>
                  <a:lnTo>
                    <a:pt x="4309935" y="308038"/>
                  </a:lnTo>
                  <a:lnTo>
                    <a:pt x="4311751" y="299796"/>
                  </a:lnTo>
                  <a:lnTo>
                    <a:pt x="4312348" y="290449"/>
                  </a:lnTo>
                  <a:close/>
                </a:path>
                <a:path w="4435475" h="4181475">
                  <a:moveTo>
                    <a:pt x="4351680" y="34074"/>
                  </a:moveTo>
                  <a:lnTo>
                    <a:pt x="4347273" y="31445"/>
                  </a:lnTo>
                  <a:lnTo>
                    <a:pt x="4342676" y="30137"/>
                  </a:lnTo>
                  <a:lnTo>
                    <a:pt x="4334548" y="30137"/>
                  </a:lnTo>
                  <a:lnTo>
                    <a:pt x="4331525" y="30975"/>
                  </a:lnTo>
                  <a:lnTo>
                    <a:pt x="4326217" y="34353"/>
                  </a:lnTo>
                  <a:lnTo>
                    <a:pt x="4323232" y="37846"/>
                  </a:lnTo>
                  <a:lnTo>
                    <a:pt x="4319905" y="43154"/>
                  </a:lnTo>
                  <a:lnTo>
                    <a:pt x="4319905" y="31915"/>
                  </a:lnTo>
                  <a:lnTo>
                    <a:pt x="4300486" y="31915"/>
                  </a:lnTo>
                  <a:lnTo>
                    <a:pt x="4300486" y="110947"/>
                  </a:lnTo>
                  <a:lnTo>
                    <a:pt x="4321391" y="110947"/>
                  </a:lnTo>
                  <a:lnTo>
                    <a:pt x="4321505" y="77317"/>
                  </a:lnTo>
                  <a:lnTo>
                    <a:pt x="4321835" y="69837"/>
                  </a:lnTo>
                  <a:lnTo>
                    <a:pt x="4332465" y="48882"/>
                  </a:lnTo>
                  <a:lnTo>
                    <a:pt x="4338409" y="48882"/>
                  </a:lnTo>
                  <a:lnTo>
                    <a:pt x="4341685" y="50025"/>
                  </a:lnTo>
                  <a:lnTo>
                    <a:pt x="4345203" y="52311"/>
                  </a:lnTo>
                  <a:lnTo>
                    <a:pt x="4346422" y="48882"/>
                  </a:lnTo>
                  <a:lnTo>
                    <a:pt x="4348454" y="43154"/>
                  </a:lnTo>
                  <a:lnTo>
                    <a:pt x="4351680" y="34074"/>
                  </a:lnTo>
                  <a:close/>
                </a:path>
                <a:path w="4435475" h="4181475">
                  <a:moveTo>
                    <a:pt x="4397489" y="330403"/>
                  </a:moveTo>
                  <a:lnTo>
                    <a:pt x="4395660" y="326631"/>
                  </a:lnTo>
                  <a:lnTo>
                    <a:pt x="4394403" y="323100"/>
                  </a:lnTo>
                  <a:lnTo>
                    <a:pt x="4394136" y="321767"/>
                  </a:lnTo>
                  <a:lnTo>
                    <a:pt x="4393273" y="317449"/>
                  </a:lnTo>
                  <a:lnTo>
                    <a:pt x="4393069" y="316496"/>
                  </a:lnTo>
                  <a:lnTo>
                    <a:pt x="4392765" y="311848"/>
                  </a:lnTo>
                  <a:lnTo>
                    <a:pt x="4392841" y="292455"/>
                  </a:lnTo>
                  <a:lnTo>
                    <a:pt x="4392955" y="270941"/>
                  </a:lnTo>
                  <a:lnTo>
                    <a:pt x="4392168" y="265582"/>
                  </a:lnTo>
                  <a:lnTo>
                    <a:pt x="4369016" y="249593"/>
                  </a:lnTo>
                  <a:lnTo>
                    <a:pt x="4349420" y="249593"/>
                  </a:lnTo>
                  <a:lnTo>
                    <a:pt x="4341685" y="251421"/>
                  </a:lnTo>
                  <a:lnTo>
                    <a:pt x="4331271" y="258762"/>
                  </a:lnTo>
                  <a:lnTo>
                    <a:pt x="4327601" y="264426"/>
                  </a:lnTo>
                  <a:lnTo>
                    <a:pt x="4325467" y="272059"/>
                  </a:lnTo>
                  <a:lnTo>
                    <a:pt x="4344441" y="275488"/>
                  </a:lnTo>
                  <a:lnTo>
                    <a:pt x="4345724" y="271818"/>
                  </a:lnTo>
                  <a:lnTo>
                    <a:pt x="4347413" y="269252"/>
                  </a:lnTo>
                  <a:lnTo>
                    <a:pt x="4351579" y="266319"/>
                  </a:lnTo>
                  <a:lnTo>
                    <a:pt x="4354487" y="265582"/>
                  </a:lnTo>
                  <a:lnTo>
                    <a:pt x="4363707" y="265582"/>
                  </a:lnTo>
                  <a:lnTo>
                    <a:pt x="4367454" y="266446"/>
                  </a:lnTo>
                  <a:lnTo>
                    <a:pt x="4371429" y="269862"/>
                  </a:lnTo>
                  <a:lnTo>
                    <a:pt x="4372419" y="272732"/>
                  </a:lnTo>
                  <a:lnTo>
                    <a:pt x="4372419" y="278828"/>
                  </a:lnTo>
                  <a:lnTo>
                    <a:pt x="4372419" y="292455"/>
                  </a:lnTo>
                  <a:lnTo>
                    <a:pt x="4372419" y="301625"/>
                  </a:lnTo>
                  <a:lnTo>
                    <a:pt x="4372140" y="305028"/>
                  </a:lnTo>
                  <a:lnTo>
                    <a:pt x="4371594" y="306819"/>
                  </a:lnTo>
                  <a:lnTo>
                    <a:pt x="4370806" y="309537"/>
                  </a:lnTo>
                  <a:lnTo>
                    <a:pt x="4369143" y="311848"/>
                  </a:lnTo>
                  <a:lnTo>
                    <a:pt x="4366615" y="313740"/>
                  </a:lnTo>
                  <a:lnTo>
                    <a:pt x="4363186" y="316217"/>
                  </a:lnTo>
                  <a:lnTo>
                    <a:pt x="4359592" y="317449"/>
                  </a:lnTo>
                  <a:lnTo>
                    <a:pt x="4352455" y="317449"/>
                  </a:lnTo>
                  <a:lnTo>
                    <a:pt x="4349674" y="316382"/>
                  </a:lnTo>
                  <a:lnTo>
                    <a:pt x="4345305" y="312127"/>
                  </a:lnTo>
                  <a:lnTo>
                    <a:pt x="4344213" y="309587"/>
                  </a:lnTo>
                  <a:lnTo>
                    <a:pt x="4344213" y="303682"/>
                  </a:lnTo>
                  <a:lnTo>
                    <a:pt x="4365498" y="294411"/>
                  </a:lnTo>
                  <a:lnTo>
                    <a:pt x="4369740" y="293344"/>
                  </a:lnTo>
                  <a:lnTo>
                    <a:pt x="4372419" y="292455"/>
                  </a:lnTo>
                  <a:lnTo>
                    <a:pt x="4372419" y="278828"/>
                  </a:lnTo>
                  <a:lnTo>
                    <a:pt x="4368647" y="280416"/>
                  </a:lnTo>
                  <a:lnTo>
                    <a:pt x="4361878" y="282130"/>
                  </a:lnTo>
                  <a:lnTo>
                    <a:pt x="4324375" y="300380"/>
                  </a:lnTo>
                  <a:lnTo>
                    <a:pt x="4323308" y="304355"/>
                  </a:lnTo>
                  <a:lnTo>
                    <a:pt x="4323308" y="315569"/>
                  </a:lnTo>
                  <a:lnTo>
                    <a:pt x="4325645" y="321144"/>
                  </a:lnTo>
                  <a:lnTo>
                    <a:pt x="4335030" y="329984"/>
                  </a:lnTo>
                  <a:lnTo>
                    <a:pt x="4341431" y="332193"/>
                  </a:lnTo>
                  <a:lnTo>
                    <a:pt x="4354182" y="332193"/>
                  </a:lnTo>
                  <a:lnTo>
                    <a:pt x="4358525" y="331317"/>
                  </a:lnTo>
                  <a:lnTo>
                    <a:pt x="4366666" y="327850"/>
                  </a:lnTo>
                  <a:lnTo>
                    <a:pt x="4370489" y="325247"/>
                  </a:lnTo>
                  <a:lnTo>
                    <a:pt x="4374058" y="321767"/>
                  </a:lnTo>
                  <a:lnTo>
                    <a:pt x="4374489" y="323100"/>
                  </a:lnTo>
                  <a:lnTo>
                    <a:pt x="4374794" y="324231"/>
                  </a:lnTo>
                  <a:lnTo>
                    <a:pt x="4375594" y="326961"/>
                  </a:lnTo>
                  <a:lnTo>
                    <a:pt x="4376267" y="329018"/>
                  </a:lnTo>
                  <a:lnTo>
                    <a:pt x="4376813" y="330403"/>
                  </a:lnTo>
                  <a:lnTo>
                    <a:pt x="4397489" y="330403"/>
                  </a:lnTo>
                  <a:close/>
                </a:path>
                <a:path w="4435475" h="4181475">
                  <a:moveTo>
                    <a:pt x="4431995" y="0"/>
                  </a:moveTo>
                  <a:lnTo>
                    <a:pt x="4416285" y="0"/>
                  </a:lnTo>
                  <a:lnTo>
                    <a:pt x="4389272" y="112801"/>
                  </a:lnTo>
                  <a:lnTo>
                    <a:pt x="4404677" y="112801"/>
                  </a:lnTo>
                  <a:lnTo>
                    <a:pt x="4431995" y="0"/>
                  </a:lnTo>
                  <a:close/>
                </a:path>
                <a:path w="4435475" h="4181475">
                  <a:moveTo>
                    <a:pt x="4435056" y="221310"/>
                  </a:moveTo>
                  <a:lnTo>
                    <a:pt x="4414151" y="221310"/>
                  </a:lnTo>
                  <a:lnTo>
                    <a:pt x="4414151" y="330403"/>
                  </a:lnTo>
                  <a:lnTo>
                    <a:pt x="4435056" y="330403"/>
                  </a:lnTo>
                  <a:lnTo>
                    <a:pt x="4435056" y="221310"/>
                  </a:lnTo>
                  <a:close/>
                </a:path>
              </a:pathLst>
            </a:custGeom>
            <a:solidFill>
              <a:srgbClr val="3A3838">
                <a:alpha val="79998"/>
              </a:srgbClr>
            </a:solidFill>
          </p:spPr>
          <p:txBody>
            <a:bodyPr wrap="square" lIns="0" tIns="0" rIns="0" bIns="0" rtlCol="0"/>
            <a:lstStyle/>
            <a:p>
              <a:endParaRPr/>
            </a:p>
          </p:txBody>
        </p:sp>
        <p:sp>
          <p:nvSpPr>
            <p:cNvPr id="12" name="object 12"/>
            <p:cNvSpPr/>
            <p:nvPr/>
          </p:nvSpPr>
          <p:spPr>
            <a:xfrm>
              <a:off x="4360163" y="368808"/>
              <a:ext cx="4784090" cy="4775200"/>
            </a:xfrm>
            <a:custGeom>
              <a:avLst/>
              <a:gdLst/>
              <a:ahLst/>
              <a:cxnLst/>
              <a:rect l="l" t="t" r="r" b="b"/>
              <a:pathLst>
                <a:path w="4784090" h="4775200">
                  <a:moveTo>
                    <a:pt x="3848100" y="0"/>
                  </a:moveTo>
                  <a:lnTo>
                    <a:pt x="4783836" y="0"/>
                  </a:lnTo>
                </a:path>
                <a:path w="4784090" h="4775200">
                  <a:moveTo>
                    <a:pt x="4783836" y="964691"/>
                  </a:moveTo>
                  <a:lnTo>
                    <a:pt x="3848100" y="964691"/>
                  </a:lnTo>
                  <a:lnTo>
                    <a:pt x="3848100" y="0"/>
                  </a:lnTo>
                </a:path>
                <a:path w="4784090" h="4775200">
                  <a:moveTo>
                    <a:pt x="3848100" y="958595"/>
                  </a:moveTo>
                  <a:lnTo>
                    <a:pt x="4783836" y="958595"/>
                  </a:lnTo>
                </a:path>
                <a:path w="4784090" h="4775200">
                  <a:moveTo>
                    <a:pt x="4783836" y="1921763"/>
                  </a:moveTo>
                  <a:lnTo>
                    <a:pt x="3848100" y="1921763"/>
                  </a:lnTo>
                  <a:lnTo>
                    <a:pt x="3848100" y="958595"/>
                  </a:lnTo>
                </a:path>
                <a:path w="4784090" h="4775200">
                  <a:moveTo>
                    <a:pt x="3848100" y="1915667"/>
                  </a:moveTo>
                  <a:lnTo>
                    <a:pt x="4783836" y="1915667"/>
                  </a:lnTo>
                </a:path>
                <a:path w="4784090" h="4775200">
                  <a:moveTo>
                    <a:pt x="4783836" y="2878835"/>
                  </a:moveTo>
                  <a:lnTo>
                    <a:pt x="3848100" y="2878835"/>
                  </a:lnTo>
                  <a:lnTo>
                    <a:pt x="3848100" y="1915667"/>
                  </a:lnTo>
                </a:path>
                <a:path w="4784090" h="4775200">
                  <a:moveTo>
                    <a:pt x="3848100" y="2872740"/>
                  </a:moveTo>
                  <a:lnTo>
                    <a:pt x="4783836" y="2872740"/>
                  </a:lnTo>
                </a:path>
                <a:path w="4784090" h="4775200">
                  <a:moveTo>
                    <a:pt x="4783836" y="3835907"/>
                  </a:moveTo>
                  <a:lnTo>
                    <a:pt x="3848100" y="3835907"/>
                  </a:lnTo>
                  <a:lnTo>
                    <a:pt x="3848100" y="2872740"/>
                  </a:lnTo>
                </a:path>
                <a:path w="4784090" h="4775200">
                  <a:moveTo>
                    <a:pt x="3848100" y="3829811"/>
                  </a:moveTo>
                  <a:lnTo>
                    <a:pt x="4783836" y="3829811"/>
                  </a:lnTo>
                </a:path>
                <a:path w="4784090" h="4775200">
                  <a:moveTo>
                    <a:pt x="3848100" y="4774692"/>
                  </a:moveTo>
                  <a:lnTo>
                    <a:pt x="3848100" y="3829811"/>
                  </a:lnTo>
                </a:path>
                <a:path w="4784090" h="4775200">
                  <a:moveTo>
                    <a:pt x="2886456" y="958595"/>
                  </a:moveTo>
                  <a:lnTo>
                    <a:pt x="3851148" y="958595"/>
                  </a:lnTo>
                  <a:lnTo>
                    <a:pt x="3851148" y="1921763"/>
                  </a:lnTo>
                  <a:lnTo>
                    <a:pt x="2886456" y="1921763"/>
                  </a:lnTo>
                  <a:lnTo>
                    <a:pt x="2886456" y="958595"/>
                  </a:lnTo>
                  <a:close/>
                </a:path>
                <a:path w="4784090" h="4775200">
                  <a:moveTo>
                    <a:pt x="2886456" y="1915667"/>
                  </a:moveTo>
                  <a:lnTo>
                    <a:pt x="3851148" y="1915667"/>
                  </a:lnTo>
                  <a:lnTo>
                    <a:pt x="3851148" y="2878835"/>
                  </a:lnTo>
                  <a:lnTo>
                    <a:pt x="2886456" y="2878835"/>
                  </a:lnTo>
                  <a:lnTo>
                    <a:pt x="2886456" y="1915667"/>
                  </a:lnTo>
                  <a:close/>
                </a:path>
                <a:path w="4784090" h="4775200">
                  <a:moveTo>
                    <a:pt x="2886456" y="2872740"/>
                  </a:moveTo>
                  <a:lnTo>
                    <a:pt x="3851148" y="2872740"/>
                  </a:lnTo>
                  <a:lnTo>
                    <a:pt x="3851148" y="3835907"/>
                  </a:lnTo>
                  <a:lnTo>
                    <a:pt x="2886456" y="3835907"/>
                  </a:lnTo>
                  <a:lnTo>
                    <a:pt x="2886456" y="2872740"/>
                  </a:lnTo>
                  <a:close/>
                </a:path>
                <a:path w="4784090" h="4775200">
                  <a:moveTo>
                    <a:pt x="2886456" y="3829811"/>
                  </a:moveTo>
                  <a:lnTo>
                    <a:pt x="3851148" y="3829811"/>
                  </a:lnTo>
                  <a:lnTo>
                    <a:pt x="3851148" y="4774692"/>
                  </a:lnTo>
                </a:path>
                <a:path w="4784090" h="4775200">
                  <a:moveTo>
                    <a:pt x="2886456" y="4774692"/>
                  </a:moveTo>
                  <a:lnTo>
                    <a:pt x="2886456" y="3829811"/>
                  </a:lnTo>
                </a:path>
                <a:path w="4784090" h="4775200">
                  <a:moveTo>
                    <a:pt x="1924812" y="1915667"/>
                  </a:moveTo>
                  <a:lnTo>
                    <a:pt x="2887980" y="1915667"/>
                  </a:lnTo>
                  <a:lnTo>
                    <a:pt x="2887980" y="2878835"/>
                  </a:lnTo>
                  <a:lnTo>
                    <a:pt x="1924812" y="2878835"/>
                  </a:lnTo>
                  <a:lnTo>
                    <a:pt x="1924812" y="1915667"/>
                  </a:lnTo>
                  <a:close/>
                </a:path>
                <a:path w="4784090" h="4775200">
                  <a:moveTo>
                    <a:pt x="1924812" y="2872740"/>
                  </a:moveTo>
                  <a:lnTo>
                    <a:pt x="2887980" y="2872740"/>
                  </a:lnTo>
                  <a:lnTo>
                    <a:pt x="2887980" y="3835907"/>
                  </a:lnTo>
                  <a:lnTo>
                    <a:pt x="1924812" y="3835907"/>
                  </a:lnTo>
                  <a:lnTo>
                    <a:pt x="1924812" y="2872740"/>
                  </a:lnTo>
                  <a:close/>
                </a:path>
                <a:path w="4784090" h="4775200">
                  <a:moveTo>
                    <a:pt x="1924812" y="3829811"/>
                  </a:moveTo>
                  <a:lnTo>
                    <a:pt x="2887980" y="3829811"/>
                  </a:lnTo>
                  <a:lnTo>
                    <a:pt x="2887980" y="4774692"/>
                  </a:lnTo>
                </a:path>
                <a:path w="4784090" h="4775200">
                  <a:moveTo>
                    <a:pt x="1924812" y="4774692"/>
                  </a:moveTo>
                  <a:lnTo>
                    <a:pt x="1924812" y="3829811"/>
                  </a:lnTo>
                </a:path>
                <a:path w="4784090" h="4775200">
                  <a:moveTo>
                    <a:pt x="961644" y="2872740"/>
                  </a:moveTo>
                  <a:lnTo>
                    <a:pt x="1926336" y="2872740"/>
                  </a:lnTo>
                  <a:lnTo>
                    <a:pt x="1926336" y="3835907"/>
                  </a:lnTo>
                  <a:lnTo>
                    <a:pt x="961644" y="3835907"/>
                  </a:lnTo>
                  <a:lnTo>
                    <a:pt x="961644" y="2872740"/>
                  </a:lnTo>
                  <a:close/>
                </a:path>
                <a:path w="4784090" h="4775200">
                  <a:moveTo>
                    <a:pt x="961644" y="3829811"/>
                  </a:moveTo>
                  <a:lnTo>
                    <a:pt x="1926336" y="3829811"/>
                  </a:lnTo>
                  <a:lnTo>
                    <a:pt x="1926336" y="4774692"/>
                  </a:lnTo>
                </a:path>
                <a:path w="4784090" h="4775200">
                  <a:moveTo>
                    <a:pt x="961644" y="4774692"/>
                  </a:moveTo>
                  <a:lnTo>
                    <a:pt x="961644" y="3829811"/>
                  </a:lnTo>
                </a:path>
                <a:path w="4784090" h="4775200">
                  <a:moveTo>
                    <a:pt x="0" y="3829811"/>
                  </a:moveTo>
                  <a:lnTo>
                    <a:pt x="964691" y="3829811"/>
                  </a:lnTo>
                  <a:lnTo>
                    <a:pt x="964691" y="4774692"/>
                  </a:lnTo>
                </a:path>
                <a:path w="4784090" h="4775200">
                  <a:moveTo>
                    <a:pt x="0" y="4774692"/>
                  </a:moveTo>
                  <a:lnTo>
                    <a:pt x="0" y="3829811"/>
                  </a:lnTo>
                </a:path>
              </a:pathLst>
            </a:custGeom>
            <a:ln w="57150">
              <a:solidFill>
                <a:srgbClr val="FFFFFF"/>
              </a:solidFill>
            </a:ln>
          </p:spPr>
          <p:txBody>
            <a:bodyPr wrap="square" lIns="0" tIns="0" rIns="0" bIns="0" rtlCol="0"/>
            <a:lstStyle/>
            <a:p>
              <a:endParaRPr/>
            </a:p>
          </p:txBody>
        </p:sp>
        <p:pic>
          <p:nvPicPr>
            <p:cNvPr id="13" name="object 13"/>
            <p:cNvPicPr/>
            <p:nvPr/>
          </p:nvPicPr>
          <p:blipFill>
            <a:blip r:embed="rId8" cstate="print"/>
            <a:stretch>
              <a:fillRect/>
            </a:stretch>
          </p:blipFill>
          <p:spPr>
            <a:xfrm>
              <a:off x="938783" y="0"/>
              <a:ext cx="3445764" cy="1941576"/>
            </a:xfrm>
            <a:prstGeom prst="rect">
              <a:avLst/>
            </a:prstGeom>
          </p:spPr>
        </p:pic>
      </p:grpSp>
      <p:sp>
        <p:nvSpPr>
          <p:cNvPr id="14" name="object 14"/>
          <p:cNvSpPr txBox="1"/>
          <p:nvPr/>
        </p:nvSpPr>
        <p:spPr>
          <a:xfrm>
            <a:off x="555575" y="2325500"/>
            <a:ext cx="3228340" cy="2350135"/>
          </a:xfrm>
          <a:prstGeom prst="rect">
            <a:avLst/>
          </a:prstGeom>
        </p:spPr>
        <p:txBody>
          <a:bodyPr vert="horz" wrap="square" lIns="0" tIns="84455" rIns="0" bIns="0" rtlCol="0">
            <a:spAutoFit/>
          </a:bodyPr>
          <a:lstStyle/>
          <a:p>
            <a:pPr marL="12700" marR="5080">
              <a:lnSpc>
                <a:spcPts val="4450"/>
              </a:lnSpc>
              <a:spcBef>
                <a:spcPts val="665"/>
              </a:spcBef>
            </a:pPr>
            <a:r>
              <a:rPr sz="4100" spc="-10" dirty="0">
                <a:solidFill>
                  <a:srgbClr val="3A3838"/>
                </a:solidFill>
                <a:latin typeface="Arial Black"/>
                <a:cs typeface="Arial Black"/>
              </a:rPr>
              <a:t>FINANCIAL PLANNING CAREER PATHS</a:t>
            </a:r>
            <a:endParaRPr sz="4100" dirty="0">
              <a:latin typeface="Arial Black"/>
              <a:cs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89888301"/>
              </p:ext>
            </p:extLst>
          </p:nvPr>
        </p:nvGraphicFramePr>
        <p:xfrm>
          <a:off x="713066" y="1200160"/>
          <a:ext cx="7709534" cy="3581390"/>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612265">
                  <a:extLst>
                    <a:ext uri="{9D8B030D-6E8A-4147-A177-3AD203B41FA5}">
                      <a16:colId xmlns:a16="http://schemas.microsoft.com/office/drawing/2014/main" val="20001"/>
                    </a:ext>
                  </a:extLst>
                </a:gridCol>
                <a:gridCol w="1186180">
                  <a:extLst>
                    <a:ext uri="{9D8B030D-6E8A-4147-A177-3AD203B41FA5}">
                      <a16:colId xmlns:a16="http://schemas.microsoft.com/office/drawing/2014/main" val="20002"/>
                    </a:ext>
                  </a:extLst>
                </a:gridCol>
                <a:gridCol w="118618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gridCol w="954404">
                  <a:extLst>
                    <a:ext uri="{9D8B030D-6E8A-4147-A177-3AD203B41FA5}">
                      <a16:colId xmlns:a16="http://schemas.microsoft.com/office/drawing/2014/main" val="20005"/>
                    </a:ext>
                  </a:extLst>
                </a:gridCol>
              </a:tblGrid>
              <a:tr h="390111">
                <a:tc>
                  <a:txBody>
                    <a:bodyPr/>
                    <a:lstStyle/>
                    <a:p>
                      <a:pPr>
                        <a:lnSpc>
                          <a:spcPct val="100000"/>
                        </a:lnSpc>
                      </a:pPr>
                      <a:endParaRPr sz="800">
                        <a:latin typeface="Times New Roman"/>
                        <a:cs typeface="Times New Roman"/>
                      </a:endParaRPr>
                    </a:p>
                  </a:txBody>
                  <a:tcPr marL="0" marR="0" marT="0" marB="0">
                    <a:lnR w="12700">
                      <a:solidFill>
                        <a:srgbClr val="FFCE34"/>
                      </a:solidFill>
                      <a:prstDash val="solid"/>
                    </a:lnR>
                    <a:solidFill>
                      <a:srgbClr val="FFCE34"/>
                    </a:solidFill>
                  </a:tcPr>
                </a:tc>
                <a:tc>
                  <a:txBody>
                    <a:bodyPr/>
                    <a:lstStyle/>
                    <a:p>
                      <a:pPr marL="68580">
                        <a:lnSpc>
                          <a:spcPct val="100000"/>
                        </a:lnSpc>
                        <a:spcBef>
                          <a:spcPts val="245"/>
                        </a:spcBef>
                      </a:pPr>
                      <a:r>
                        <a:rPr sz="900" b="1" spc="-10" dirty="0">
                          <a:solidFill>
                            <a:srgbClr val="3A3838"/>
                          </a:solidFill>
                          <a:latin typeface="Arial"/>
                          <a:cs typeface="Arial"/>
                        </a:rPr>
                        <a:t>Analyst</a:t>
                      </a:r>
                      <a:endParaRPr sz="900" dirty="0">
                        <a:latin typeface="Arial"/>
                        <a:cs typeface="Arial"/>
                      </a:endParaRPr>
                    </a:p>
                  </a:txBody>
                  <a:tcPr marL="0" marR="0" marT="31115" marB="0">
                    <a:lnL w="12700">
                      <a:solidFill>
                        <a:srgbClr val="FFCE34"/>
                      </a:solidFill>
                      <a:prstDash val="solid"/>
                    </a:lnL>
                    <a:lnR w="12700">
                      <a:solidFill>
                        <a:srgbClr val="FFCE34"/>
                      </a:solidFill>
                      <a:prstDash val="solid"/>
                    </a:lnR>
                    <a:solidFill>
                      <a:srgbClr val="FFCE34"/>
                    </a:solidFill>
                  </a:tcPr>
                </a:tc>
                <a:tc>
                  <a:txBody>
                    <a:bodyPr/>
                    <a:lstStyle/>
                    <a:p>
                      <a:pPr marL="68580">
                        <a:lnSpc>
                          <a:spcPct val="100000"/>
                        </a:lnSpc>
                        <a:spcBef>
                          <a:spcPts val="245"/>
                        </a:spcBef>
                      </a:pPr>
                      <a:r>
                        <a:rPr sz="900" b="1" dirty="0">
                          <a:solidFill>
                            <a:srgbClr val="3A3838"/>
                          </a:solidFill>
                          <a:latin typeface="Arial"/>
                          <a:cs typeface="Arial"/>
                        </a:rPr>
                        <a:t>Associate</a:t>
                      </a:r>
                      <a:r>
                        <a:rPr sz="900" b="1" spc="-35" dirty="0">
                          <a:solidFill>
                            <a:srgbClr val="3A3838"/>
                          </a:solidFill>
                          <a:latin typeface="Arial"/>
                          <a:cs typeface="Arial"/>
                        </a:rPr>
                        <a:t> </a:t>
                      </a:r>
                      <a:r>
                        <a:rPr sz="900" b="1" spc="-10" dirty="0">
                          <a:solidFill>
                            <a:srgbClr val="3A3838"/>
                          </a:solidFill>
                          <a:latin typeface="Arial"/>
                          <a:cs typeface="Arial"/>
                        </a:rPr>
                        <a:t>Advisor</a:t>
                      </a:r>
                      <a:endParaRPr sz="900">
                        <a:latin typeface="Arial"/>
                        <a:cs typeface="Arial"/>
                      </a:endParaRPr>
                    </a:p>
                  </a:txBody>
                  <a:tcPr marL="0" marR="0" marT="31115" marB="0">
                    <a:lnL w="12700">
                      <a:solidFill>
                        <a:srgbClr val="FFCE34"/>
                      </a:solidFill>
                      <a:prstDash val="solid"/>
                    </a:lnL>
                    <a:lnR w="12700">
                      <a:solidFill>
                        <a:srgbClr val="FFCE34"/>
                      </a:solidFill>
                      <a:prstDash val="solid"/>
                    </a:lnR>
                    <a:solidFill>
                      <a:srgbClr val="FFCE34"/>
                    </a:solidFill>
                  </a:tcPr>
                </a:tc>
                <a:tc>
                  <a:txBody>
                    <a:bodyPr/>
                    <a:lstStyle/>
                    <a:p>
                      <a:pPr marL="67945">
                        <a:lnSpc>
                          <a:spcPct val="100000"/>
                        </a:lnSpc>
                        <a:spcBef>
                          <a:spcPts val="245"/>
                        </a:spcBef>
                      </a:pPr>
                      <a:r>
                        <a:rPr sz="900" b="1" dirty="0">
                          <a:solidFill>
                            <a:srgbClr val="3A3838"/>
                          </a:solidFill>
                          <a:latin typeface="Arial"/>
                          <a:cs typeface="Arial"/>
                        </a:rPr>
                        <a:t>Service</a:t>
                      </a:r>
                      <a:r>
                        <a:rPr sz="900" b="1" spc="-30" dirty="0">
                          <a:solidFill>
                            <a:srgbClr val="3A3838"/>
                          </a:solidFill>
                          <a:latin typeface="Arial"/>
                          <a:cs typeface="Arial"/>
                        </a:rPr>
                        <a:t> </a:t>
                      </a:r>
                      <a:r>
                        <a:rPr sz="900" b="1" spc="-10" dirty="0">
                          <a:solidFill>
                            <a:srgbClr val="3A3838"/>
                          </a:solidFill>
                          <a:latin typeface="Arial"/>
                          <a:cs typeface="Arial"/>
                        </a:rPr>
                        <a:t>Advisor</a:t>
                      </a:r>
                      <a:endParaRPr sz="900">
                        <a:latin typeface="Arial"/>
                        <a:cs typeface="Arial"/>
                      </a:endParaRPr>
                    </a:p>
                  </a:txBody>
                  <a:tcPr marL="0" marR="0" marT="31115" marB="0">
                    <a:lnL w="12700">
                      <a:solidFill>
                        <a:srgbClr val="FFCE34"/>
                      </a:solidFill>
                      <a:prstDash val="solid"/>
                    </a:lnL>
                    <a:lnR w="12700">
                      <a:solidFill>
                        <a:srgbClr val="FFCE34"/>
                      </a:solidFill>
                      <a:prstDash val="solid"/>
                    </a:lnR>
                    <a:solidFill>
                      <a:srgbClr val="FFCE34"/>
                    </a:solidFill>
                  </a:tcPr>
                </a:tc>
                <a:tc>
                  <a:txBody>
                    <a:bodyPr/>
                    <a:lstStyle/>
                    <a:p>
                      <a:pPr marL="67945" marR="77470">
                        <a:lnSpc>
                          <a:spcPct val="100000"/>
                        </a:lnSpc>
                        <a:spcBef>
                          <a:spcPts val="245"/>
                        </a:spcBef>
                      </a:pPr>
                      <a:r>
                        <a:rPr sz="900" b="1" dirty="0">
                          <a:solidFill>
                            <a:srgbClr val="3A3838"/>
                          </a:solidFill>
                          <a:latin typeface="Arial"/>
                          <a:cs typeface="Arial"/>
                        </a:rPr>
                        <a:t>Lead</a:t>
                      </a:r>
                      <a:r>
                        <a:rPr sz="900" b="1" spc="-25" dirty="0">
                          <a:solidFill>
                            <a:srgbClr val="3A3838"/>
                          </a:solidFill>
                          <a:latin typeface="Arial"/>
                          <a:cs typeface="Arial"/>
                        </a:rPr>
                        <a:t> </a:t>
                      </a:r>
                      <a:r>
                        <a:rPr sz="900" b="1" spc="-10" dirty="0">
                          <a:solidFill>
                            <a:srgbClr val="3A3838"/>
                          </a:solidFill>
                          <a:latin typeface="Arial"/>
                          <a:cs typeface="Arial"/>
                        </a:rPr>
                        <a:t>Advisor/ </a:t>
                      </a:r>
                      <a:r>
                        <a:rPr sz="900" b="1" dirty="0">
                          <a:solidFill>
                            <a:srgbClr val="3A3838"/>
                          </a:solidFill>
                          <a:latin typeface="Arial"/>
                          <a:cs typeface="Arial"/>
                        </a:rPr>
                        <a:t>Managing</a:t>
                      </a:r>
                      <a:r>
                        <a:rPr sz="900" b="1" spc="-45" dirty="0">
                          <a:solidFill>
                            <a:srgbClr val="3A3838"/>
                          </a:solidFill>
                          <a:latin typeface="Arial"/>
                          <a:cs typeface="Arial"/>
                        </a:rPr>
                        <a:t> </a:t>
                      </a:r>
                      <a:r>
                        <a:rPr sz="900" b="1" spc="-10" dirty="0">
                          <a:solidFill>
                            <a:srgbClr val="3A3838"/>
                          </a:solidFill>
                          <a:latin typeface="Arial"/>
                          <a:cs typeface="Arial"/>
                        </a:rPr>
                        <a:t>Director</a:t>
                      </a:r>
                      <a:endParaRPr sz="900">
                        <a:latin typeface="Arial"/>
                        <a:cs typeface="Arial"/>
                      </a:endParaRPr>
                    </a:p>
                  </a:txBody>
                  <a:tcPr marL="0" marR="0" marT="31115" marB="0">
                    <a:lnL w="12700">
                      <a:solidFill>
                        <a:srgbClr val="FFCE34"/>
                      </a:solidFill>
                      <a:prstDash val="solid"/>
                    </a:lnL>
                    <a:lnR w="12700">
                      <a:solidFill>
                        <a:srgbClr val="FFCE34"/>
                      </a:solidFill>
                      <a:prstDash val="solid"/>
                    </a:lnR>
                    <a:solidFill>
                      <a:srgbClr val="FFCE34"/>
                    </a:solidFill>
                  </a:tcPr>
                </a:tc>
                <a:tc>
                  <a:txBody>
                    <a:bodyPr/>
                    <a:lstStyle/>
                    <a:p>
                      <a:pPr marL="67945" marR="361315">
                        <a:lnSpc>
                          <a:spcPct val="100000"/>
                        </a:lnSpc>
                        <a:spcBef>
                          <a:spcPts val="245"/>
                        </a:spcBef>
                      </a:pPr>
                      <a:r>
                        <a:rPr sz="900" b="1" spc="-10" dirty="0">
                          <a:solidFill>
                            <a:srgbClr val="3A3838"/>
                          </a:solidFill>
                          <a:latin typeface="Arial"/>
                          <a:cs typeface="Arial"/>
                        </a:rPr>
                        <a:t>Principal/ Partner</a:t>
                      </a:r>
                      <a:endParaRPr sz="900">
                        <a:latin typeface="Arial"/>
                        <a:cs typeface="Arial"/>
                      </a:endParaRPr>
                    </a:p>
                  </a:txBody>
                  <a:tcPr marL="0" marR="0" marT="31115" marB="0">
                    <a:lnL w="12700">
                      <a:solidFill>
                        <a:srgbClr val="FFCE34"/>
                      </a:solidFill>
                      <a:prstDash val="solid"/>
                    </a:lnL>
                    <a:lnR w="12700">
                      <a:solidFill>
                        <a:srgbClr val="FFCE34"/>
                      </a:solidFill>
                      <a:prstDash val="solid"/>
                    </a:lnR>
                    <a:solidFill>
                      <a:srgbClr val="FFCE34"/>
                    </a:solidFill>
                  </a:tcPr>
                </a:tc>
                <a:extLst>
                  <a:ext uri="{0D108BD9-81ED-4DB2-BD59-A6C34878D82A}">
                    <a16:rowId xmlns:a16="http://schemas.microsoft.com/office/drawing/2014/main" val="10000"/>
                  </a:ext>
                </a:extLst>
              </a:tr>
              <a:tr h="400643">
                <a:tc rowSpan="6">
                  <a:txBody>
                    <a:bodyPr/>
                    <a:lstStyle/>
                    <a:p>
                      <a:pPr marL="67945">
                        <a:lnSpc>
                          <a:spcPct val="100000"/>
                        </a:lnSpc>
                        <a:spcBef>
                          <a:spcPts val="135"/>
                        </a:spcBef>
                      </a:pPr>
                      <a:r>
                        <a:rPr sz="900" b="1" dirty="0">
                          <a:solidFill>
                            <a:srgbClr val="FFFFFF"/>
                          </a:solidFill>
                          <a:latin typeface="Arial"/>
                          <a:cs typeface="Arial"/>
                        </a:rPr>
                        <a:t>Client</a:t>
                      </a:r>
                      <a:r>
                        <a:rPr sz="900" b="1" spc="-40" dirty="0">
                          <a:solidFill>
                            <a:srgbClr val="FFFFFF"/>
                          </a:solidFill>
                          <a:latin typeface="Arial"/>
                          <a:cs typeface="Arial"/>
                        </a:rPr>
                        <a:t> </a:t>
                      </a:r>
                      <a:r>
                        <a:rPr sz="900" b="1" spc="-10" dirty="0">
                          <a:solidFill>
                            <a:srgbClr val="FFFFFF"/>
                          </a:solidFill>
                          <a:latin typeface="Arial"/>
                          <a:cs typeface="Arial"/>
                        </a:rPr>
                        <a:t>Responsibilities</a:t>
                      </a:r>
                      <a:endParaRPr sz="900" dirty="0">
                        <a:latin typeface="Arial"/>
                        <a:cs typeface="Arial"/>
                      </a:endParaRPr>
                    </a:p>
                  </a:txBody>
                  <a:tcPr marL="0" marR="0" marT="17145" marB="0">
                    <a:lnR w="12700">
                      <a:solidFill>
                        <a:srgbClr val="FFCE34"/>
                      </a:solidFill>
                      <a:prstDash val="solid"/>
                    </a:lnR>
                    <a:lnB w="12700">
                      <a:solidFill>
                        <a:srgbClr val="FFCE34"/>
                      </a:solidFill>
                      <a:prstDash val="solid"/>
                    </a:lnB>
                    <a:solidFill>
                      <a:srgbClr val="3A3838"/>
                    </a:solidFill>
                  </a:tcPr>
                </a:tc>
                <a:tc>
                  <a:txBody>
                    <a:bodyPr/>
                    <a:lstStyle/>
                    <a:p>
                      <a:pPr marL="68580">
                        <a:lnSpc>
                          <a:spcPct val="100000"/>
                        </a:lnSpc>
                        <a:spcBef>
                          <a:spcPts val="150"/>
                        </a:spcBef>
                      </a:pPr>
                      <a:r>
                        <a:rPr sz="800" dirty="0">
                          <a:latin typeface="Arial"/>
                          <a:cs typeface="Arial"/>
                        </a:rPr>
                        <a:t>Gather</a:t>
                      </a:r>
                      <a:r>
                        <a:rPr sz="800" spc="-10" dirty="0">
                          <a:latin typeface="Arial"/>
                          <a:cs typeface="Arial"/>
                        </a:rPr>
                        <a:t> </a:t>
                      </a:r>
                      <a:r>
                        <a:rPr sz="800" dirty="0">
                          <a:latin typeface="Arial"/>
                          <a:cs typeface="Arial"/>
                        </a:rPr>
                        <a:t>&amp;</a:t>
                      </a:r>
                      <a:r>
                        <a:rPr sz="800" spc="-25" dirty="0">
                          <a:latin typeface="Arial"/>
                          <a:cs typeface="Arial"/>
                        </a:rPr>
                        <a:t> </a:t>
                      </a:r>
                      <a:r>
                        <a:rPr sz="800" dirty="0">
                          <a:latin typeface="Arial"/>
                          <a:cs typeface="Arial"/>
                        </a:rPr>
                        <a:t>maintain</a:t>
                      </a:r>
                      <a:r>
                        <a:rPr sz="800" spc="-25" dirty="0">
                          <a:latin typeface="Arial"/>
                          <a:cs typeface="Arial"/>
                        </a:rPr>
                        <a:t> </a:t>
                      </a:r>
                      <a:r>
                        <a:rPr sz="800" spc="-20" dirty="0">
                          <a:latin typeface="Arial"/>
                          <a:cs typeface="Arial"/>
                        </a:rPr>
                        <a:t>data</a:t>
                      </a:r>
                      <a:endParaRPr sz="800">
                        <a:latin typeface="Arial"/>
                        <a:cs typeface="Arial"/>
                      </a:endParaRPr>
                    </a:p>
                  </a:txBody>
                  <a:tcPr marL="0" marR="0" marT="19050" marB="0">
                    <a:lnL w="12700">
                      <a:solidFill>
                        <a:srgbClr val="FFCE34"/>
                      </a:solidFill>
                      <a:prstDash val="solid"/>
                    </a:lnL>
                    <a:lnR w="12700">
                      <a:solidFill>
                        <a:srgbClr val="FFCE34"/>
                      </a:solidFill>
                      <a:prstDash val="solid"/>
                    </a:lnR>
                    <a:lnB w="12700">
                      <a:solidFill>
                        <a:srgbClr val="FFCE34"/>
                      </a:solidFill>
                      <a:prstDash val="solid"/>
                    </a:lnB>
                  </a:tcPr>
                </a:tc>
                <a:tc>
                  <a:txBody>
                    <a:bodyPr/>
                    <a:lstStyle/>
                    <a:p>
                      <a:pPr marL="67945">
                        <a:lnSpc>
                          <a:spcPct val="100000"/>
                        </a:lnSpc>
                        <a:spcBef>
                          <a:spcPts val="150"/>
                        </a:spcBef>
                      </a:pPr>
                      <a:r>
                        <a:rPr sz="800" dirty="0">
                          <a:latin typeface="Arial"/>
                          <a:cs typeface="Arial"/>
                        </a:rPr>
                        <a:t>Draft</a:t>
                      </a:r>
                      <a:r>
                        <a:rPr sz="800" spc="-20" dirty="0">
                          <a:latin typeface="Arial"/>
                          <a:cs typeface="Arial"/>
                        </a:rPr>
                        <a:t> </a:t>
                      </a:r>
                      <a:r>
                        <a:rPr sz="800" dirty="0">
                          <a:latin typeface="Arial"/>
                          <a:cs typeface="Arial"/>
                        </a:rPr>
                        <a:t>financial</a:t>
                      </a:r>
                      <a:r>
                        <a:rPr sz="800" spc="-25" dirty="0">
                          <a:latin typeface="Arial"/>
                          <a:cs typeface="Arial"/>
                        </a:rPr>
                        <a:t> </a:t>
                      </a:r>
                      <a:r>
                        <a:rPr sz="800" spc="-10" dirty="0">
                          <a:latin typeface="Arial"/>
                          <a:cs typeface="Arial"/>
                        </a:rPr>
                        <a:t>plans</a:t>
                      </a:r>
                      <a:endParaRPr sz="800">
                        <a:latin typeface="Arial"/>
                        <a:cs typeface="Arial"/>
                      </a:endParaRPr>
                    </a:p>
                  </a:txBody>
                  <a:tcPr marL="0" marR="0" marT="19050" marB="0">
                    <a:lnL w="12700">
                      <a:solidFill>
                        <a:srgbClr val="FFCE34"/>
                      </a:solidFill>
                      <a:prstDash val="solid"/>
                    </a:lnL>
                    <a:lnR w="12700">
                      <a:solidFill>
                        <a:srgbClr val="FFCE34"/>
                      </a:solidFill>
                      <a:prstDash val="solid"/>
                    </a:lnR>
                    <a:lnB w="12700">
                      <a:solidFill>
                        <a:srgbClr val="FFCE34"/>
                      </a:solidFill>
                      <a:prstDash val="solid"/>
                    </a:lnB>
                  </a:tcPr>
                </a:tc>
                <a:tc>
                  <a:txBody>
                    <a:bodyPr/>
                    <a:lstStyle/>
                    <a:p>
                      <a:pPr marL="67945" marR="462915">
                        <a:lnSpc>
                          <a:spcPct val="100000"/>
                        </a:lnSpc>
                        <a:spcBef>
                          <a:spcPts val="200"/>
                        </a:spcBef>
                      </a:pPr>
                      <a:r>
                        <a:rPr sz="800" dirty="0">
                          <a:latin typeface="Arial"/>
                          <a:cs typeface="Arial"/>
                        </a:rPr>
                        <a:t>Draft</a:t>
                      </a:r>
                      <a:r>
                        <a:rPr sz="800" spc="-5" dirty="0">
                          <a:latin typeface="Arial"/>
                          <a:cs typeface="Arial"/>
                        </a:rPr>
                        <a:t> </a:t>
                      </a:r>
                      <a:r>
                        <a:rPr sz="800" dirty="0">
                          <a:latin typeface="Arial"/>
                          <a:cs typeface="Arial"/>
                        </a:rPr>
                        <a:t>&amp;</a:t>
                      </a:r>
                      <a:r>
                        <a:rPr sz="800" spc="-20" dirty="0">
                          <a:latin typeface="Arial"/>
                          <a:cs typeface="Arial"/>
                        </a:rPr>
                        <a:t> </a:t>
                      </a:r>
                      <a:r>
                        <a:rPr sz="800" spc="-10" dirty="0">
                          <a:latin typeface="Arial"/>
                          <a:cs typeface="Arial"/>
                        </a:rPr>
                        <a:t>deliver </a:t>
                      </a:r>
                      <a:r>
                        <a:rPr sz="800" dirty="0">
                          <a:latin typeface="Arial"/>
                          <a:cs typeface="Arial"/>
                        </a:rPr>
                        <a:t>financial</a:t>
                      </a:r>
                      <a:r>
                        <a:rPr sz="800" spc="-25" dirty="0">
                          <a:latin typeface="Arial"/>
                          <a:cs typeface="Arial"/>
                        </a:rPr>
                        <a:t> </a:t>
                      </a:r>
                      <a:r>
                        <a:rPr sz="800" spc="-10" dirty="0">
                          <a:latin typeface="Arial"/>
                          <a:cs typeface="Arial"/>
                        </a:rPr>
                        <a:t>plans</a:t>
                      </a:r>
                      <a:endParaRPr sz="800">
                        <a:latin typeface="Arial"/>
                        <a:cs typeface="Arial"/>
                      </a:endParaRPr>
                    </a:p>
                  </a:txBody>
                  <a:tcPr marL="0" marR="0" marT="25400" marB="0">
                    <a:lnL w="12700">
                      <a:solidFill>
                        <a:srgbClr val="FFCE34"/>
                      </a:solidFill>
                      <a:prstDash val="solid"/>
                    </a:lnL>
                    <a:lnR w="12700">
                      <a:solidFill>
                        <a:srgbClr val="FFCE34"/>
                      </a:solidFill>
                      <a:prstDash val="solid"/>
                    </a:lnR>
                    <a:lnB w="12700">
                      <a:solidFill>
                        <a:srgbClr val="FFCE34"/>
                      </a:solidFill>
                      <a:prstDash val="solid"/>
                    </a:lnB>
                  </a:tcPr>
                </a:tc>
                <a:tc>
                  <a:txBody>
                    <a:bodyPr/>
                    <a:lstStyle/>
                    <a:p>
                      <a:pPr marL="67945" marR="445770">
                        <a:lnSpc>
                          <a:spcPct val="100000"/>
                        </a:lnSpc>
                        <a:spcBef>
                          <a:spcPts val="150"/>
                        </a:spcBef>
                      </a:pPr>
                      <a:r>
                        <a:rPr sz="800" dirty="0">
                          <a:latin typeface="Arial"/>
                          <a:cs typeface="Arial"/>
                        </a:rPr>
                        <a:t>Manage</a:t>
                      </a:r>
                      <a:r>
                        <a:rPr sz="800" spc="-25" dirty="0">
                          <a:latin typeface="Arial"/>
                          <a:cs typeface="Arial"/>
                        </a:rPr>
                        <a:t> </a:t>
                      </a:r>
                      <a:r>
                        <a:rPr sz="800" spc="-10" dirty="0">
                          <a:latin typeface="Arial"/>
                          <a:cs typeface="Arial"/>
                        </a:rPr>
                        <a:t>client relationships</a:t>
                      </a:r>
                      <a:endParaRPr sz="800">
                        <a:latin typeface="Arial"/>
                        <a:cs typeface="Arial"/>
                      </a:endParaRPr>
                    </a:p>
                  </a:txBody>
                  <a:tcPr marL="0" marR="0" marT="19050" marB="0">
                    <a:lnL w="12700">
                      <a:solidFill>
                        <a:srgbClr val="FFCE34"/>
                      </a:solidFill>
                      <a:prstDash val="solid"/>
                    </a:lnL>
                    <a:lnR w="12700">
                      <a:solidFill>
                        <a:srgbClr val="FFCE34"/>
                      </a:solidFill>
                      <a:prstDash val="solid"/>
                    </a:lnR>
                    <a:lnB w="12700">
                      <a:solidFill>
                        <a:srgbClr val="FFCE34"/>
                      </a:solidFill>
                      <a:prstDash val="solid"/>
                    </a:lnB>
                  </a:tcPr>
                </a:tc>
                <a:tc>
                  <a:txBody>
                    <a:bodyPr/>
                    <a:lstStyle/>
                    <a:p>
                      <a:pPr marL="67945" marR="134620">
                        <a:lnSpc>
                          <a:spcPct val="100000"/>
                        </a:lnSpc>
                        <a:spcBef>
                          <a:spcPts val="200"/>
                        </a:spcBef>
                      </a:pPr>
                      <a:r>
                        <a:rPr sz="800" dirty="0">
                          <a:latin typeface="Arial"/>
                          <a:cs typeface="Arial"/>
                        </a:rPr>
                        <a:t>Manage</a:t>
                      </a:r>
                      <a:r>
                        <a:rPr sz="800" spc="-25" dirty="0">
                          <a:latin typeface="Arial"/>
                          <a:cs typeface="Arial"/>
                        </a:rPr>
                        <a:t> </a:t>
                      </a:r>
                      <a:r>
                        <a:rPr sz="800" spc="-10" dirty="0">
                          <a:latin typeface="Arial"/>
                          <a:cs typeface="Arial"/>
                        </a:rPr>
                        <a:t>premier client relationships</a:t>
                      </a:r>
                      <a:endParaRPr sz="800">
                        <a:latin typeface="Arial"/>
                        <a:cs typeface="Arial"/>
                      </a:endParaRPr>
                    </a:p>
                  </a:txBody>
                  <a:tcPr marL="0" marR="0" marT="25400" marB="0">
                    <a:lnL w="12700">
                      <a:solidFill>
                        <a:srgbClr val="FFCE34"/>
                      </a:solidFill>
                      <a:prstDash val="solid"/>
                    </a:lnL>
                    <a:lnR w="12700">
                      <a:solidFill>
                        <a:srgbClr val="FFCE34"/>
                      </a:solidFill>
                      <a:prstDash val="solid"/>
                    </a:lnR>
                    <a:lnB w="12700">
                      <a:solidFill>
                        <a:srgbClr val="FFCE34"/>
                      </a:solidFill>
                      <a:prstDash val="solid"/>
                    </a:lnB>
                  </a:tcPr>
                </a:tc>
                <a:extLst>
                  <a:ext uri="{0D108BD9-81ED-4DB2-BD59-A6C34878D82A}">
                    <a16:rowId xmlns:a16="http://schemas.microsoft.com/office/drawing/2014/main" val="10001"/>
                  </a:ext>
                </a:extLst>
              </a:tr>
              <a:tr h="420863">
                <a:tc vMerge="1">
                  <a:txBody>
                    <a:bodyPr/>
                    <a:lstStyle/>
                    <a:p>
                      <a:endParaRPr/>
                    </a:p>
                  </a:txBody>
                  <a:tcPr marL="0" marR="0" marT="17145" marB="0">
                    <a:lnR w="12700">
                      <a:solidFill>
                        <a:srgbClr val="FFCE34"/>
                      </a:solidFill>
                      <a:prstDash val="solid"/>
                    </a:lnR>
                    <a:lnB w="12700">
                      <a:solidFill>
                        <a:srgbClr val="FFCE34"/>
                      </a:solidFill>
                      <a:prstDash val="solid"/>
                    </a:lnB>
                    <a:solidFill>
                      <a:srgbClr val="3A3838"/>
                    </a:solidFill>
                  </a:tcPr>
                </a:tc>
                <a:tc>
                  <a:txBody>
                    <a:bodyPr/>
                    <a:lstStyle/>
                    <a:p>
                      <a:pPr marL="67945">
                        <a:lnSpc>
                          <a:spcPct val="100000"/>
                        </a:lnSpc>
                        <a:spcBef>
                          <a:spcPts val="200"/>
                        </a:spcBef>
                      </a:pPr>
                      <a:r>
                        <a:rPr sz="800" dirty="0">
                          <a:latin typeface="Arial"/>
                          <a:cs typeface="Arial"/>
                        </a:rPr>
                        <a:t>Enter</a:t>
                      </a:r>
                      <a:r>
                        <a:rPr sz="800" spc="-20" dirty="0">
                          <a:latin typeface="Arial"/>
                          <a:cs typeface="Arial"/>
                        </a:rPr>
                        <a:t> </a:t>
                      </a:r>
                      <a:r>
                        <a:rPr sz="800" dirty="0">
                          <a:latin typeface="Arial"/>
                          <a:cs typeface="Arial"/>
                        </a:rPr>
                        <a:t>information</a:t>
                      </a:r>
                      <a:r>
                        <a:rPr sz="800" spc="-30" dirty="0">
                          <a:latin typeface="Arial"/>
                          <a:cs typeface="Arial"/>
                        </a:rPr>
                        <a:t> </a:t>
                      </a:r>
                      <a:r>
                        <a:rPr sz="800" dirty="0">
                          <a:latin typeface="Arial"/>
                          <a:cs typeface="Arial"/>
                        </a:rPr>
                        <a:t>into</a:t>
                      </a:r>
                      <a:r>
                        <a:rPr sz="800" spc="-20" dirty="0">
                          <a:latin typeface="Arial"/>
                          <a:cs typeface="Arial"/>
                        </a:rPr>
                        <a:t> </a:t>
                      </a:r>
                      <a:r>
                        <a:rPr sz="800" spc="-10" dirty="0">
                          <a:latin typeface="Arial"/>
                          <a:cs typeface="Arial"/>
                        </a:rPr>
                        <a:t>systems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81305">
                        <a:lnSpc>
                          <a:spcPct val="100000"/>
                        </a:lnSpc>
                        <a:spcBef>
                          <a:spcPts val="200"/>
                        </a:spcBef>
                      </a:pPr>
                      <a:r>
                        <a:rPr sz="800" dirty="0">
                          <a:latin typeface="Arial"/>
                          <a:cs typeface="Arial"/>
                        </a:rPr>
                        <a:t>Perform</a:t>
                      </a:r>
                      <a:r>
                        <a:rPr sz="800" spc="-30" dirty="0">
                          <a:latin typeface="Arial"/>
                          <a:cs typeface="Arial"/>
                        </a:rPr>
                        <a:t> </a:t>
                      </a:r>
                      <a:r>
                        <a:rPr sz="800" spc="-10" dirty="0">
                          <a:latin typeface="Arial"/>
                          <a:cs typeface="Arial"/>
                        </a:rPr>
                        <a:t>asset </a:t>
                      </a:r>
                      <a:r>
                        <a:rPr sz="800" dirty="0">
                          <a:latin typeface="Arial"/>
                          <a:cs typeface="Arial"/>
                        </a:rPr>
                        <a:t>allocation</a:t>
                      </a:r>
                      <a:r>
                        <a:rPr sz="800" spc="-35" dirty="0">
                          <a:latin typeface="Arial"/>
                          <a:cs typeface="Arial"/>
                        </a:rPr>
                        <a:t> </a:t>
                      </a:r>
                      <a:r>
                        <a:rPr sz="800" spc="-10" dirty="0">
                          <a:latin typeface="Arial"/>
                          <a:cs typeface="Arial"/>
                        </a:rPr>
                        <a:t>analysis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31140">
                        <a:lnSpc>
                          <a:spcPct val="100000"/>
                        </a:lnSpc>
                        <a:spcBef>
                          <a:spcPts val="200"/>
                        </a:spcBef>
                      </a:pPr>
                      <a:r>
                        <a:rPr sz="800" dirty="0">
                          <a:latin typeface="Arial"/>
                          <a:cs typeface="Arial"/>
                        </a:rPr>
                        <a:t>Implement</a:t>
                      </a:r>
                      <a:r>
                        <a:rPr sz="800" spc="-40" dirty="0">
                          <a:latin typeface="Arial"/>
                          <a:cs typeface="Arial"/>
                        </a:rPr>
                        <a:t> </a:t>
                      </a:r>
                      <a:r>
                        <a:rPr sz="800" spc="-10" dirty="0">
                          <a:latin typeface="Arial"/>
                          <a:cs typeface="Arial"/>
                        </a:rPr>
                        <a:t>financial </a:t>
                      </a:r>
                      <a:r>
                        <a:rPr sz="800" dirty="0">
                          <a:latin typeface="Arial"/>
                          <a:cs typeface="Arial"/>
                        </a:rPr>
                        <a:t>plans</a:t>
                      </a:r>
                      <a:r>
                        <a:rPr sz="800" spc="-20" dirty="0">
                          <a:latin typeface="Arial"/>
                          <a:cs typeface="Arial"/>
                        </a:rPr>
                        <a:t> </a:t>
                      </a:r>
                      <a:r>
                        <a:rPr sz="800" spc="-10" dirty="0">
                          <a:latin typeface="Arial"/>
                          <a:cs typeface="Arial"/>
                        </a:rPr>
                        <a:t>under supervision</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165735">
                        <a:lnSpc>
                          <a:spcPct val="100000"/>
                        </a:lnSpc>
                        <a:spcBef>
                          <a:spcPts val="200"/>
                        </a:spcBef>
                      </a:pPr>
                      <a:r>
                        <a:rPr sz="800" dirty="0">
                          <a:latin typeface="Arial"/>
                          <a:cs typeface="Arial"/>
                        </a:rPr>
                        <a:t>Identify</a:t>
                      </a:r>
                      <a:r>
                        <a:rPr sz="800" spc="-20" dirty="0">
                          <a:latin typeface="Arial"/>
                          <a:cs typeface="Arial"/>
                        </a:rPr>
                        <a:t> </a:t>
                      </a:r>
                      <a:r>
                        <a:rPr sz="800" dirty="0">
                          <a:latin typeface="Arial"/>
                          <a:cs typeface="Arial"/>
                        </a:rPr>
                        <a:t>to</a:t>
                      </a:r>
                      <a:r>
                        <a:rPr sz="800" spc="-15" dirty="0">
                          <a:latin typeface="Arial"/>
                          <a:cs typeface="Arial"/>
                        </a:rPr>
                        <a:t> </a:t>
                      </a:r>
                      <a:r>
                        <a:rPr sz="800" dirty="0">
                          <a:latin typeface="Arial"/>
                          <a:cs typeface="Arial"/>
                        </a:rPr>
                        <a:t>how</a:t>
                      </a:r>
                      <a:r>
                        <a:rPr sz="800" spc="-5" dirty="0">
                          <a:latin typeface="Arial"/>
                          <a:cs typeface="Arial"/>
                        </a:rPr>
                        <a:t> </a:t>
                      </a:r>
                      <a:r>
                        <a:rPr sz="800" spc="-20" dirty="0">
                          <a:latin typeface="Arial"/>
                          <a:cs typeface="Arial"/>
                        </a:rPr>
                        <a:t>meet </a:t>
                      </a:r>
                      <a:r>
                        <a:rPr sz="800" dirty="0">
                          <a:latin typeface="Arial"/>
                          <a:cs typeface="Arial"/>
                        </a:rPr>
                        <a:t>client</a:t>
                      </a:r>
                      <a:r>
                        <a:rPr sz="800" spc="-15" dirty="0">
                          <a:latin typeface="Arial"/>
                          <a:cs typeface="Arial"/>
                        </a:rPr>
                        <a:t> </a:t>
                      </a:r>
                      <a:r>
                        <a:rPr sz="800" spc="-10" dirty="0">
                          <a:latin typeface="Arial"/>
                          <a:cs typeface="Arial"/>
                        </a:rPr>
                        <a:t>needs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rowSpan="5">
                  <a:txBody>
                    <a:bodyPr/>
                    <a:lstStyle/>
                    <a:p>
                      <a:pPr marL="67945" marR="68580">
                        <a:lnSpc>
                          <a:spcPct val="100000"/>
                        </a:lnSpc>
                        <a:spcBef>
                          <a:spcPts val="200"/>
                        </a:spcBef>
                      </a:pPr>
                      <a:r>
                        <a:rPr sz="800" dirty="0">
                          <a:latin typeface="Arial"/>
                          <a:cs typeface="Arial"/>
                        </a:rPr>
                        <a:t>Consult</a:t>
                      </a:r>
                      <a:r>
                        <a:rPr sz="800" spc="-20" dirty="0">
                          <a:latin typeface="Arial"/>
                          <a:cs typeface="Arial"/>
                        </a:rPr>
                        <a:t> </a:t>
                      </a:r>
                      <a:r>
                        <a:rPr sz="800" dirty="0">
                          <a:latin typeface="Arial"/>
                          <a:cs typeface="Arial"/>
                        </a:rPr>
                        <a:t>with</a:t>
                      </a:r>
                      <a:r>
                        <a:rPr sz="800" spc="-25" dirty="0">
                          <a:latin typeface="Arial"/>
                          <a:cs typeface="Arial"/>
                        </a:rPr>
                        <a:t> </a:t>
                      </a:r>
                      <a:r>
                        <a:rPr sz="800" spc="-20" dirty="0">
                          <a:latin typeface="Arial"/>
                          <a:cs typeface="Arial"/>
                        </a:rPr>
                        <a:t>Lead </a:t>
                      </a:r>
                      <a:r>
                        <a:rPr sz="800" spc="-10" dirty="0">
                          <a:latin typeface="Arial"/>
                          <a:cs typeface="Arial"/>
                        </a:rPr>
                        <a:t>Advisors/Managin </a:t>
                      </a:r>
                      <a:r>
                        <a:rPr sz="800" dirty="0">
                          <a:latin typeface="Arial"/>
                          <a:cs typeface="Arial"/>
                        </a:rPr>
                        <a:t>g</a:t>
                      </a:r>
                      <a:r>
                        <a:rPr sz="800" spc="-15" dirty="0">
                          <a:latin typeface="Arial"/>
                          <a:cs typeface="Arial"/>
                        </a:rPr>
                        <a:t> </a:t>
                      </a:r>
                      <a:r>
                        <a:rPr sz="800" dirty="0">
                          <a:latin typeface="Arial"/>
                          <a:cs typeface="Arial"/>
                        </a:rPr>
                        <a:t>Directors</a:t>
                      </a:r>
                      <a:r>
                        <a:rPr sz="800" spc="-15" dirty="0">
                          <a:latin typeface="Arial"/>
                          <a:cs typeface="Arial"/>
                        </a:rPr>
                        <a:t> </a:t>
                      </a:r>
                      <a:r>
                        <a:rPr sz="800" spc="-25" dirty="0">
                          <a:latin typeface="Arial"/>
                          <a:cs typeface="Arial"/>
                        </a:rPr>
                        <a:t>on</a:t>
                      </a:r>
                      <a:r>
                        <a:rPr sz="800" dirty="0">
                          <a:latin typeface="Arial"/>
                          <a:cs typeface="Arial"/>
                        </a:rPr>
                        <a:t> complex</a:t>
                      </a:r>
                      <a:r>
                        <a:rPr sz="800" spc="-25" dirty="0">
                          <a:latin typeface="Arial"/>
                          <a:cs typeface="Arial"/>
                        </a:rPr>
                        <a:t> </a:t>
                      </a:r>
                      <a:r>
                        <a:rPr sz="800" spc="-10" dirty="0">
                          <a:latin typeface="Arial"/>
                          <a:cs typeface="Arial"/>
                        </a:rPr>
                        <a:t>cases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2"/>
                  </a:ext>
                </a:extLst>
              </a:tr>
              <a:tr h="407147">
                <a:tc vMerge="1">
                  <a:txBody>
                    <a:bodyPr/>
                    <a:lstStyle/>
                    <a:p>
                      <a:endParaRPr/>
                    </a:p>
                  </a:txBody>
                  <a:tcPr marL="0" marR="0" marT="17145" marB="0">
                    <a:lnR w="12700">
                      <a:solidFill>
                        <a:srgbClr val="FFCE34"/>
                      </a:solidFill>
                      <a:prstDash val="solid"/>
                    </a:lnR>
                    <a:lnB w="12700">
                      <a:solidFill>
                        <a:srgbClr val="FFCE34"/>
                      </a:solidFill>
                      <a:prstDash val="solid"/>
                    </a:lnB>
                    <a:solidFill>
                      <a:srgbClr val="3A3838"/>
                    </a:solidFill>
                  </a:tcPr>
                </a:tc>
                <a:tc>
                  <a:txBody>
                    <a:bodyPr/>
                    <a:lstStyle/>
                    <a:p>
                      <a:pPr marL="67945">
                        <a:lnSpc>
                          <a:spcPct val="100000"/>
                        </a:lnSpc>
                        <a:spcBef>
                          <a:spcPts val="200"/>
                        </a:spcBef>
                      </a:pPr>
                      <a:r>
                        <a:rPr sz="800" dirty="0">
                          <a:latin typeface="Arial"/>
                          <a:cs typeface="Arial"/>
                        </a:rPr>
                        <a:t>Assist</a:t>
                      </a:r>
                      <a:r>
                        <a:rPr sz="800" spc="-40" dirty="0">
                          <a:latin typeface="Arial"/>
                          <a:cs typeface="Arial"/>
                        </a:rPr>
                        <a:t> </a:t>
                      </a:r>
                      <a:r>
                        <a:rPr sz="800" dirty="0">
                          <a:latin typeface="Arial"/>
                          <a:cs typeface="Arial"/>
                        </a:rPr>
                        <a:t>with</a:t>
                      </a:r>
                      <a:r>
                        <a:rPr sz="800" spc="-5" dirty="0">
                          <a:latin typeface="Arial"/>
                          <a:cs typeface="Arial"/>
                        </a:rPr>
                        <a:t> </a:t>
                      </a:r>
                      <a:r>
                        <a:rPr sz="800" spc="-10" dirty="0">
                          <a:latin typeface="Arial"/>
                          <a:cs typeface="Arial"/>
                        </a:rPr>
                        <a:t>onboarding</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59079">
                        <a:lnSpc>
                          <a:spcPct val="100000"/>
                        </a:lnSpc>
                        <a:spcBef>
                          <a:spcPts val="250"/>
                        </a:spcBef>
                      </a:pPr>
                      <a:r>
                        <a:rPr sz="800" dirty="0">
                          <a:latin typeface="Arial"/>
                          <a:cs typeface="Arial"/>
                        </a:rPr>
                        <a:t>Create</a:t>
                      </a:r>
                      <a:r>
                        <a:rPr sz="800" spc="-35" dirty="0">
                          <a:latin typeface="Arial"/>
                          <a:cs typeface="Arial"/>
                        </a:rPr>
                        <a:t> </a:t>
                      </a:r>
                      <a:r>
                        <a:rPr sz="800" dirty="0">
                          <a:latin typeface="Arial"/>
                          <a:cs typeface="Arial"/>
                        </a:rPr>
                        <a:t>analyses</a:t>
                      </a:r>
                      <a:r>
                        <a:rPr sz="800" spc="-30" dirty="0">
                          <a:latin typeface="Arial"/>
                          <a:cs typeface="Arial"/>
                        </a:rPr>
                        <a:t> </a:t>
                      </a:r>
                      <a:r>
                        <a:rPr sz="800" spc="-25" dirty="0">
                          <a:latin typeface="Arial"/>
                          <a:cs typeface="Arial"/>
                        </a:rPr>
                        <a:t>of</a:t>
                      </a:r>
                      <a:r>
                        <a:rPr sz="800" dirty="0">
                          <a:latin typeface="Arial"/>
                          <a:cs typeface="Arial"/>
                        </a:rPr>
                        <a:t> financial</a:t>
                      </a:r>
                      <a:r>
                        <a:rPr sz="800" spc="-25" dirty="0">
                          <a:latin typeface="Arial"/>
                          <a:cs typeface="Arial"/>
                        </a:rPr>
                        <a:t> </a:t>
                      </a:r>
                      <a:r>
                        <a:rPr sz="800" spc="-10" dirty="0">
                          <a:latin typeface="Arial"/>
                          <a:cs typeface="Arial"/>
                        </a:rPr>
                        <a:t>decisions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141605">
                        <a:lnSpc>
                          <a:spcPct val="100000"/>
                        </a:lnSpc>
                        <a:spcBef>
                          <a:spcPts val="250"/>
                        </a:spcBef>
                      </a:pPr>
                      <a:r>
                        <a:rPr sz="800" dirty="0">
                          <a:latin typeface="Arial"/>
                          <a:cs typeface="Arial"/>
                        </a:rPr>
                        <a:t>Work</a:t>
                      </a:r>
                      <a:r>
                        <a:rPr sz="800" spc="-30" dirty="0">
                          <a:latin typeface="Arial"/>
                          <a:cs typeface="Arial"/>
                        </a:rPr>
                        <a:t> </a:t>
                      </a:r>
                      <a:r>
                        <a:rPr sz="800" dirty="0">
                          <a:latin typeface="Arial"/>
                          <a:cs typeface="Arial"/>
                        </a:rPr>
                        <a:t>with</a:t>
                      </a:r>
                      <a:r>
                        <a:rPr sz="800" spc="-5" dirty="0">
                          <a:latin typeface="Arial"/>
                          <a:cs typeface="Arial"/>
                        </a:rPr>
                        <a:t> </a:t>
                      </a:r>
                      <a:r>
                        <a:rPr sz="800" spc="-10" dirty="0">
                          <a:latin typeface="Arial"/>
                          <a:cs typeface="Arial"/>
                        </a:rPr>
                        <a:t>investment </a:t>
                      </a:r>
                      <a:r>
                        <a:rPr sz="800" dirty="0">
                          <a:latin typeface="Arial"/>
                          <a:cs typeface="Arial"/>
                        </a:rPr>
                        <a:t>team</a:t>
                      </a:r>
                      <a:r>
                        <a:rPr sz="800" spc="-10" dirty="0">
                          <a:latin typeface="Arial"/>
                          <a:cs typeface="Arial"/>
                        </a:rPr>
                        <a:t> </a:t>
                      </a:r>
                      <a:r>
                        <a:rPr sz="800" spc="-25" dirty="0">
                          <a:latin typeface="Arial"/>
                          <a:cs typeface="Arial"/>
                        </a:rPr>
                        <a:t>on</a:t>
                      </a:r>
                      <a:r>
                        <a:rPr sz="800" spc="-10" dirty="0">
                          <a:latin typeface="Arial"/>
                          <a:cs typeface="Arial"/>
                        </a:rPr>
                        <a:t> implementation</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43204">
                        <a:lnSpc>
                          <a:spcPct val="100000"/>
                        </a:lnSpc>
                        <a:spcBef>
                          <a:spcPts val="250"/>
                        </a:spcBef>
                      </a:pPr>
                      <a:r>
                        <a:rPr sz="800" dirty="0">
                          <a:latin typeface="Arial"/>
                          <a:cs typeface="Arial"/>
                        </a:rPr>
                        <a:t>Develop</a:t>
                      </a:r>
                      <a:r>
                        <a:rPr sz="800" spc="-5" dirty="0">
                          <a:latin typeface="Arial"/>
                          <a:cs typeface="Arial"/>
                        </a:rPr>
                        <a:t> </a:t>
                      </a:r>
                      <a:r>
                        <a:rPr sz="800" dirty="0">
                          <a:latin typeface="Arial"/>
                          <a:cs typeface="Arial"/>
                        </a:rPr>
                        <a:t>&amp;</a:t>
                      </a:r>
                      <a:r>
                        <a:rPr sz="800" spc="-30" dirty="0">
                          <a:latin typeface="Arial"/>
                          <a:cs typeface="Arial"/>
                        </a:rPr>
                        <a:t> </a:t>
                      </a:r>
                      <a:r>
                        <a:rPr sz="800" spc="-10" dirty="0">
                          <a:latin typeface="Arial"/>
                          <a:cs typeface="Arial"/>
                        </a:rPr>
                        <a:t>present </a:t>
                      </a:r>
                      <a:r>
                        <a:rPr sz="800" dirty="0">
                          <a:latin typeface="Arial"/>
                          <a:cs typeface="Arial"/>
                        </a:rPr>
                        <a:t>financial</a:t>
                      </a:r>
                      <a:r>
                        <a:rPr sz="800" spc="-25" dirty="0">
                          <a:latin typeface="Arial"/>
                          <a:cs typeface="Arial"/>
                        </a:rPr>
                        <a:t> </a:t>
                      </a:r>
                      <a:r>
                        <a:rPr sz="800" spc="-10" dirty="0">
                          <a:latin typeface="Arial"/>
                          <a:cs typeface="Arial"/>
                        </a:rPr>
                        <a:t>plans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3"/>
                  </a:ext>
                </a:extLst>
              </a:tr>
              <a:tr h="315505">
                <a:tc vMerge="1">
                  <a:txBody>
                    <a:bodyPr/>
                    <a:lstStyle/>
                    <a:p>
                      <a:endParaRPr/>
                    </a:p>
                  </a:txBody>
                  <a:tcPr marL="0" marR="0" marT="17145" marB="0">
                    <a:lnR w="12700">
                      <a:solidFill>
                        <a:srgbClr val="FFCE34"/>
                      </a:solidFill>
                      <a:prstDash val="solid"/>
                    </a:lnR>
                    <a:lnB w="12700">
                      <a:solidFill>
                        <a:srgbClr val="FFCE34"/>
                      </a:solidFill>
                      <a:prstDash val="solid"/>
                    </a:lnB>
                    <a:solidFill>
                      <a:srgbClr val="3A3838"/>
                    </a:solidFill>
                  </a:tcPr>
                </a:tc>
                <a:tc rowSpan="3">
                  <a:txBody>
                    <a:bodyPr/>
                    <a:lstStyle/>
                    <a:p>
                      <a:pPr marL="67945" marR="139065">
                        <a:lnSpc>
                          <a:spcPct val="100000"/>
                        </a:lnSpc>
                        <a:spcBef>
                          <a:spcPts val="225"/>
                        </a:spcBef>
                      </a:pPr>
                      <a:r>
                        <a:rPr sz="800" dirty="0">
                          <a:latin typeface="Arial"/>
                          <a:cs typeface="Arial"/>
                        </a:rPr>
                        <a:t>Answer</a:t>
                      </a:r>
                      <a:r>
                        <a:rPr sz="800" spc="-40" dirty="0">
                          <a:latin typeface="Arial"/>
                          <a:cs typeface="Arial"/>
                        </a:rPr>
                        <a:t> </a:t>
                      </a:r>
                      <a:r>
                        <a:rPr sz="800" dirty="0">
                          <a:latin typeface="Arial"/>
                          <a:cs typeface="Arial"/>
                        </a:rPr>
                        <a:t>ongoing</a:t>
                      </a:r>
                      <a:r>
                        <a:rPr sz="800" spc="-25" dirty="0">
                          <a:latin typeface="Arial"/>
                          <a:cs typeface="Arial"/>
                        </a:rPr>
                        <a:t> </a:t>
                      </a:r>
                      <a:r>
                        <a:rPr sz="800" dirty="0">
                          <a:latin typeface="Arial"/>
                          <a:cs typeface="Arial"/>
                        </a:rPr>
                        <a:t>questions</a:t>
                      </a:r>
                      <a:r>
                        <a:rPr sz="800" spc="-35" dirty="0">
                          <a:latin typeface="Arial"/>
                          <a:cs typeface="Arial"/>
                        </a:rPr>
                        <a:t> </a:t>
                      </a:r>
                      <a:r>
                        <a:rPr sz="800" spc="-25" dirty="0">
                          <a:latin typeface="Arial"/>
                          <a:cs typeface="Arial"/>
                        </a:rPr>
                        <a:t>and</a:t>
                      </a:r>
                      <a:r>
                        <a:rPr sz="800" dirty="0">
                          <a:latin typeface="Arial"/>
                          <a:cs typeface="Arial"/>
                        </a:rPr>
                        <a:t> service</a:t>
                      </a:r>
                      <a:r>
                        <a:rPr sz="800" spc="-25" dirty="0">
                          <a:latin typeface="Arial"/>
                          <a:cs typeface="Arial"/>
                        </a:rPr>
                        <a:t> </a:t>
                      </a:r>
                      <a:r>
                        <a:rPr sz="800" spc="-10" dirty="0">
                          <a:latin typeface="Arial"/>
                          <a:cs typeface="Arial"/>
                        </a:rPr>
                        <a:t>requests</a:t>
                      </a:r>
                      <a:endParaRPr sz="800">
                        <a:latin typeface="Arial"/>
                        <a:cs typeface="Arial"/>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157480">
                        <a:lnSpc>
                          <a:spcPct val="100000"/>
                        </a:lnSpc>
                        <a:spcBef>
                          <a:spcPts val="200"/>
                        </a:spcBef>
                      </a:pPr>
                      <a:r>
                        <a:rPr sz="800" dirty="0">
                          <a:latin typeface="Arial"/>
                          <a:cs typeface="Arial"/>
                        </a:rPr>
                        <a:t>Prepare</a:t>
                      </a:r>
                      <a:r>
                        <a:rPr sz="800" spc="-20" dirty="0">
                          <a:latin typeface="Arial"/>
                          <a:cs typeface="Arial"/>
                        </a:rPr>
                        <a:t> </a:t>
                      </a:r>
                      <a:r>
                        <a:rPr sz="800" dirty="0">
                          <a:latin typeface="Arial"/>
                          <a:cs typeface="Arial"/>
                        </a:rPr>
                        <a:t>materials</a:t>
                      </a:r>
                      <a:r>
                        <a:rPr sz="800" spc="-40" dirty="0">
                          <a:latin typeface="Arial"/>
                          <a:cs typeface="Arial"/>
                        </a:rPr>
                        <a:t> </a:t>
                      </a:r>
                      <a:r>
                        <a:rPr sz="800" spc="-25" dirty="0">
                          <a:latin typeface="Arial"/>
                          <a:cs typeface="Arial"/>
                        </a:rPr>
                        <a:t>for</a:t>
                      </a:r>
                      <a:r>
                        <a:rPr sz="800" dirty="0">
                          <a:latin typeface="Arial"/>
                          <a:cs typeface="Arial"/>
                        </a:rPr>
                        <a:t> client</a:t>
                      </a:r>
                      <a:r>
                        <a:rPr sz="800" spc="-15" dirty="0">
                          <a:latin typeface="Arial"/>
                          <a:cs typeface="Arial"/>
                        </a:rPr>
                        <a:t> </a:t>
                      </a:r>
                      <a:r>
                        <a:rPr sz="800" spc="-10" dirty="0">
                          <a:latin typeface="Arial"/>
                          <a:cs typeface="Arial"/>
                        </a:rPr>
                        <a:t>meetings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52729">
                        <a:lnSpc>
                          <a:spcPct val="100000"/>
                        </a:lnSpc>
                        <a:spcBef>
                          <a:spcPts val="200"/>
                        </a:spcBef>
                      </a:pPr>
                      <a:r>
                        <a:rPr sz="800" dirty="0">
                          <a:latin typeface="Arial"/>
                          <a:cs typeface="Arial"/>
                        </a:rPr>
                        <a:t>Participate</a:t>
                      </a:r>
                      <a:r>
                        <a:rPr sz="800" spc="-30" dirty="0">
                          <a:latin typeface="Arial"/>
                          <a:cs typeface="Arial"/>
                        </a:rPr>
                        <a:t> </a:t>
                      </a:r>
                      <a:r>
                        <a:rPr sz="800" dirty="0">
                          <a:latin typeface="Arial"/>
                          <a:cs typeface="Arial"/>
                        </a:rPr>
                        <a:t>in</a:t>
                      </a:r>
                      <a:r>
                        <a:rPr sz="800" spc="-15" dirty="0">
                          <a:latin typeface="Arial"/>
                          <a:cs typeface="Arial"/>
                        </a:rPr>
                        <a:t> </a:t>
                      </a:r>
                      <a:r>
                        <a:rPr sz="800" spc="-10" dirty="0">
                          <a:latin typeface="Arial"/>
                          <a:cs typeface="Arial"/>
                        </a:rPr>
                        <a:t>client meetings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rowSpan="3">
                  <a:txBody>
                    <a:bodyPr/>
                    <a:lstStyle/>
                    <a:p>
                      <a:pPr marL="67945" marR="276860">
                        <a:lnSpc>
                          <a:spcPct val="100000"/>
                        </a:lnSpc>
                        <a:spcBef>
                          <a:spcPts val="200"/>
                        </a:spcBef>
                      </a:pPr>
                      <a:r>
                        <a:rPr sz="800" dirty="0">
                          <a:latin typeface="Arial"/>
                          <a:cs typeface="Arial"/>
                        </a:rPr>
                        <a:t>Oversee</a:t>
                      </a:r>
                      <a:r>
                        <a:rPr sz="800" spc="-25" dirty="0">
                          <a:latin typeface="Arial"/>
                          <a:cs typeface="Arial"/>
                        </a:rPr>
                        <a:t> the</a:t>
                      </a:r>
                      <a:r>
                        <a:rPr sz="800" dirty="0">
                          <a:latin typeface="Arial"/>
                          <a:cs typeface="Arial"/>
                        </a:rPr>
                        <a:t> implementation</a:t>
                      </a:r>
                      <a:r>
                        <a:rPr sz="800" spc="-50" dirty="0">
                          <a:latin typeface="Arial"/>
                          <a:cs typeface="Arial"/>
                        </a:rPr>
                        <a:t> </a:t>
                      </a:r>
                      <a:r>
                        <a:rPr sz="800" spc="-25" dirty="0">
                          <a:latin typeface="Arial"/>
                          <a:cs typeface="Arial"/>
                        </a:rPr>
                        <a:t>of</a:t>
                      </a:r>
                      <a:r>
                        <a:rPr sz="800" dirty="0">
                          <a:latin typeface="Arial"/>
                          <a:cs typeface="Arial"/>
                        </a:rPr>
                        <a:t> financial</a:t>
                      </a:r>
                      <a:r>
                        <a:rPr sz="800" spc="-25" dirty="0">
                          <a:latin typeface="Arial"/>
                          <a:cs typeface="Arial"/>
                        </a:rPr>
                        <a:t> </a:t>
                      </a:r>
                      <a:r>
                        <a:rPr sz="800" spc="-10" dirty="0">
                          <a:latin typeface="Arial"/>
                          <a:cs typeface="Arial"/>
                        </a:rPr>
                        <a:t>plans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4"/>
                  </a:ext>
                </a:extLst>
              </a:tr>
              <a:tr h="315505">
                <a:tc vMerge="1">
                  <a:txBody>
                    <a:bodyPr/>
                    <a:lstStyle/>
                    <a:p>
                      <a:endParaRPr/>
                    </a:p>
                  </a:txBody>
                  <a:tcPr marL="0" marR="0" marT="17145" marB="0">
                    <a:lnR w="12700">
                      <a:solidFill>
                        <a:srgbClr val="FFCE34"/>
                      </a:solidFill>
                      <a:prstDash val="solid"/>
                    </a:lnR>
                    <a:lnB w="12700">
                      <a:solidFill>
                        <a:srgbClr val="FFCE34"/>
                      </a:solidFill>
                      <a:prstDash val="solid"/>
                    </a:lnB>
                    <a:solidFill>
                      <a:srgbClr val="3A3838"/>
                    </a:solidFill>
                  </a:tcPr>
                </a:tc>
                <a:tc vMerge="1">
                  <a:txBody>
                    <a:bodyPr/>
                    <a:lstStyle/>
                    <a:p>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225425">
                        <a:lnSpc>
                          <a:spcPct val="100000"/>
                        </a:lnSpc>
                        <a:spcBef>
                          <a:spcPts val="225"/>
                        </a:spcBef>
                      </a:pPr>
                      <a:r>
                        <a:rPr sz="800" dirty="0">
                          <a:latin typeface="Arial"/>
                          <a:cs typeface="Arial"/>
                        </a:rPr>
                        <a:t>Perform</a:t>
                      </a:r>
                      <a:r>
                        <a:rPr sz="800" spc="-30" dirty="0">
                          <a:latin typeface="Arial"/>
                          <a:cs typeface="Arial"/>
                        </a:rPr>
                        <a:t> </a:t>
                      </a:r>
                      <a:r>
                        <a:rPr sz="800" spc="-10" dirty="0">
                          <a:latin typeface="Arial"/>
                          <a:cs typeface="Arial"/>
                        </a:rPr>
                        <a:t>investment research</a:t>
                      </a:r>
                      <a:endParaRPr sz="800">
                        <a:latin typeface="Arial"/>
                        <a:cs typeface="Arial"/>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rowSpan="2">
                  <a:txBody>
                    <a:bodyPr/>
                    <a:lstStyle/>
                    <a:p>
                      <a:pPr marL="67945" marR="149860">
                        <a:lnSpc>
                          <a:spcPct val="100000"/>
                        </a:lnSpc>
                        <a:spcBef>
                          <a:spcPts val="200"/>
                        </a:spcBef>
                      </a:pPr>
                      <a:r>
                        <a:rPr sz="800" dirty="0">
                          <a:latin typeface="Arial"/>
                          <a:cs typeface="Arial"/>
                        </a:rPr>
                        <a:t>Lead client</a:t>
                      </a:r>
                      <a:r>
                        <a:rPr sz="800" spc="-25" dirty="0">
                          <a:latin typeface="Arial"/>
                          <a:cs typeface="Arial"/>
                        </a:rPr>
                        <a:t> </a:t>
                      </a:r>
                      <a:r>
                        <a:rPr sz="800" spc="-10" dirty="0">
                          <a:latin typeface="Arial"/>
                          <a:cs typeface="Arial"/>
                        </a:rPr>
                        <a:t>questions </a:t>
                      </a:r>
                      <a:r>
                        <a:rPr sz="800" dirty="0">
                          <a:latin typeface="Arial"/>
                          <a:cs typeface="Arial"/>
                        </a:rPr>
                        <a:t>and</a:t>
                      </a:r>
                      <a:r>
                        <a:rPr sz="800" spc="-15" dirty="0">
                          <a:latin typeface="Arial"/>
                          <a:cs typeface="Arial"/>
                        </a:rPr>
                        <a:t> </a:t>
                      </a:r>
                      <a:r>
                        <a:rPr sz="800" spc="-10" dirty="0">
                          <a:latin typeface="Arial"/>
                          <a:cs typeface="Arial"/>
                        </a:rPr>
                        <a:t>requests</a:t>
                      </a:r>
                      <a:endParaRPr sz="800">
                        <a:latin typeface="Arial"/>
                        <a:cs typeface="Arial"/>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5"/>
                  </a:ext>
                </a:extLst>
              </a:tr>
              <a:tr h="407147">
                <a:tc vMerge="1">
                  <a:txBody>
                    <a:bodyPr/>
                    <a:lstStyle/>
                    <a:p>
                      <a:endParaRPr/>
                    </a:p>
                  </a:txBody>
                  <a:tcPr marL="0" marR="0" marT="17145" marB="0">
                    <a:lnR w="12700">
                      <a:solidFill>
                        <a:srgbClr val="FFCE34"/>
                      </a:solidFill>
                      <a:prstDash val="solid"/>
                    </a:lnR>
                    <a:lnB w="12700">
                      <a:solidFill>
                        <a:srgbClr val="FFCE34"/>
                      </a:solidFill>
                      <a:prstDash val="solid"/>
                    </a:lnB>
                    <a:solidFill>
                      <a:srgbClr val="3A3838"/>
                    </a:solidFill>
                  </a:tcPr>
                </a:tc>
                <a:tc vMerge="1">
                  <a:txBody>
                    <a:bodyPr/>
                    <a:lstStyle/>
                    <a:p>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120650">
                        <a:lnSpc>
                          <a:spcPct val="100000"/>
                        </a:lnSpc>
                        <a:spcBef>
                          <a:spcPts val="250"/>
                        </a:spcBef>
                      </a:pPr>
                      <a:r>
                        <a:rPr sz="800" dirty="0">
                          <a:latin typeface="Arial"/>
                          <a:cs typeface="Arial"/>
                        </a:rPr>
                        <a:t>Answer</a:t>
                      </a:r>
                      <a:r>
                        <a:rPr sz="800" spc="-30" dirty="0">
                          <a:latin typeface="Arial"/>
                          <a:cs typeface="Arial"/>
                        </a:rPr>
                        <a:t> </a:t>
                      </a:r>
                      <a:r>
                        <a:rPr sz="800" spc="-10" dirty="0">
                          <a:latin typeface="Arial"/>
                          <a:cs typeface="Arial"/>
                        </a:rPr>
                        <a:t>client </a:t>
                      </a:r>
                      <a:r>
                        <a:rPr sz="800" dirty="0">
                          <a:latin typeface="Arial"/>
                          <a:cs typeface="Arial"/>
                        </a:rPr>
                        <a:t>questions</a:t>
                      </a:r>
                      <a:r>
                        <a:rPr sz="800" spc="-30" dirty="0">
                          <a:latin typeface="Arial"/>
                          <a:cs typeface="Arial"/>
                        </a:rPr>
                        <a:t> </a:t>
                      </a:r>
                      <a:r>
                        <a:rPr sz="800" dirty="0">
                          <a:latin typeface="Arial"/>
                          <a:cs typeface="Arial"/>
                        </a:rPr>
                        <a:t>and</a:t>
                      </a:r>
                      <a:r>
                        <a:rPr sz="800" spc="-25" dirty="0">
                          <a:latin typeface="Arial"/>
                          <a:cs typeface="Arial"/>
                        </a:rPr>
                        <a:t> </a:t>
                      </a:r>
                      <a:r>
                        <a:rPr sz="800" spc="-10" dirty="0">
                          <a:latin typeface="Arial"/>
                          <a:cs typeface="Arial"/>
                        </a:rPr>
                        <a:t>service requests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540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6"/>
                  </a:ext>
                </a:extLst>
              </a:tr>
              <a:tr h="282271">
                <a:tc rowSpan="2">
                  <a:txBody>
                    <a:bodyPr/>
                    <a:lstStyle/>
                    <a:p>
                      <a:pPr marL="68580">
                        <a:lnSpc>
                          <a:spcPct val="100000"/>
                        </a:lnSpc>
                        <a:spcBef>
                          <a:spcPts val="185"/>
                        </a:spcBef>
                      </a:pPr>
                      <a:r>
                        <a:rPr sz="900" b="1" dirty="0">
                          <a:solidFill>
                            <a:srgbClr val="FFFFFF"/>
                          </a:solidFill>
                          <a:latin typeface="Arial"/>
                          <a:cs typeface="Arial"/>
                        </a:rPr>
                        <a:t>Degrees</a:t>
                      </a:r>
                      <a:r>
                        <a:rPr sz="900" b="1" spc="-20" dirty="0">
                          <a:solidFill>
                            <a:srgbClr val="FFFFFF"/>
                          </a:solidFill>
                          <a:latin typeface="Arial"/>
                          <a:cs typeface="Arial"/>
                        </a:rPr>
                        <a:t> </a:t>
                      </a:r>
                      <a:r>
                        <a:rPr sz="900" b="1" dirty="0">
                          <a:solidFill>
                            <a:srgbClr val="FFFFFF"/>
                          </a:solidFill>
                          <a:latin typeface="Arial"/>
                          <a:cs typeface="Arial"/>
                        </a:rPr>
                        <a:t>&amp;</a:t>
                      </a:r>
                      <a:r>
                        <a:rPr sz="900" b="1" spc="-10" dirty="0">
                          <a:solidFill>
                            <a:srgbClr val="FFFFFF"/>
                          </a:solidFill>
                          <a:latin typeface="Arial"/>
                          <a:cs typeface="Arial"/>
                        </a:rPr>
                        <a:t> Designations</a:t>
                      </a:r>
                      <a:endParaRPr sz="900">
                        <a:latin typeface="Arial"/>
                        <a:cs typeface="Arial"/>
                      </a:endParaRPr>
                    </a:p>
                  </a:txBody>
                  <a:tcPr marL="0" marR="0" marT="23495" marB="0">
                    <a:lnR w="12700">
                      <a:solidFill>
                        <a:srgbClr val="FFCE34"/>
                      </a:solidFill>
                      <a:prstDash val="solid"/>
                    </a:lnR>
                    <a:lnT w="12700">
                      <a:solidFill>
                        <a:srgbClr val="FFCE34"/>
                      </a:solidFill>
                      <a:prstDash val="solid"/>
                    </a:lnT>
                    <a:lnB w="12700">
                      <a:solidFill>
                        <a:srgbClr val="FFCE34"/>
                      </a:solidFill>
                      <a:prstDash val="solid"/>
                    </a:lnB>
                    <a:solidFill>
                      <a:srgbClr val="3A3838"/>
                    </a:solidFill>
                  </a:tcPr>
                </a:tc>
                <a:tc rowSpan="2">
                  <a:txBody>
                    <a:bodyPr/>
                    <a:lstStyle/>
                    <a:p>
                      <a:pPr marL="68580">
                        <a:lnSpc>
                          <a:spcPct val="100000"/>
                        </a:lnSpc>
                        <a:spcBef>
                          <a:spcPts val="225"/>
                        </a:spcBef>
                      </a:pPr>
                      <a:r>
                        <a:rPr sz="800" dirty="0">
                          <a:latin typeface="Arial"/>
                          <a:cs typeface="Arial"/>
                        </a:rPr>
                        <a:t>Bachelor's</a:t>
                      </a:r>
                      <a:r>
                        <a:rPr sz="800" spc="-45" dirty="0">
                          <a:latin typeface="Arial"/>
                          <a:cs typeface="Arial"/>
                        </a:rPr>
                        <a:t> </a:t>
                      </a:r>
                      <a:r>
                        <a:rPr sz="800" spc="-10" dirty="0">
                          <a:latin typeface="Arial"/>
                          <a:cs typeface="Arial"/>
                        </a:rPr>
                        <a:t>degree</a:t>
                      </a:r>
                      <a:endParaRPr sz="800">
                        <a:latin typeface="Arial"/>
                        <a:cs typeface="Arial"/>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rowSpan="2">
                  <a:txBody>
                    <a:bodyPr/>
                    <a:lstStyle/>
                    <a:p>
                      <a:pPr marL="67945">
                        <a:lnSpc>
                          <a:spcPct val="100000"/>
                        </a:lnSpc>
                        <a:spcBef>
                          <a:spcPts val="225"/>
                        </a:spcBef>
                      </a:pPr>
                      <a:r>
                        <a:rPr sz="800" dirty="0">
                          <a:latin typeface="Arial"/>
                          <a:cs typeface="Arial"/>
                        </a:rPr>
                        <a:t>Bachelor's</a:t>
                      </a:r>
                      <a:r>
                        <a:rPr sz="800" spc="-45" dirty="0">
                          <a:latin typeface="Arial"/>
                          <a:cs typeface="Arial"/>
                        </a:rPr>
                        <a:t> </a:t>
                      </a:r>
                      <a:r>
                        <a:rPr sz="800" spc="-10" dirty="0">
                          <a:latin typeface="Arial"/>
                          <a:cs typeface="Arial"/>
                        </a:rPr>
                        <a:t>degree</a:t>
                      </a:r>
                      <a:endParaRPr sz="800">
                        <a:latin typeface="Arial"/>
                        <a:cs typeface="Arial"/>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Bachelor's</a:t>
                      </a:r>
                      <a:r>
                        <a:rPr sz="800" spc="-45" dirty="0">
                          <a:latin typeface="Arial"/>
                          <a:cs typeface="Arial"/>
                        </a:rPr>
                        <a:t> </a:t>
                      </a:r>
                      <a:r>
                        <a:rPr sz="800" spc="-10" dirty="0">
                          <a:latin typeface="Arial"/>
                          <a:cs typeface="Arial"/>
                        </a:rPr>
                        <a:t>degree</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Bachelor's</a:t>
                      </a:r>
                      <a:r>
                        <a:rPr sz="800" spc="-45" dirty="0">
                          <a:latin typeface="Arial"/>
                          <a:cs typeface="Arial"/>
                        </a:rPr>
                        <a:t> </a:t>
                      </a:r>
                      <a:r>
                        <a:rPr sz="800" spc="-10" dirty="0">
                          <a:latin typeface="Arial"/>
                          <a:cs typeface="Arial"/>
                        </a:rPr>
                        <a:t>degree</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marR="405130">
                        <a:lnSpc>
                          <a:spcPct val="100000"/>
                        </a:lnSpc>
                        <a:spcBef>
                          <a:spcPts val="250"/>
                        </a:spcBef>
                      </a:pPr>
                      <a:r>
                        <a:rPr sz="800" spc="-10" dirty="0">
                          <a:latin typeface="Arial"/>
                          <a:cs typeface="Arial"/>
                        </a:rPr>
                        <a:t>Bachelor's degree</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7"/>
                  </a:ext>
                </a:extLst>
              </a:tr>
              <a:tr h="170851">
                <a:tc vMerge="1">
                  <a:txBody>
                    <a:bodyPr/>
                    <a:lstStyle/>
                    <a:p>
                      <a:endParaRPr/>
                    </a:p>
                  </a:txBody>
                  <a:tcPr marL="0" marR="0" marT="23495" marB="0">
                    <a:lnR w="12700">
                      <a:solidFill>
                        <a:srgbClr val="FFCE34"/>
                      </a:solidFill>
                      <a:prstDash val="solid"/>
                    </a:lnR>
                    <a:lnT w="12700">
                      <a:solidFill>
                        <a:srgbClr val="FFCE34"/>
                      </a:solidFill>
                      <a:prstDash val="solid"/>
                    </a:lnT>
                    <a:lnB w="12700">
                      <a:solidFill>
                        <a:srgbClr val="FFCE34"/>
                      </a:solidFill>
                      <a:prstDash val="solid"/>
                    </a:lnB>
                    <a:solidFill>
                      <a:srgbClr val="3A3838"/>
                    </a:solidFill>
                  </a:tcPr>
                </a:tc>
                <a:tc vMerge="1">
                  <a:txBody>
                    <a:bodyPr/>
                    <a:lstStyle/>
                    <a:p>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vMerge="1">
                  <a:txBody>
                    <a:bodyPr/>
                    <a:lstStyle/>
                    <a:p>
                      <a:endParaRPr/>
                    </a:p>
                  </a:txBody>
                  <a:tcPr marL="0" marR="0" marT="28575"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CFP</a:t>
                      </a:r>
                      <a:r>
                        <a:rPr sz="800" spc="-20" dirty="0">
                          <a:latin typeface="Arial"/>
                          <a:cs typeface="Arial"/>
                        </a:rPr>
                        <a:t> </a:t>
                      </a:r>
                      <a:r>
                        <a:rPr sz="800" spc="-10" dirty="0">
                          <a:latin typeface="Arial"/>
                          <a:cs typeface="Arial"/>
                        </a:rPr>
                        <a:t>certification</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CFP</a:t>
                      </a:r>
                      <a:r>
                        <a:rPr sz="800" spc="-20" dirty="0">
                          <a:latin typeface="Arial"/>
                          <a:cs typeface="Arial"/>
                        </a:rPr>
                        <a:t> </a:t>
                      </a:r>
                      <a:r>
                        <a:rPr sz="800" spc="-10" dirty="0">
                          <a:latin typeface="Arial"/>
                          <a:cs typeface="Arial"/>
                        </a:rPr>
                        <a:t>certification</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CFP</a:t>
                      </a:r>
                      <a:r>
                        <a:rPr sz="800" spc="-20" dirty="0">
                          <a:latin typeface="Arial"/>
                          <a:cs typeface="Arial"/>
                        </a:rPr>
                        <a:t> </a:t>
                      </a:r>
                      <a:r>
                        <a:rPr sz="800" spc="-10" dirty="0">
                          <a:latin typeface="Arial"/>
                          <a:cs typeface="Arial"/>
                        </a:rPr>
                        <a:t>certification</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8"/>
                  </a:ext>
                </a:extLst>
              </a:tr>
              <a:tr h="189076">
                <a:tc>
                  <a:txBody>
                    <a:bodyPr/>
                    <a:lstStyle/>
                    <a:p>
                      <a:pPr marL="68580">
                        <a:lnSpc>
                          <a:spcPct val="100000"/>
                        </a:lnSpc>
                        <a:spcBef>
                          <a:spcPts val="245"/>
                        </a:spcBef>
                      </a:pPr>
                      <a:r>
                        <a:rPr sz="900" b="1" spc="-10" dirty="0">
                          <a:solidFill>
                            <a:srgbClr val="FFFFFF"/>
                          </a:solidFill>
                          <a:latin typeface="Arial"/>
                          <a:cs typeface="Arial"/>
                        </a:rPr>
                        <a:t>Experience</a:t>
                      </a:r>
                      <a:endParaRPr sz="900">
                        <a:latin typeface="Arial"/>
                        <a:cs typeface="Arial"/>
                      </a:endParaRPr>
                    </a:p>
                  </a:txBody>
                  <a:tcPr marL="0" marR="0" marT="31115" marB="0">
                    <a:lnR w="12700">
                      <a:solidFill>
                        <a:srgbClr val="FFCE34"/>
                      </a:solidFill>
                      <a:prstDash val="solid"/>
                    </a:lnR>
                    <a:lnT w="12700">
                      <a:solidFill>
                        <a:srgbClr val="FFCE34"/>
                      </a:solidFill>
                      <a:prstDash val="solid"/>
                    </a:lnT>
                    <a:lnB w="12700">
                      <a:solidFill>
                        <a:srgbClr val="FFCE34"/>
                      </a:solidFill>
                      <a:prstDash val="solid"/>
                    </a:lnB>
                    <a:solidFill>
                      <a:srgbClr val="3A3838"/>
                    </a:solidFill>
                  </a:tcPr>
                </a:tc>
                <a:tc>
                  <a:txBody>
                    <a:bodyPr/>
                    <a:lstStyle/>
                    <a:p>
                      <a:pPr marL="68580">
                        <a:lnSpc>
                          <a:spcPct val="100000"/>
                        </a:lnSpc>
                        <a:spcBef>
                          <a:spcPts val="250"/>
                        </a:spcBef>
                      </a:pPr>
                      <a:r>
                        <a:rPr sz="800" dirty="0">
                          <a:latin typeface="Arial"/>
                          <a:cs typeface="Arial"/>
                        </a:rPr>
                        <a:t>0</a:t>
                      </a:r>
                      <a:r>
                        <a:rPr sz="800" spc="-10" dirty="0">
                          <a:latin typeface="Arial"/>
                          <a:cs typeface="Arial"/>
                        </a:rPr>
                        <a:t> </a:t>
                      </a:r>
                      <a:r>
                        <a:rPr sz="800" dirty="0">
                          <a:latin typeface="Arial"/>
                          <a:cs typeface="Arial"/>
                        </a:rPr>
                        <a:t>to</a:t>
                      </a:r>
                      <a:r>
                        <a:rPr sz="800" spc="-5" dirty="0">
                          <a:latin typeface="Arial"/>
                          <a:cs typeface="Arial"/>
                        </a:rPr>
                        <a:t> </a:t>
                      </a:r>
                      <a:r>
                        <a:rPr sz="800" dirty="0">
                          <a:latin typeface="Arial"/>
                          <a:cs typeface="Arial"/>
                        </a:rPr>
                        <a:t>3</a:t>
                      </a:r>
                      <a:r>
                        <a:rPr sz="800" spc="-5" dirty="0">
                          <a:latin typeface="Arial"/>
                          <a:cs typeface="Arial"/>
                        </a:rPr>
                        <a:t> </a:t>
                      </a:r>
                      <a:r>
                        <a:rPr sz="800" spc="-10" dirty="0">
                          <a:latin typeface="Arial"/>
                          <a:cs typeface="Arial"/>
                        </a:rPr>
                        <a:t>years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2</a:t>
                      </a:r>
                      <a:r>
                        <a:rPr sz="800" spc="-10" dirty="0">
                          <a:latin typeface="Arial"/>
                          <a:cs typeface="Arial"/>
                        </a:rPr>
                        <a:t> </a:t>
                      </a:r>
                      <a:r>
                        <a:rPr sz="800" dirty="0">
                          <a:latin typeface="Arial"/>
                          <a:cs typeface="Arial"/>
                        </a:rPr>
                        <a:t>to</a:t>
                      </a:r>
                      <a:r>
                        <a:rPr sz="800" spc="-5" dirty="0">
                          <a:latin typeface="Arial"/>
                          <a:cs typeface="Arial"/>
                        </a:rPr>
                        <a:t> </a:t>
                      </a:r>
                      <a:r>
                        <a:rPr sz="800" dirty="0">
                          <a:latin typeface="Arial"/>
                          <a:cs typeface="Arial"/>
                        </a:rPr>
                        <a:t>5</a:t>
                      </a:r>
                      <a:r>
                        <a:rPr sz="800" spc="-5" dirty="0">
                          <a:latin typeface="Arial"/>
                          <a:cs typeface="Arial"/>
                        </a:rPr>
                        <a:t> </a:t>
                      </a:r>
                      <a:r>
                        <a:rPr sz="800" spc="-10" dirty="0">
                          <a:latin typeface="Arial"/>
                          <a:cs typeface="Arial"/>
                        </a:rPr>
                        <a:t>years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3</a:t>
                      </a:r>
                      <a:r>
                        <a:rPr sz="800" spc="-10" dirty="0">
                          <a:latin typeface="Arial"/>
                          <a:cs typeface="Arial"/>
                        </a:rPr>
                        <a:t> </a:t>
                      </a:r>
                      <a:r>
                        <a:rPr sz="800" dirty="0">
                          <a:latin typeface="Arial"/>
                          <a:cs typeface="Arial"/>
                        </a:rPr>
                        <a:t>to</a:t>
                      </a:r>
                      <a:r>
                        <a:rPr sz="800" spc="-5" dirty="0">
                          <a:latin typeface="Arial"/>
                          <a:cs typeface="Arial"/>
                        </a:rPr>
                        <a:t> </a:t>
                      </a:r>
                      <a:r>
                        <a:rPr sz="800" dirty="0">
                          <a:latin typeface="Arial"/>
                          <a:cs typeface="Arial"/>
                        </a:rPr>
                        <a:t>7</a:t>
                      </a:r>
                      <a:r>
                        <a:rPr sz="800" spc="-5" dirty="0">
                          <a:latin typeface="Arial"/>
                          <a:cs typeface="Arial"/>
                        </a:rPr>
                        <a:t> </a:t>
                      </a:r>
                      <a:r>
                        <a:rPr sz="800" spc="-10" dirty="0">
                          <a:latin typeface="Arial"/>
                          <a:cs typeface="Arial"/>
                        </a:rPr>
                        <a:t>years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5</a:t>
                      </a:r>
                      <a:r>
                        <a:rPr sz="800" spc="-10" dirty="0">
                          <a:latin typeface="Arial"/>
                          <a:cs typeface="Arial"/>
                        </a:rPr>
                        <a:t> </a:t>
                      </a:r>
                      <a:r>
                        <a:rPr sz="800" dirty="0">
                          <a:latin typeface="Arial"/>
                          <a:cs typeface="Arial"/>
                        </a:rPr>
                        <a:t>to</a:t>
                      </a:r>
                      <a:r>
                        <a:rPr sz="800" spc="-10" dirty="0">
                          <a:latin typeface="Arial"/>
                          <a:cs typeface="Arial"/>
                        </a:rPr>
                        <a:t> </a:t>
                      </a:r>
                      <a:r>
                        <a:rPr sz="800" dirty="0">
                          <a:latin typeface="Arial"/>
                          <a:cs typeface="Arial"/>
                        </a:rPr>
                        <a:t>10 </a:t>
                      </a:r>
                      <a:r>
                        <a:rPr sz="800" spc="-10" dirty="0">
                          <a:latin typeface="Arial"/>
                          <a:cs typeface="Arial"/>
                        </a:rPr>
                        <a:t>years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tc>
                  <a:txBody>
                    <a:bodyPr/>
                    <a:lstStyle/>
                    <a:p>
                      <a:pPr marL="67945">
                        <a:lnSpc>
                          <a:spcPct val="100000"/>
                        </a:lnSpc>
                        <a:spcBef>
                          <a:spcPts val="250"/>
                        </a:spcBef>
                      </a:pPr>
                      <a:r>
                        <a:rPr sz="800" dirty="0">
                          <a:latin typeface="Arial"/>
                          <a:cs typeface="Arial"/>
                        </a:rPr>
                        <a:t>7+</a:t>
                      </a:r>
                      <a:r>
                        <a:rPr sz="800" spc="-5" dirty="0">
                          <a:latin typeface="Arial"/>
                          <a:cs typeface="Arial"/>
                        </a:rPr>
                        <a:t> </a:t>
                      </a:r>
                      <a:r>
                        <a:rPr sz="800" spc="-10" dirty="0">
                          <a:latin typeface="Arial"/>
                          <a:cs typeface="Arial"/>
                        </a:rPr>
                        <a:t>years</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lnB w="12700">
                      <a:solidFill>
                        <a:srgbClr val="FFCE34"/>
                      </a:solidFill>
                      <a:prstDash val="solid"/>
                    </a:lnB>
                  </a:tcPr>
                </a:tc>
                <a:extLst>
                  <a:ext uri="{0D108BD9-81ED-4DB2-BD59-A6C34878D82A}">
                    <a16:rowId xmlns:a16="http://schemas.microsoft.com/office/drawing/2014/main" val="10009"/>
                  </a:ext>
                </a:extLst>
              </a:tr>
              <a:tr h="282271">
                <a:tc>
                  <a:txBody>
                    <a:bodyPr/>
                    <a:lstStyle/>
                    <a:p>
                      <a:pPr marL="68580">
                        <a:lnSpc>
                          <a:spcPct val="100000"/>
                        </a:lnSpc>
                        <a:spcBef>
                          <a:spcPts val="245"/>
                        </a:spcBef>
                      </a:pPr>
                      <a:r>
                        <a:rPr sz="900" b="1" dirty="0">
                          <a:solidFill>
                            <a:srgbClr val="FFFFFF"/>
                          </a:solidFill>
                          <a:latin typeface="Arial"/>
                          <a:cs typeface="Arial"/>
                        </a:rPr>
                        <a:t>Compensation</a:t>
                      </a:r>
                      <a:r>
                        <a:rPr sz="900" b="1" spc="-65" dirty="0">
                          <a:solidFill>
                            <a:srgbClr val="FFFFFF"/>
                          </a:solidFill>
                          <a:latin typeface="Arial"/>
                          <a:cs typeface="Arial"/>
                        </a:rPr>
                        <a:t> </a:t>
                      </a:r>
                      <a:r>
                        <a:rPr sz="900" b="1" spc="-20" dirty="0">
                          <a:solidFill>
                            <a:srgbClr val="FFFFFF"/>
                          </a:solidFill>
                          <a:latin typeface="Arial"/>
                          <a:cs typeface="Arial"/>
                        </a:rPr>
                        <a:t>Range</a:t>
                      </a:r>
                      <a:endParaRPr sz="900">
                        <a:latin typeface="Arial"/>
                        <a:cs typeface="Arial"/>
                      </a:endParaRPr>
                    </a:p>
                  </a:txBody>
                  <a:tcPr marL="0" marR="0" marT="31115" marB="0">
                    <a:lnR w="12700">
                      <a:solidFill>
                        <a:srgbClr val="FFCE34"/>
                      </a:solidFill>
                      <a:prstDash val="solid"/>
                    </a:lnR>
                    <a:lnT w="12700">
                      <a:solidFill>
                        <a:srgbClr val="FFCE34"/>
                      </a:solidFill>
                      <a:prstDash val="solid"/>
                    </a:lnT>
                    <a:solidFill>
                      <a:srgbClr val="3A3838"/>
                    </a:solidFill>
                  </a:tcPr>
                </a:tc>
                <a:tc>
                  <a:txBody>
                    <a:bodyPr/>
                    <a:lstStyle/>
                    <a:p>
                      <a:pPr marL="68580">
                        <a:lnSpc>
                          <a:spcPct val="100000"/>
                        </a:lnSpc>
                        <a:spcBef>
                          <a:spcPts val="250"/>
                        </a:spcBef>
                      </a:pPr>
                      <a:r>
                        <a:rPr sz="800" dirty="0">
                          <a:latin typeface="Arial"/>
                          <a:cs typeface="Arial"/>
                        </a:rPr>
                        <a:t>$60,000</a:t>
                      </a:r>
                      <a:r>
                        <a:rPr sz="800" spc="-10" dirty="0">
                          <a:latin typeface="Arial"/>
                          <a:cs typeface="Arial"/>
                        </a:rPr>
                        <a:t> </a:t>
                      </a:r>
                      <a:r>
                        <a:rPr sz="800" dirty="0">
                          <a:latin typeface="Arial"/>
                          <a:cs typeface="Arial"/>
                        </a:rPr>
                        <a:t>to</a:t>
                      </a:r>
                      <a:r>
                        <a:rPr sz="800" spc="-30" dirty="0">
                          <a:latin typeface="Arial"/>
                          <a:cs typeface="Arial"/>
                        </a:rPr>
                        <a:t> </a:t>
                      </a:r>
                      <a:r>
                        <a:rPr sz="800" spc="-10" dirty="0">
                          <a:latin typeface="Arial"/>
                          <a:cs typeface="Arial"/>
                        </a:rPr>
                        <a:t>$70,000</a:t>
                      </a:r>
                      <a:endParaRPr sz="800" dirty="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tcPr>
                </a:tc>
                <a:tc>
                  <a:txBody>
                    <a:bodyPr/>
                    <a:lstStyle/>
                    <a:p>
                      <a:pPr marL="67945">
                        <a:lnSpc>
                          <a:spcPct val="100000"/>
                        </a:lnSpc>
                        <a:spcBef>
                          <a:spcPts val="250"/>
                        </a:spcBef>
                      </a:pPr>
                      <a:r>
                        <a:rPr sz="800" dirty="0">
                          <a:latin typeface="Arial"/>
                          <a:cs typeface="Arial"/>
                        </a:rPr>
                        <a:t>$70,500</a:t>
                      </a:r>
                      <a:r>
                        <a:rPr sz="800" spc="-10" dirty="0">
                          <a:latin typeface="Arial"/>
                          <a:cs typeface="Arial"/>
                        </a:rPr>
                        <a:t> </a:t>
                      </a:r>
                      <a:r>
                        <a:rPr sz="800" dirty="0">
                          <a:latin typeface="Arial"/>
                          <a:cs typeface="Arial"/>
                        </a:rPr>
                        <a:t>to</a:t>
                      </a:r>
                      <a:r>
                        <a:rPr sz="800" spc="-30" dirty="0">
                          <a:latin typeface="Arial"/>
                          <a:cs typeface="Arial"/>
                        </a:rPr>
                        <a:t> </a:t>
                      </a:r>
                      <a:r>
                        <a:rPr sz="800" spc="-10" dirty="0">
                          <a:latin typeface="Arial"/>
                          <a:cs typeface="Arial"/>
                        </a:rPr>
                        <a:t>$79,613</a:t>
                      </a:r>
                      <a:endParaRPr sz="800" dirty="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tcPr>
                </a:tc>
                <a:tc>
                  <a:txBody>
                    <a:bodyPr/>
                    <a:lstStyle/>
                    <a:p>
                      <a:pPr marL="67945">
                        <a:lnSpc>
                          <a:spcPct val="100000"/>
                        </a:lnSpc>
                        <a:spcBef>
                          <a:spcPts val="250"/>
                        </a:spcBef>
                      </a:pPr>
                      <a:r>
                        <a:rPr sz="800" dirty="0">
                          <a:latin typeface="Arial"/>
                          <a:cs typeface="Arial"/>
                        </a:rPr>
                        <a:t>$80,000</a:t>
                      </a:r>
                      <a:r>
                        <a:rPr sz="800" spc="-10" dirty="0">
                          <a:latin typeface="Arial"/>
                          <a:cs typeface="Arial"/>
                        </a:rPr>
                        <a:t> </a:t>
                      </a:r>
                      <a:r>
                        <a:rPr sz="800" dirty="0">
                          <a:latin typeface="Arial"/>
                          <a:cs typeface="Arial"/>
                        </a:rPr>
                        <a:t>to</a:t>
                      </a:r>
                      <a:r>
                        <a:rPr sz="800" spc="-30" dirty="0">
                          <a:latin typeface="Arial"/>
                          <a:cs typeface="Arial"/>
                        </a:rPr>
                        <a:t> </a:t>
                      </a:r>
                      <a:r>
                        <a:rPr sz="800" spc="-10" dirty="0">
                          <a:latin typeface="Arial"/>
                          <a:cs typeface="Arial"/>
                        </a:rPr>
                        <a:t>$122,500</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tcPr>
                </a:tc>
                <a:tc>
                  <a:txBody>
                    <a:bodyPr/>
                    <a:lstStyle/>
                    <a:p>
                      <a:pPr marL="67945">
                        <a:lnSpc>
                          <a:spcPct val="100000"/>
                        </a:lnSpc>
                        <a:spcBef>
                          <a:spcPts val="250"/>
                        </a:spcBef>
                      </a:pPr>
                      <a:r>
                        <a:rPr sz="800" dirty="0">
                          <a:latin typeface="Arial"/>
                          <a:cs typeface="Arial"/>
                        </a:rPr>
                        <a:t>$126,945</a:t>
                      </a:r>
                      <a:r>
                        <a:rPr sz="800" spc="-5" dirty="0">
                          <a:latin typeface="Arial"/>
                          <a:cs typeface="Arial"/>
                        </a:rPr>
                        <a:t> </a:t>
                      </a:r>
                      <a:r>
                        <a:rPr sz="800" dirty="0">
                          <a:latin typeface="Arial"/>
                          <a:cs typeface="Arial"/>
                        </a:rPr>
                        <a:t>to</a:t>
                      </a:r>
                      <a:r>
                        <a:rPr sz="800" spc="-35" dirty="0">
                          <a:latin typeface="Arial"/>
                          <a:cs typeface="Arial"/>
                        </a:rPr>
                        <a:t> </a:t>
                      </a:r>
                      <a:r>
                        <a:rPr sz="800" spc="-10" dirty="0">
                          <a:latin typeface="Arial"/>
                          <a:cs typeface="Arial"/>
                        </a:rPr>
                        <a:t>$213,126</a:t>
                      </a:r>
                      <a:endParaRPr sz="80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tcPr>
                </a:tc>
                <a:tc>
                  <a:txBody>
                    <a:bodyPr/>
                    <a:lstStyle/>
                    <a:p>
                      <a:pPr marL="67945">
                        <a:lnSpc>
                          <a:spcPct val="100000"/>
                        </a:lnSpc>
                        <a:spcBef>
                          <a:spcPts val="250"/>
                        </a:spcBef>
                      </a:pPr>
                      <a:r>
                        <a:rPr sz="800" dirty="0">
                          <a:latin typeface="Arial"/>
                          <a:cs typeface="Arial"/>
                        </a:rPr>
                        <a:t>$170,000</a:t>
                      </a:r>
                      <a:r>
                        <a:rPr sz="800" spc="-30" dirty="0">
                          <a:latin typeface="Arial"/>
                          <a:cs typeface="Arial"/>
                        </a:rPr>
                        <a:t> </a:t>
                      </a:r>
                      <a:r>
                        <a:rPr sz="800" spc="-25" dirty="0">
                          <a:latin typeface="Arial"/>
                          <a:cs typeface="Arial"/>
                        </a:rPr>
                        <a:t>to</a:t>
                      </a:r>
                      <a:endParaRPr sz="800" dirty="0">
                        <a:latin typeface="Arial"/>
                        <a:cs typeface="Arial"/>
                      </a:endParaRPr>
                    </a:p>
                    <a:p>
                      <a:pPr marL="67945">
                        <a:lnSpc>
                          <a:spcPct val="100000"/>
                        </a:lnSpc>
                      </a:pPr>
                      <a:r>
                        <a:rPr sz="800" spc="-10" dirty="0">
                          <a:latin typeface="Arial"/>
                          <a:cs typeface="Arial"/>
                        </a:rPr>
                        <a:t>$346,500</a:t>
                      </a:r>
                      <a:endParaRPr sz="800" dirty="0">
                        <a:latin typeface="Arial"/>
                        <a:cs typeface="Arial"/>
                      </a:endParaRPr>
                    </a:p>
                  </a:txBody>
                  <a:tcPr marL="0" marR="0" marT="31750" marB="0">
                    <a:lnL w="12700">
                      <a:solidFill>
                        <a:srgbClr val="FFCE34"/>
                      </a:solidFill>
                      <a:prstDash val="solid"/>
                    </a:lnL>
                    <a:lnR w="12700">
                      <a:solidFill>
                        <a:srgbClr val="FFCE34"/>
                      </a:solidFill>
                      <a:prstDash val="solid"/>
                    </a:lnR>
                    <a:lnT w="12700">
                      <a:solidFill>
                        <a:srgbClr val="FFCE34"/>
                      </a:solidFill>
                      <a:prstDash val="solid"/>
                    </a:lnT>
                  </a:tcPr>
                </a:tc>
                <a:extLst>
                  <a:ext uri="{0D108BD9-81ED-4DB2-BD59-A6C34878D82A}">
                    <a16:rowId xmlns:a16="http://schemas.microsoft.com/office/drawing/2014/main" val="10010"/>
                  </a:ext>
                </a:extLst>
              </a:tr>
            </a:tbl>
          </a:graphicData>
        </a:graphic>
      </p:graphicFrame>
      <p:sp>
        <p:nvSpPr>
          <p:cNvPr id="3" name="object 3"/>
          <p:cNvSpPr txBox="1">
            <a:spLocks noGrp="1"/>
          </p:cNvSpPr>
          <p:nvPr>
            <p:ph type="title"/>
          </p:nvPr>
        </p:nvSpPr>
        <p:spPr>
          <a:xfrm>
            <a:off x="701465" y="300503"/>
            <a:ext cx="4884420" cy="633730"/>
          </a:xfrm>
          <a:prstGeom prst="rect">
            <a:avLst/>
          </a:prstGeom>
        </p:spPr>
        <p:txBody>
          <a:bodyPr vert="horz" wrap="square" lIns="0" tIns="48260" rIns="0" bIns="0" rtlCol="0">
            <a:spAutoFit/>
          </a:bodyPr>
          <a:lstStyle/>
          <a:p>
            <a:pPr marL="12700" marR="5080">
              <a:lnSpc>
                <a:spcPts val="2270"/>
              </a:lnSpc>
              <a:spcBef>
                <a:spcPts val="380"/>
              </a:spcBef>
            </a:pPr>
            <a:r>
              <a:rPr sz="2100" b="1" dirty="0">
                <a:latin typeface="Arial"/>
                <a:cs typeface="Arial"/>
              </a:rPr>
              <a:t>FINANCIAL</a:t>
            </a:r>
            <a:r>
              <a:rPr sz="2100" b="1" spc="-75" dirty="0">
                <a:latin typeface="Arial"/>
                <a:cs typeface="Arial"/>
              </a:rPr>
              <a:t> </a:t>
            </a:r>
            <a:r>
              <a:rPr sz="2100" b="1" dirty="0">
                <a:latin typeface="Arial"/>
                <a:cs typeface="Arial"/>
              </a:rPr>
              <a:t>PLANNING</a:t>
            </a:r>
            <a:r>
              <a:rPr sz="2100" b="1" spc="-25" dirty="0">
                <a:latin typeface="Arial"/>
                <a:cs typeface="Arial"/>
              </a:rPr>
              <a:t> </a:t>
            </a:r>
            <a:r>
              <a:rPr sz="2100" b="1" dirty="0">
                <a:latin typeface="Arial"/>
                <a:cs typeface="Arial"/>
              </a:rPr>
              <a:t>CAREER</a:t>
            </a:r>
            <a:r>
              <a:rPr sz="2100" b="1" spc="-55" dirty="0">
                <a:latin typeface="Arial"/>
                <a:cs typeface="Arial"/>
              </a:rPr>
              <a:t> </a:t>
            </a:r>
            <a:r>
              <a:rPr sz="2100" b="1" spc="-65" dirty="0">
                <a:latin typeface="Arial"/>
                <a:cs typeface="Arial"/>
              </a:rPr>
              <a:t>PATH </a:t>
            </a:r>
            <a:r>
              <a:rPr sz="2100" b="1" spc="-10" dirty="0">
                <a:latin typeface="Arial"/>
                <a:cs typeface="Arial"/>
              </a:rPr>
              <a:t>RESPONSIBILITIES</a:t>
            </a:r>
            <a:endParaRPr sz="2100" dirty="0">
              <a:latin typeface="Arial"/>
              <a:cs typeface="Arial"/>
            </a:endParaRPr>
          </a:p>
        </p:txBody>
      </p:sp>
      <p:sp>
        <p:nvSpPr>
          <p:cNvPr id="4" name="object 4"/>
          <p:cNvSpPr/>
          <p:nvPr/>
        </p:nvSpPr>
        <p:spPr>
          <a:xfrm>
            <a:off x="720090" y="1002030"/>
            <a:ext cx="8425180" cy="0"/>
          </a:xfrm>
          <a:custGeom>
            <a:avLst/>
            <a:gdLst/>
            <a:ahLst/>
            <a:cxnLst/>
            <a:rect l="l" t="t" r="r" b="b"/>
            <a:pathLst>
              <a:path w="8425180">
                <a:moveTo>
                  <a:pt x="0" y="0"/>
                </a:moveTo>
                <a:lnTo>
                  <a:pt x="8424583" y="0"/>
                </a:lnTo>
              </a:path>
            </a:pathLst>
          </a:custGeom>
          <a:ln w="38100">
            <a:solidFill>
              <a:srgbClr val="3A3838"/>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5">
            <a:extLst>
              <a:ext uri="{FF2B5EF4-FFF2-40B4-BE49-F238E27FC236}">
                <a16:creationId xmlns:a16="http://schemas.microsoft.com/office/drawing/2014/main" id="{B9B6F2E6-72B2-15FD-7EDD-C3AE7E393E13}"/>
              </a:ext>
            </a:extLst>
          </p:cNvPr>
          <p:cNvSpPr/>
          <p:nvPr/>
        </p:nvSpPr>
        <p:spPr>
          <a:xfrm>
            <a:off x="4384545" y="0"/>
            <a:ext cx="4759454"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chemeClr val="tx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Title 3">
            <a:extLst>
              <a:ext uri="{FF2B5EF4-FFF2-40B4-BE49-F238E27FC236}">
                <a16:creationId xmlns:a16="http://schemas.microsoft.com/office/drawing/2014/main" id="{A1EF4CCF-C7A7-E567-40B9-6F9A15A9D8FC}"/>
              </a:ext>
            </a:extLst>
          </p:cNvPr>
          <p:cNvSpPr>
            <a:spLocks noGrp="1"/>
          </p:cNvSpPr>
          <p:nvPr>
            <p:ph type="title"/>
          </p:nvPr>
        </p:nvSpPr>
        <p:spPr>
          <a:xfrm>
            <a:off x="498612" y="1653122"/>
            <a:ext cx="2854188" cy="1837256"/>
          </a:xfrm>
        </p:spPr>
        <p:txBody>
          <a:bodyPr/>
          <a:lstStyle/>
          <a:p>
            <a:pPr marL="12700" marR="0" lvl="0" indent="0" defTabSz="914400" eaLnBrk="1" fontAlgn="auto" latinLnBrk="0" hangingPunct="1">
              <a:lnSpc>
                <a:spcPct val="105000"/>
              </a:lnSpc>
              <a:spcAft>
                <a:spcPts val="0"/>
              </a:spcAft>
              <a:tabLst/>
              <a:defRPr/>
            </a:pPr>
            <a:r>
              <a:rPr kumimoji="0" lang="en-US" sz="3300" b="0" i="0" u="none" strike="noStrike" kern="0" cap="none" spc="0" normalizeH="0" baseline="0" noProof="0" dirty="0">
                <a:ln>
                  <a:noFill/>
                </a:ln>
                <a:solidFill>
                  <a:srgbClr val="3A3838"/>
                </a:solidFill>
                <a:effectLst/>
                <a:uLnTx/>
                <a:uFillTx/>
                <a:latin typeface="Arial Black"/>
                <a:ea typeface="+mj-ea"/>
                <a:cs typeface="Arial Black"/>
              </a:rPr>
              <a:t>INDUSTRY CHANNELS</a:t>
            </a:r>
            <a:br>
              <a:rPr lang="en-US" spc="-10" dirty="0"/>
            </a:br>
            <a:r>
              <a:rPr kumimoji="0" lang="en-US" sz="1600" b="1" i="0" u="none" strike="noStrike" kern="0" cap="none" spc="0" normalizeH="0" baseline="0" noProof="0" dirty="0">
                <a:ln>
                  <a:noFill/>
                </a:ln>
                <a:solidFill>
                  <a:srgbClr val="3A3838"/>
                </a:solidFill>
                <a:effectLst/>
                <a:uLnTx/>
                <a:uFillTx/>
                <a:latin typeface="Arial"/>
                <a:ea typeface="+mj-ea"/>
                <a:cs typeface="Arial"/>
              </a:rPr>
              <a:t>Financial Services Firms come in all shapes, sizes, and areas of specialization</a:t>
            </a:r>
            <a:endParaRPr lang="en-US" dirty="0"/>
          </a:p>
        </p:txBody>
      </p:sp>
      <p:grpSp>
        <p:nvGrpSpPr>
          <p:cNvPr id="60" name="Group 59">
            <a:extLst>
              <a:ext uri="{FF2B5EF4-FFF2-40B4-BE49-F238E27FC236}">
                <a16:creationId xmlns:a16="http://schemas.microsoft.com/office/drawing/2014/main" id="{3F84AA45-C895-0A0B-644A-E52A97FF864A}"/>
              </a:ext>
            </a:extLst>
          </p:cNvPr>
          <p:cNvGrpSpPr/>
          <p:nvPr/>
        </p:nvGrpSpPr>
        <p:grpSpPr>
          <a:xfrm>
            <a:off x="4102141" y="209552"/>
            <a:ext cx="5324264" cy="4724398"/>
            <a:chOff x="4102141" y="209552"/>
            <a:chExt cx="5324264" cy="4724398"/>
          </a:xfrm>
        </p:grpSpPr>
        <p:pic>
          <p:nvPicPr>
            <p:cNvPr id="59" name="Picture 58">
              <a:extLst>
                <a:ext uri="{FF2B5EF4-FFF2-40B4-BE49-F238E27FC236}">
                  <a16:creationId xmlns:a16="http://schemas.microsoft.com/office/drawing/2014/main" id="{9C010693-49DB-5366-8165-3BBAA830414A}"/>
                </a:ext>
              </a:extLst>
            </p:cNvPr>
            <p:cNvPicPr>
              <a:picLocks noChangeAspect="1"/>
            </p:cNvPicPr>
            <p:nvPr/>
          </p:nvPicPr>
          <p:blipFill>
            <a:blip r:embed="rId3"/>
            <a:stretch>
              <a:fillRect/>
            </a:stretch>
          </p:blipFill>
          <p:spPr>
            <a:xfrm>
              <a:off x="4907268" y="726111"/>
              <a:ext cx="1485900" cy="1485900"/>
            </a:xfrm>
            <a:prstGeom prst="rect">
              <a:avLst/>
            </a:prstGeom>
          </p:spPr>
        </p:pic>
        <p:graphicFrame>
          <p:nvGraphicFramePr>
            <p:cNvPr id="6" name="Chart 5">
              <a:extLst>
                <a:ext uri="{FF2B5EF4-FFF2-40B4-BE49-F238E27FC236}">
                  <a16:creationId xmlns:a16="http://schemas.microsoft.com/office/drawing/2014/main" id="{AC07B042-C6B3-BDE8-288F-14274B8EE5A2}"/>
                </a:ext>
              </a:extLst>
            </p:cNvPr>
            <p:cNvGraphicFramePr/>
            <p:nvPr>
              <p:extLst>
                <p:ext uri="{D42A27DB-BD31-4B8C-83A1-F6EECF244321}">
                  <p14:modId xmlns:p14="http://schemas.microsoft.com/office/powerpoint/2010/main" val="3444452813"/>
                </p:ext>
              </p:extLst>
            </p:nvPr>
          </p:nvGraphicFramePr>
          <p:xfrm>
            <a:off x="4102141" y="209552"/>
            <a:ext cx="5324264" cy="4724398"/>
          </p:xfrm>
          <a:graphic>
            <a:graphicData uri="http://schemas.openxmlformats.org/drawingml/2006/chart">
              <c:chart xmlns:c="http://schemas.openxmlformats.org/drawingml/2006/chart" xmlns:r="http://schemas.openxmlformats.org/officeDocument/2006/relationships" r:id="rId4"/>
            </a:graphicData>
          </a:graphic>
        </p:graphicFrame>
      </p:grpSp>
      <p:pic>
        <p:nvPicPr>
          <p:cNvPr id="33" name="object 13">
            <a:extLst>
              <a:ext uri="{FF2B5EF4-FFF2-40B4-BE49-F238E27FC236}">
                <a16:creationId xmlns:a16="http://schemas.microsoft.com/office/drawing/2014/main" id="{BAFFBB4D-096F-56FF-CCE5-58BC0DE1C1B5}"/>
              </a:ext>
            </a:extLst>
          </p:cNvPr>
          <p:cNvPicPr/>
          <p:nvPr/>
        </p:nvPicPr>
        <p:blipFill>
          <a:blip r:embed="rId5" cstate="print">
            <a:extLst>
              <a:ext uri="{28A0092B-C50C-407E-A947-70E740481C1C}">
                <a14:useLocalDpi xmlns:a14="http://schemas.microsoft.com/office/drawing/2010/main" val="0"/>
              </a:ext>
            </a:extLst>
          </a:blip>
          <a:srcRect t="36975" b="12147"/>
          <a:stretch/>
        </p:blipFill>
        <p:spPr>
          <a:xfrm flipH="1">
            <a:off x="1" y="0"/>
            <a:ext cx="4384546" cy="1389380"/>
          </a:xfrm>
          <a:prstGeom prst="rect">
            <a:avLst/>
          </a:prstGeom>
        </p:spPr>
      </p:pic>
      <p:grpSp>
        <p:nvGrpSpPr>
          <p:cNvPr id="50" name="Group 49">
            <a:extLst>
              <a:ext uri="{FF2B5EF4-FFF2-40B4-BE49-F238E27FC236}">
                <a16:creationId xmlns:a16="http://schemas.microsoft.com/office/drawing/2014/main" id="{B5094AC5-F9A3-E20C-533B-3BEEC486F7BB}"/>
              </a:ext>
            </a:extLst>
          </p:cNvPr>
          <p:cNvGrpSpPr/>
          <p:nvPr/>
        </p:nvGrpSpPr>
        <p:grpSpPr>
          <a:xfrm>
            <a:off x="4485611" y="563174"/>
            <a:ext cx="4410567" cy="4012170"/>
            <a:chOff x="4512084" y="604711"/>
            <a:chExt cx="3890878" cy="3278106"/>
          </a:xfrm>
        </p:grpSpPr>
        <p:sp>
          <p:nvSpPr>
            <p:cNvPr id="24" name="TextBox 23">
              <a:extLst>
                <a:ext uri="{FF2B5EF4-FFF2-40B4-BE49-F238E27FC236}">
                  <a16:creationId xmlns:a16="http://schemas.microsoft.com/office/drawing/2014/main" id="{184E992F-2CF7-F5A5-8393-8B3B8E5E41A9}"/>
                </a:ext>
              </a:extLst>
            </p:cNvPr>
            <p:cNvSpPr txBox="1"/>
            <p:nvPr/>
          </p:nvSpPr>
          <p:spPr>
            <a:xfrm>
              <a:off x="4512084" y="1841228"/>
              <a:ext cx="1114102" cy="153888"/>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Academia</a:t>
              </a:r>
              <a:endParaRPr kumimoji="0" lang="en-US" sz="1000" b="1" i="0" u="none" strike="noStrike" kern="0" cap="none" spc="0" normalizeH="0" baseline="0" noProof="0" dirty="0">
                <a:ln>
                  <a:noFill/>
                </a:ln>
                <a:solidFill>
                  <a:sysClr val="windowText" lastClr="000000"/>
                </a:solidFill>
                <a:effectLst/>
                <a:uLnTx/>
                <a:uFillTx/>
              </a:endParaRPr>
            </a:p>
          </p:txBody>
        </p:sp>
        <p:sp>
          <p:nvSpPr>
            <p:cNvPr id="25" name="TextBox 24">
              <a:extLst>
                <a:ext uri="{FF2B5EF4-FFF2-40B4-BE49-F238E27FC236}">
                  <a16:creationId xmlns:a16="http://schemas.microsoft.com/office/drawing/2014/main" id="{D1BD4B55-45FD-5DBA-85DF-814D90443207}"/>
                </a:ext>
              </a:extLst>
            </p:cNvPr>
            <p:cNvSpPr txBox="1"/>
            <p:nvPr/>
          </p:nvSpPr>
          <p:spPr>
            <a:xfrm>
              <a:off x="4688662" y="2432576"/>
              <a:ext cx="760946" cy="3077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Financial Technology</a:t>
              </a:r>
              <a:endParaRPr kumimoji="0" lang="en-US" sz="1000" b="1" i="0" u="none" strike="noStrike" kern="0" cap="none" spc="0" normalizeH="0" baseline="0" noProof="0" dirty="0">
                <a:ln>
                  <a:noFill/>
                </a:ln>
                <a:solidFill>
                  <a:sysClr val="windowText" lastClr="000000"/>
                </a:solidFill>
                <a:effectLst/>
                <a:uLnTx/>
                <a:uFillTx/>
              </a:endParaRPr>
            </a:p>
          </p:txBody>
        </p:sp>
        <p:sp>
          <p:nvSpPr>
            <p:cNvPr id="26" name="TextBox 25">
              <a:extLst>
                <a:ext uri="{FF2B5EF4-FFF2-40B4-BE49-F238E27FC236}">
                  <a16:creationId xmlns:a16="http://schemas.microsoft.com/office/drawing/2014/main" id="{888B1CE6-D8EA-E1D0-5D13-E4898F83015D}"/>
                </a:ext>
              </a:extLst>
            </p:cNvPr>
            <p:cNvSpPr txBox="1"/>
            <p:nvPr/>
          </p:nvSpPr>
          <p:spPr>
            <a:xfrm>
              <a:off x="5730566" y="3421152"/>
              <a:ext cx="760946" cy="46166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Group Retirement Benefits</a:t>
              </a:r>
              <a:endParaRPr kumimoji="0" lang="en-US" sz="1000" b="1" i="0" u="none" strike="noStrike" kern="0" cap="none" spc="0" normalizeH="0" baseline="0" noProof="0" dirty="0">
                <a:ln>
                  <a:noFill/>
                </a:ln>
                <a:solidFill>
                  <a:sysClr val="windowText" lastClr="000000"/>
                </a:solidFill>
                <a:effectLst/>
                <a:uLnTx/>
                <a:uFillTx/>
              </a:endParaRPr>
            </a:p>
          </p:txBody>
        </p:sp>
        <p:sp>
          <p:nvSpPr>
            <p:cNvPr id="27" name="TextBox 26">
              <a:extLst>
                <a:ext uri="{FF2B5EF4-FFF2-40B4-BE49-F238E27FC236}">
                  <a16:creationId xmlns:a16="http://schemas.microsoft.com/office/drawing/2014/main" id="{D365FD16-179C-88A7-35D4-C9879F95E6C6}"/>
                </a:ext>
              </a:extLst>
            </p:cNvPr>
            <p:cNvSpPr txBox="1"/>
            <p:nvPr/>
          </p:nvSpPr>
          <p:spPr>
            <a:xfrm>
              <a:off x="6485205" y="3344207"/>
              <a:ext cx="839522" cy="3077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Discount Brokerage</a:t>
              </a:r>
              <a:endParaRPr kumimoji="0" lang="en-US" sz="1000" b="1" i="0" u="none" strike="noStrike" kern="0" cap="none" spc="0" normalizeH="0" baseline="0" noProof="0" dirty="0">
                <a:ln>
                  <a:noFill/>
                </a:ln>
                <a:solidFill>
                  <a:sysClr val="windowText" lastClr="000000"/>
                </a:solidFill>
                <a:effectLst/>
                <a:uLnTx/>
                <a:uFillTx/>
              </a:endParaRPr>
            </a:p>
          </p:txBody>
        </p:sp>
        <p:sp>
          <p:nvSpPr>
            <p:cNvPr id="28" name="TextBox 27">
              <a:extLst>
                <a:ext uri="{FF2B5EF4-FFF2-40B4-BE49-F238E27FC236}">
                  <a16:creationId xmlns:a16="http://schemas.microsoft.com/office/drawing/2014/main" id="{CFD8B418-A4C7-CE59-1858-A7BAF28E05FE}"/>
                </a:ext>
              </a:extLst>
            </p:cNvPr>
            <p:cNvSpPr txBox="1"/>
            <p:nvPr/>
          </p:nvSpPr>
          <p:spPr>
            <a:xfrm>
              <a:off x="5029200" y="3107505"/>
              <a:ext cx="839522" cy="3077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Government/</a:t>
              </a:r>
              <a:b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Counseling</a:t>
              </a:r>
              <a:endParaRPr kumimoji="0" lang="en-US" sz="1000" b="1" i="0" u="none" strike="noStrike" kern="0" cap="none" spc="0" normalizeH="0" baseline="0" noProof="0" dirty="0">
                <a:ln>
                  <a:noFill/>
                </a:ln>
                <a:solidFill>
                  <a:sysClr val="windowText" lastClr="000000"/>
                </a:solidFill>
                <a:effectLst/>
                <a:uLnTx/>
                <a:uFillTx/>
              </a:endParaRPr>
            </a:p>
          </p:txBody>
        </p:sp>
        <p:sp>
          <p:nvSpPr>
            <p:cNvPr id="30" name="TextBox 29">
              <a:extLst>
                <a:ext uri="{FF2B5EF4-FFF2-40B4-BE49-F238E27FC236}">
                  <a16:creationId xmlns:a16="http://schemas.microsoft.com/office/drawing/2014/main" id="{33036B68-A433-E3D6-3DE6-5E8292522C0A}"/>
                </a:ext>
              </a:extLst>
            </p:cNvPr>
            <p:cNvSpPr txBox="1"/>
            <p:nvPr/>
          </p:nvSpPr>
          <p:spPr>
            <a:xfrm>
              <a:off x="5014993" y="1062889"/>
              <a:ext cx="839522" cy="30777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Banks/</a:t>
              </a:r>
              <a:b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Credit Unions</a:t>
              </a:r>
              <a:endParaRPr kumimoji="0" lang="en-US" sz="1000" b="1" i="0" u="none" strike="noStrike" kern="0" cap="none" spc="0" normalizeH="0" baseline="0" noProof="0" dirty="0">
                <a:ln>
                  <a:noFill/>
                </a:ln>
                <a:solidFill>
                  <a:sysClr val="windowText" lastClr="000000"/>
                </a:solidFill>
                <a:effectLst/>
                <a:uLnTx/>
                <a:uFillTx/>
              </a:endParaRPr>
            </a:p>
          </p:txBody>
        </p:sp>
        <p:grpSp>
          <p:nvGrpSpPr>
            <p:cNvPr id="48" name="Group 47">
              <a:extLst>
                <a:ext uri="{FF2B5EF4-FFF2-40B4-BE49-F238E27FC236}">
                  <a16:creationId xmlns:a16="http://schemas.microsoft.com/office/drawing/2014/main" id="{10DC72B5-2482-D4B4-E712-6748FD3715F0}"/>
                </a:ext>
              </a:extLst>
            </p:cNvPr>
            <p:cNvGrpSpPr/>
            <p:nvPr/>
          </p:nvGrpSpPr>
          <p:grpSpPr>
            <a:xfrm>
              <a:off x="5679955" y="635541"/>
              <a:ext cx="862167" cy="747166"/>
              <a:chOff x="5679955" y="635541"/>
              <a:chExt cx="862167" cy="747166"/>
            </a:xfrm>
          </p:grpSpPr>
          <p:sp>
            <p:nvSpPr>
              <p:cNvPr id="29" name="TextBox 28">
                <a:extLst>
                  <a:ext uri="{FF2B5EF4-FFF2-40B4-BE49-F238E27FC236}">
                    <a16:creationId xmlns:a16="http://schemas.microsoft.com/office/drawing/2014/main" id="{E0390007-FC5B-68F2-A8F0-7DDDCB5EEDA1}"/>
                  </a:ext>
                </a:extLst>
              </p:cNvPr>
              <p:cNvSpPr txBox="1"/>
              <p:nvPr/>
            </p:nvSpPr>
            <p:spPr>
              <a:xfrm>
                <a:off x="5679955" y="635541"/>
                <a:ext cx="862167" cy="46166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Independent Broker-</a:t>
                </a:r>
                <a:b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Dealers</a:t>
                </a:r>
              </a:p>
            </p:txBody>
          </p:sp>
          <p:sp>
            <p:nvSpPr>
              <p:cNvPr id="36" name="TextBox 35">
                <a:extLst>
                  <a:ext uri="{FF2B5EF4-FFF2-40B4-BE49-F238E27FC236}">
                    <a16:creationId xmlns:a16="http://schemas.microsoft.com/office/drawing/2014/main" id="{1902952A-8B44-F8FA-3A49-F99F4EA0EF0B}"/>
                  </a:ext>
                </a:extLst>
              </p:cNvPr>
              <p:cNvSpPr txBox="1"/>
              <p:nvPr/>
            </p:nvSpPr>
            <p:spPr>
              <a:xfrm>
                <a:off x="5888540" y="1059542"/>
                <a:ext cx="627023" cy="32316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Ex: Edward Jones, </a:t>
                </a:r>
                <a:b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Ameriprise</a:t>
                </a:r>
              </a:p>
            </p:txBody>
          </p:sp>
        </p:grpSp>
        <p:grpSp>
          <p:nvGrpSpPr>
            <p:cNvPr id="46" name="Group 45">
              <a:extLst>
                <a:ext uri="{FF2B5EF4-FFF2-40B4-BE49-F238E27FC236}">
                  <a16:creationId xmlns:a16="http://schemas.microsoft.com/office/drawing/2014/main" id="{2C6BA889-6C1D-E9DB-DE7B-84D549C56011}"/>
                </a:ext>
              </a:extLst>
            </p:cNvPr>
            <p:cNvGrpSpPr/>
            <p:nvPr/>
          </p:nvGrpSpPr>
          <p:grpSpPr>
            <a:xfrm>
              <a:off x="7074996" y="1009153"/>
              <a:ext cx="1114102" cy="508023"/>
              <a:chOff x="7074996" y="1009153"/>
              <a:chExt cx="1114102" cy="508023"/>
            </a:xfrm>
          </p:grpSpPr>
          <p:sp>
            <p:nvSpPr>
              <p:cNvPr id="20" name="TextBox 19">
                <a:extLst>
                  <a:ext uri="{FF2B5EF4-FFF2-40B4-BE49-F238E27FC236}">
                    <a16:creationId xmlns:a16="http://schemas.microsoft.com/office/drawing/2014/main" id="{0D7D4830-CB8F-8CFD-48C0-99AFC257FD22}"/>
                  </a:ext>
                </a:extLst>
              </p:cNvPr>
              <p:cNvSpPr txBox="1"/>
              <p:nvPr/>
            </p:nvSpPr>
            <p:spPr>
              <a:xfrm>
                <a:off x="7074996" y="1009153"/>
                <a:ext cx="1114102" cy="153888"/>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Wirehouses</a:t>
                </a:r>
                <a:endParaRPr kumimoji="0" lang="en-US" sz="1000" b="1" i="0" u="none" strike="noStrike" kern="0" cap="none" spc="0" normalizeH="0" baseline="0" noProof="0" dirty="0">
                  <a:ln>
                    <a:noFill/>
                  </a:ln>
                  <a:solidFill>
                    <a:srgbClr val="FFFFFF"/>
                  </a:solidFill>
                  <a:effectLst/>
                  <a:uLnTx/>
                  <a:uFillTx/>
                </a:endParaRPr>
              </a:p>
            </p:txBody>
          </p:sp>
          <p:sp>
            <p:nvSpPr>
              <p:cNvPr id="37" name="TextBox 36">
                <a:extLst>
                  <a:ext uri="{FF2B5EF4-FFF2-40B4-BE49-F238E27FC236}">
                    <a16:creationId xmlns:a16="http://schemas.microsoft.com/office/drawing/2014/main" id="{2E9BEB0F-19B7-1FC6-ED6D-A72FE240B77A}"/>
                  </a:ext>
                </a:extLst>
              </p:cNvPr>
              <p:cNvSpPr txBox="1"/>
              <p:nvPr/>
            </p:nvSpPr>
            <p:spPr>
              <a:xfrm>
                <a:off x="7193883" y="1165124"/>
                <a:ext cx="888945" cy="352052"/>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Ex: Bank of America,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Merrill Lynch, UBS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Morgan Stanley,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Wells Fargo</a:t>
                </a:r>
              </a:p>
            </p:txBody>
          </p:sp>
        </p:grpSp>
        <p:grpSp>
          <p:nvGrpSpPr>
            <p:cNvPr id="47" name="Group 46">
              <a:extLst>
                <a:ext uri="{FF2B5EF4-FFF2-40B4-BE49-F238E27FC236}">
                  <a16:creationId xmlns:a16="http://schemas.microsoft.com/office/drawing/2014/main" id="{45C11C90-430A-BE2C-8D66-2EC4E05BE303}"/>
                </a:ext>
              </a:extLst>
            </p:cNvPr>
            <p:cNvGrpSpPr/>
            <p:nvPr/>
          </p:nvGrpSpPr>
          <p:grpSpPr>
            <a:xfrm>
              <a:off x="7479697" y="1607456"/>
              <a:ext cx="923265" cy="551944"/>
              <a:chOff x="7479697" y="1607456"/>
              <a:chExt cx="923265" cy="551944"/>
            </a:xfrm>
          </p:grpSpPr>
          <p:sp>
            <p:nvSpPr>
              <p:cNvPr id="21" name="TextBox 20">
                <a:extLst>
                  <a:ext uri="{FF2B5EF4-FFF2-40B4-BE49-F238E27FC236}">
                    <a16:creationId xmlns:a16="http://schemas.microsoft.com/office/drawing/2014/main" id="{0441F15D-1E2B-BCB6-E2D4-E36E19DF5968}"/>
                  </a:ext>
                </a:extLst>
              </p:cNvPr>
              <p:cNvSpPr txBox="1"/>
              <p:nvPr/>
            </p:nvSpPr>
            <p:spPr>
              <a:xfrm>
                <a:off x="7479697" y="1607456"/>
                <a:ext cx="923265" cy="46166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Life &amp; </a:t>
                </a:r>
                <a:br>
                  <a:rPr kumimoji="0" 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Disability Insurance Sales</a:t>
                </a:r>
                <a:endParaRPr kumimoji="0" lang="en-US" sz="1000" b="1" i="0" u="none" strike="noStrike" kern="0" cap="none" spc="0" normalizeH="0" baseline="0" noProof="0" dirty="0">
                  <a:ln>
                    <a:noFill/>
                  </a:ln>
                  <a:solidFill>
                    <a:srgbClr val="FFFFFF"/>
                  </a:solidFill>
                  <a:effectLst/>
                  <a:uLnTx/>
                  <a:uFillTx/>
                </a:endParaRPr>
              </a:p>
            </p:txBody>
          </p:sp>
          <p:sp>
            <p:nvSpPr>
              <p:cNvPr id="39" name="TextBox 38">
                <a:extLst>
                  <a:ext uri="{FF2B5EF4-FFF2-40B4-BE49-F238E27FC236}">
                    <a16:creationId xmlns:a16="http://schemas.microsoft.com/office/drawing/2014/main" id="{D85EF91F-3A87-89DF-EF40-B4A135E1A431}"/>
                  </a:ext>
                </a:extLst>
              </p:cNvPr>
              <p:cNvSpPr txBox="1"/>
              <p:nvPr/>
            </p:nvSpPr>
            <p:spPr>
              <a:xfrm>
                <a:off x="7592200" y="1983373"/>
                <a:ext cx="760947" cy="17602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Ex: New York Life, </a:t>
                </a:r>
                <a:b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br>
                <a:r>
                  <a:rPr kumimoji="0" lang="en-US" sz="700" b="0" i="0" u="none" strike="noStrike" kern="0" cap="none" spc="0" normalizeH="0" baseline="0" noProof="0" dirty="0">
                    <a:ln>
                      <a:noFill/>
                    </a:ln>
                    <a:solidFill>
                      <a:srgbClr val="ECECEC">
                        <a:lumMod val="90000"/>
                      </a:srgbClr>
                    </a:solidFill>
                    <a:effectLst/>
                    <a:uLnTx/>
                    <a:uFillTx/>
                    <a:latin typeface="Arial" panose="020B0604020202020204" pitchFamily="34" charset="0"/>
                    <a:cs typeface="Arial" panose="020B0604020202020204" pitchFamily="34" charset="0"/>
                  </a:rPr>
                  <a:t>Northwestern Mutual</a:t>
                </a:r>
              </a:p>
            </p:txBody>
          </p:sp>
        </p:grpSp>
        <p:grpSp>
          <p:nvGrpSpPr>
            <p:cNvPr id="49" name="Group 48">
              <a:extLst>
                <a:ext uri="{FF2B5EF4-FFF2-40B4-BE49-F238E27FC236}">
                  <a16:creationId xmlns:a16="http://schemas.microsoft.com/office/drawing/2014/main" id="{74186CF5-C705-B286-C0AB-A5387CB8CD13}"/>
                </a:ext>
              </a:extLst>
            </p:cNvPr>
            <p:cNvGrpSpPr/>
            <p:nvPr/>
          </p:nvGrpSpPr>
          <p:grpSpPr>
            <a:xfrm>
              <a:off x="6485205" y="604711"/>
              <a:ext cx="839522" cy="640370"/>
              <a:chOff x="6485205" y="604711"/>
              <a:chExt cx="839522" cy="640370"/>
            </a:xfrm>
          </p:grpSpPr>
          <p:sp>
            <p:nvSpPr>
              <p:cNvPr id="12" name="TextBox 11">
                <a:extLst>
                  <a:ext uri="{FF2B5EF4-FFF2-40B4-BE49-F238E27FC236}">
                    <a16:creationId xmlns:a16="http://schemas.microsoft.com/office/drawing/2014/main" id="{F1023AF7-6145-030E-B201-A953B107456D}"/>
                  </a:ext>
                </a:extLst>
              </p:cNvPr>
              <p:cNvSpPr txBox="1"/>
              <p:nvPr/>
            </p:nvSpPr>
            <p:spPr>
              <a:xfrm>
                <a:off x="6485205" y="604711"/>
                <a:ext cx="839522" cy="461665"/>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P&amp;C </a:t>
                </a:r>
                <a:b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b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Multiline Agency </a:t>
                </a:r>
                <a:endParaRPr kumimoji="0" lang="en-US" sz="1000" b="1" i="0" u="none" strike="noStrike" kern="0" cap="none" spc="0" normalizeH="0" baseline="0" noProof="0" dirty="0">
                  <a:ln>
                    <a:noFill/>
                  </a:ln>
                  <a:solidFill>
                    <a:sysClr val="windowText" lastClr="000000"/>
                  </a:solidFill>
                  <a:effectLst/>
                  <a:uLnTx/>
                  <a:uFillTx/>
                </a:endParaRPr>
              </a:p>
            </p:txBody>
          </p:sp>
          <p:sp>
            <p:nvSpPr>
              <p:cNvPr id="41" name="TextBox 40">
                <a:extLst>
                  <a:ext uri="{FF2B5EF4-FFF2-40B4-BE49-F238E27FC236}">
                    <a16:creationId xmlns:a16="http://schemas.microsoft.com/office/drawing/2014/main" id="{F7F84E08-4475-A12D-DC7C-978B1CD9E2DF}"/>
                  </a:ext>
                </a:extLst>
              </p:cNvPr>
              <p:cNvSpPr txBox="1"/>
              <p:nvPr/>
            </p:nvSpPr>
            <p:spPr>
              <a:xfrm>
                <a:off x="6645866" y="1029637"/>
                <a:ext cx="518201" cy="215444"/>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Ex: Allstate, State Farm</a:t>
                </a:r>
              </a:p>
            </p:txBody>
          </p:sp>
        </p:grpSp>
        <p:grpSp>
          <p:nvGrpSpPr>
            <p:cNvPr id="45" name="Group 44">
              <a:extLst>
                <a:ext uri="{FF2B5EF4-FFF2-40B4-BE49-F238E27FC236}">
                  <a16:creationId xmlns:a16="http://schemas.microsoft.com/office/drawing/2014/main" id="{84E98803-EFD0-8A3E-DC66-23F8726B6604}"/>
                </a:ext>
              </a:extLst>
            </p:cNvPr>
            <p:cNvGrpSpPr/>
            <p:nvPr/>
          </p:nvGrpSpPr>
          <p:grpSpPr>
            <a:xfrm>
              <a:off x="7010522" y="3046048"/>
              <a:ext cx="1243050" cy="352990"/>
              <a:chOff x="7010522" y="3046048"/>
              <a:chExt cx="1243050" cy="352990"/>
            </a:xfrm>
          </p:grpSpPr>
          <p:sp>
            <p:nvSpPr>
              <p:cNvPr id="23" name="TextBox 22">
                <a:extLst>
                  <a:ext uri="{FF2B5EF4-FFF2-40B4-BE49-F238E27FC236}">
                    <a16:creationId xmlns:a16="http://schemas.microsoft.com/office/drawing/2014/main" id="{8252ACED-40A9-F1A4-8C08-2946E0212D1A}"/>
                  </a:ext>
                </a:extLst>
              </p:cNvPr>
              <p:cNvSpPr txBox="1"/>
              <p:nvPr/>
            </p:nvSpPr>
            <p:spPr>
              <a:xfrm>
                <a:off x="7010522" y="3046048"/>
                <a:ext cx="1243050" cy="251466"/>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Tax/Accounting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RIA</a:t>
                </a:r>
                <a:endParaRPr kumimoji="0" lang="en-US" sz="1000" b="1" i="0" u="none" strike="noStrike" kern="0" cap="none" spc="0" normalizeH="0" baseline="0" noProof="0" dirty="0">
                  <a:ln>
                    <a:noFill/>
                  </a:ln>
                  <a:solidFill>
                    <a:sysClr val="windowText" lastClr="000000"/>
                  </a:solidFill>
                  <a:effectLst/>
                  <a:uLnTx/>
                  <a:uFillTx/>
                </a:endParaRPr>
              </a:p>
            </p:txBody>
          </p:sp>
          <p:sp>
            <p:nvSpPr>
              <p:cNvPr id="42" name="TextBox 41">
                <a:extLst>
                  <a:ext uri="{FF2B5EF4-FFF2-40B4-BE49-F238E27FC236}">
                    <a16:creationId xmlns:a16="http://schemas.microsoft.com/office/drawing/2014/main" id="{3D6C7C55-10B8-4CCC-06E8-8E7B97F03FA5}"/>
                  </a:ext>
                </a:extLst>
              </p:cNvPr>
              <p:cNvSpPr txBox="1"/>
              <p:nvPr/>
            </p:nvSpPr>
            <p:spPr>
              <a:xfrm>
                <a:off x="7130164" y="3311025"/>
                <a:ext cx="999878" cy="88013"/>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Ex: Moss Adams, EY</a:t>
                </a:r>
              </a:p>
            </p:txBody>
          </p:sp>
        </p:grpSp>
        <p:grpSp>
          <p:nvGrpSpPr>
            <p:cNvPr id="44" name="Group 43">
              <a:extLst>
                <a:ext uri="{FF2B5EF4-FFF2-40B4-BE49-F238E27FC236}">
                  <a16:creationId xmlns:a16="http://schemas.microsoft.com/office/drawing/2014/main" id="{C20B8C17-071C-8B3D-0781-87B2300BB33E}"/>
                </a:ext>
              </a:extLst>
            </p:cNvPr>
            <p:cNvGrpSpPr/>
            <p:nvPr/>
          </p:nvGrpSpPr>
          <p:grpSpPr>
            <a:xfrm>
              <a:off x="6515564" y="2410440"/>
              <a:ext cx="1711620" cy="1461738"/>
              <a:chOff x="6515564" y="2410440"/>
              <a:chExt cx="1711620" cy="1461738"/>
            </a:xfrm>
          </p:grpSpPr>
          <p:sp>
            <p:nvSpPr>
              <p:cNvPr id="22" name="TextBox 21">
                <a:extLst>
                  <a:ext uri="{FF2B5EF4-FFF2-40B4-BE49-F238E27FC236}">
                    <a16:creationId xmlns:a16="http://schemas.microsoft.com/office/drawing/2014/main" id="{1BD8F3DF-E428-C366-3967-E3934576EE96}"/>
                  </a:ext>
                </a:extLst>
              </p:cNvPr>
              <p:cNvSpPr txBox="1"/>
              <p:nvPr/>
            </p:nvSpPr>
            <p:spPr>
              <a:xfrm>
                <a:off x="7655474" y="2410440"/>
                <a:ext cx="571710" cy="153888"/>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RIA</a:t>
                </a:r>
                <a:endParaRPr kumimoji="0" lang="en-US" sz="1000" b="1" i="0" u="none" strike="noStrike" kern="0" cap="none" spc="0" normalizeH="0" baseline="0" noProof="0" dirty="0">
                  <a:ln>
                    <a:noFill/>
                  </a:ln>
                  <a:solidFill>
                    <a:srgbClr val="3A3737"/>
                  </a:solidFill>
                  <a:effectLst/>
                  <a:uLnTx/>
                  <a:uFillTx/>
                </a:endParaRPr>
              </a:p>
            </p:txBody>
          </p:sp>
          <p:sp>
            <p:nvSpPr>
              <p:cNvPr id="43" name="TextBox 42">
                <a:extLst>
                  <a:ext uri="{FF2B5EF4-FFF2-40B4-BE49-F238E27FC236}">
                    <a16:creationId xmlns:a16="http://schemas.microsoft.com/office/drawing/2014/main" id="{DD8D1076-BA6B-5F65-7F4E-406CEE98F211}"/>
                  </a:ext>
                </a:extLst>
              </p:cNvPr>
              <p:cNvSpPr txBox="1"/>
              <p:nvPr/>
            </p:nvSpPr>
            <p:spPr>
              <a:xfrm>
                <a:off x="6515564" y="3608139"/>
                <a:ext cx="834568" cy="264039"/>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Ex: Fidelity,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Vanguard, Schwab,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err="1">
                    <a:ln>
                      <a:noFill/>
                    </a:ln>
                    <a:solidFill>
                      <a:srgbClr val="3A3737"/>
                    </a:solidFill>
                    <a:effectLst/>
                    <a:uLnTx/>
                    <a:uFillTx/>
                    <a:latin typeface="Arial" panose="020B0604020202020204" pitchFamily="34" charset="0"/>
                    <a:cs typeface="Arial" panose="020B0604020202020204" pitchFamily="34" charset="0"/>
                  </a:rPr>
                  <a:t>E*Trade</a:t>
                </a:r>
                <a:endPar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endParaRPr>
              </a:p>
            </p:txBody>
          </p:sp>
        </p:grpSp>
      </p:grpSp>
      <p:sp>
        <p:nvSpPr>
          <p:cNvPr id="52" name="TextBox 51">
            <a:extLst>
              <a:ext uri="{FF2B5EF4-FFF2-40B4-BE49-F238E27FC236}">
                <a16:creationId xmlns:a16="http://schemas.microsoft.com/office/drawing/2014/main" id="{6FF4E215-BBB6-5D5E-7A9A-5A38B1045703}"/>
              </a:ext>
            </a:extLst>
          </p:cNvPr>
          <p:cNvSpPr txBox="1"/>
          <p:nvPr/>
        </p:nvSpPr>
        <p:spPr>
          <a:xfrm>
            <a:off x="6198749" y="2317848"/>
            <a:ext cx="1131046" cy="430887"/>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j-ea"/>
                <a:cs typeface="Arial"/>
              </a:rPr>
              <a:t>INDUSTRY</a:t>
            </a:r>
            <a:br>
              <a:rPr kumimoji="0" lang="en-US" sz="1400" b="1" i="0" u="none" strike="noStrike" kern="0" cap="none" spc="0" normalizeH="0" baseline="0" noProof="0" dirty="0">
                <a:ln>
                  <a:noFill/>
                </a:ln>
                <a:solidFill>
                  <a:srgbClr val="FFFFFF"/>
                </a:solidFill>
                <a:effectLst/>
                <a:uLnTx/>
                <a:uFillTx/>
                <a:latin typeface="Arial"/>
                <a:ea typeface="+mj-ea"/>
                <a:cs typeface="Arial"/>
              </a:rPr>
            </a:br>
            <a:r>
              <a:rPr kumimoji="0" lang="en-US" sz="1400" b="1" i="0" u="none" strike="noStrike" kern="0" cap="none" spc="0" normalizeH="0" baseline="0" noProof="0" dirty="0">
                <a:ln>
                  <a:noFill/>
                </a:ln>
                <a:solidFill>
                  <a:srgbClr val="FFFFFF"/>
                </a:solidFill>
                <a:effectLst/>
                <a:uLnTx/>
                <a:uFillTx/>
                <a:latin typeface="Arial"/>
                <a:ea typeface="+mj-ea"/>
                <a:cs typeface="Arial"/>
              </a:rPr>
              <a:t>CHANNELS</a:t>
            </a:r>
            <a:endParaRPr kumimoji="0" lang="en-US" sz="1400" b="0" i="0" u="none" strike="noStrike" kern="0" cap="none" spc="0" normalizeH="0" baseline="0" noProof="0" dirty="0">
              <a:ln>
                <a:noFill/>
              </a:ln>
              <a:solidFill>
                <a:srgbClr val="FFFFFF"/>
              </a:solidFill>
              <a:effectLst/>
              <a:uLnTx/>
              <a:uFillTx/>
            </a:endParaRPr>
          </a:p>
        </p:txBody>
      </p:sp>
      <p:grpSp>
        <p:nvGrpSpPr>
          <p:cNvPr id="58" name="Group 57">
            <a:extLst>
              <a:ext uri="{FF2B5EF4-FFF2-40B4-BE49-F238E27FC236}">
                <a16:creationId xmlns:a16="http://schemas.microsoft.com/office/drawing/2014/main" id="{06B8C01F-5292-B382-A0EB-EC4A5046786A}"/>
              </a:ext>
            </a:extLst>
          </p:cNvPr>
          <p:cNvGrpSpPr/>
          <p:nvPr/>
        </p:nvGrpSpPr>
        <p:grpSpPr>
          <a:xfrm>
            <a:off x="498612" y="3858973"/>
            <a:ext cx="3772010" cy="697179"/>
            <a:chOff x="611446" y="3918237"/>
            <a:chExt cx="3772010" cy="697179"/>
          </a:xfrm>
        </p:grpSpPr>
        <p:sp>
          <p:nvSpPr>
            <p:cNvPr id="54" name="TextBox 53">
              <a:extLst>
                <a:ext uri="{FF2B5EF4-FFF2-40B4-BE49-F238E27FC236}">
                  <a16:creationId xmlns:a16="http://schemas.microsoft.com/office/drawing/2014/main" id="{9A144991-0CB9-7118-A9E8-B9D891A589F9}"/>
                </a:ext>
              </a:extLst>
            </p:cNvPr>
            <p:cNvSpPr txBox="1"/>
            <p:nvPr/>
          </p:nvSpPr>
          <p:spPr>
            <a:xfrm>
              <a:off x="851315" y="3918237"/>
              <a:ext cx="3532141" cy="697179"/>
            </a:xfrm>
            <a:prstGeom prst="rect">
              <a:avLst/>
            </a:prstGeom>
            <a:noFill/>
          </p:spPr>
          <p:txBody>
            <a:bodyPr wrap="square" lIns="0" tIns="0" rIns="0" bIns="0">
              <a:spAutoFit/>
            </a:bodyPr>
            <a:lstStyle/>
            <a:p>
              <a:pPr marL="0" marR="0" lvl="0" indent="0" algn="l" defTabSz="914400" eaLnBrk="1" fontAlgn="base" latinLnBrk="0" hangingPunct="1">
                <a:lnSpc>
                  <a:spcPct val="15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Search for and source new clients</a:t>
              </a:r>
            </a:p>
            <a:p>
              <a:pPr marL="0" marR="0" lvl="0" indent="0" algn="l" defTabSz="914400" eaLnBrk="1" fontAlgn="base" latinLnBrk="0" hangingPunct="1">
                <a:lnSpc>
                  <a:spcPct val="15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Mix of clients provided and new business development</a:t>
              </a:r>
            </a:p>
            <a:p>
              <a:pPr marL="0" marR="0" lvl="0" indent="0" algn="l" defTabSz="914400" eaLnBrk="1" fontAlgn="base" latinLnBrk="0" hangingPunct="1">
                <a:lnSpc>
                  <a:spcPct val="15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Client listing typically provided</a:t>
              </a:r>
            </a:p>
          </p:txBody>
        </p:sp>
        <p:sp>
          <p:nvSpPr>
            <p:cNvPr id="55" name="Rectangle 54">
              <a:extLst>
                <a:ext uri="{FF2B5EF4-FFF2-40B4-BE49-F238E27FC236}">
                  <a16:creationId xmlns:a16="http://schemas.microsoft.com/office/drawing/2014/main" id="{F3DD7ACB-85D3-9736-B0F3-3CFDF7E8B4A3}"/>
                </a:ext>
              </a:extLst>
            </p:cNvPr>
            <p:cNvSpPr/>
            <p:nvPr/>
          </p:nvSpPr>
          <p:spPr>
            <a:xfrm>
              <a:off x="611446" y="3978288"/>
              <a:ext cx="159335" cy="1624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6" name="Rectangle 55">
              <a:extLst>
                <a:ext uri="{FF2B5EF4-FFF2-40B4-BE49-F238E27FC236}">
                  <a16:creationId xmlns:a16="http://schemas.microsoft.com/office/drawing/2014/main" id="{B8646E3F-F395-95FF-6F3F-36A9FB2A5893}"/>
                </a:ext>
              </a:extLst>
            </p:cNvPr>
            <p:cNvSpPr/>
            <p:nvPr/>
          </p:nvSpPr>
          <p:spPr>
            <a:xfrm>
              <a:off x="611446" y="4213714"/>
              <a:ext cx="159335" cy="162458"/>
            </a:xfrm>
            <a:prstGeom prst="rect">
              <a:avLst/>
            </a:prstGeom>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E78119F1-7E24-F6C2-BF7B-DD4984E8D363}"/>
                </a:ext>
              </a:extLst>
            </p:cNvPr>
            <p:cNvSpPr/>
            <p:nvPr/>
          </p:nvSpPr>
          <p:spPr>
            <a:xfrm>
              <a:off x="611446" y="4449140"/>
              <a:ext cx="159335" cy="162458"/>
            </a:xfrm>
            <a:prstGeom prst="rect">
              <a:avLst/>
            </a:prstGeom>
            <a:solidFill>
              <a:srgbClr val="FFCE34"/>
            </a:soli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grpSp>
      <p:sp>
        <p:nvSpPr>
          <p:cNvPr id="2" name="TextBox 1">
            <a:extLst>
              <a:ext uri="{FF2B5EF4-FFF2-40B4-BE49-F238E27FC236}">
                <a16:creationId xmlns:a16="http://schemas.microsoft.com/office/drawing/2014/main" id="{FF54B6A7-A348-0604-D9EB-047C0ADB502D}"/>
              </a:ext>
            </a:extLst>
          </p:cNvPr>
          <p:cNvSpPr txBox="1"/>
          <p:nvPr/>
        </p:nvSpPr>
        <p:spPr>
          <a:xfrm>
            <a:off x="7841704" y="2961606"/>
            <a:ext cx="1133428" cy="107722"/>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3A3737"/>
                </a:solidFill>
                <a:effectLst/>
                <a:uLnTx/>
                <a:uFillTx/>
                <a:latin typeface="Arial" panose="020B0604020202020204" pitchFamily="34" charset="0"/>
                <a:cs typeface="Arial" panose="020B0604020202020204" pitchFamily="34" charset="0"/>
              </a:rPr>
              <a:t>Ex: Mariner, Mercer</a:t>
            </a:r>
          </a:p>
        </p:txBody>
      </p:sp>
    </p:spTree>
    <p:extLst>
      <p:ext uri="{BB962C8B-B14F-4D97-AF65-F5344CB8AC3E}">
        <p14:creationId xmlns:p14="http://schemas.microsoft.com/office/powerpoint/2010/main" val="31969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
            <a:extLst>
              <a:ext uri="{FF2B5EF4-FFF2-40B4-BE49-F238E27FC236}">
                <a16:creationId xmlns:a16="http://schemas.microsoft.com/office/drawing/2014/main" id="{87B5ADF0-D6D9-8B4E-98A2-E77F24E998E9}"/>
              </a:ext>
            </a:extLst>
          </p:cNvPr>
          <p:cNvSpPr/>
          <p:nvPr/>
        </p:nvSpPr>
        <p:spPr>
          <a:xfrm>
            <a:off x="4384547" y="0"/>
            <a:ext cx="4759454"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FFCE34"/>
          </a:solidFill>
        </p:spPr>
        <p:txBody>
          <a:bodyPr wrap="square" lIns="0" tIns="0" rIns="0" bIns="0" rtlCol="0"/>
          <a:lstStyle/>
          <a:p>
            <a:endParaRPr/>
          </a:p>
        </p:txBody>
      </p:sp>
      <p:sp>
        <p:nvSpPr>
          <p:cNvPr id="11" name="object 8">
            <a:extLst>
              <a:ext uri="{FF2B5EF4-FFF2-40B4-BE49-F238E27FC236}">
                <a16:creationId xmlns:a16="http://schemas.microsoft.com/office/drawing/2014/main" id="{8120639D-B50B-F549-A119-8768E515D25E}"/>
              </a:ext>
            </a:extLst>
          </p:cNvPr>
          <p:cNvSpPr/>
          <p:nvPr/>
        </p:nvSpPr>
        <p:spPr>
          <a:xfrm>
            <a:off x="0" y="0"/>
            <a:ext cx="1371598" cy="1389380"/>
          </a:xfrm>
          <a:custGeom>
            <a:avLst/>
            <a:gdLst/>
            <a:ahLst/>
            <a:cxnLst/>
            <a:rect l="l" t="t" r="r" b="b"/>
            <a:pathLst>
              <a:path w="1130935" h="1941830">
                <a:moveTo>
                  <a:pt x="1130808" y="0"/>
                </a:moveTo>
                <a:lnTo>
                  <a:pt x="0" y="0"/>
                </a:lnTo>
                <a:lnTo>
                  <a:pt x="0" y="1941576"/>
                </a:lnTo>
                <a:lnTo>
                  <a:pt x="1130808" y="1941576"/>
                </a:lnTo>
                <a:lnTo>
                  <a:pt x="1130808" y="0"/>
                </a:lnTo>
                <a:close/>
              </a:path>
            </a:pathLst>
          </a:custGeom>
          <a:solidFill>
            <a:srgbClr val="3A3838"/>
          </a:solidFill>
        </p:spPr>
        <p:txBody>
          <a:bodyPr wrap="square" lIns="0" tIns="0" rIns="0" bIns="0" rtlCol="0"/>
          <a:lstStyle/>
          <a:p>
            <a:endParaRPr/>
          </a:p>
        </p:txBody>
      </p:sp>
      <p:pic>
        <p:nvPicPr>
          <p:cNvPr id="16" name="object 13">
            <a:extLst>
              <a:ext uri="{FF2B5EF4-FFF2-40B4-BE49-F238E27FC236}">
                <a16:creationId xmlns:a16="http://schemas.microsoft.com/office/drawing/2014/main" id="{3E514EB8-0D5D-2941-A8E2-33997DAF8A7F}"/>
              </a:ext>
            </a:extLst>
          </p:cNvPr>
          <p:cNvPicPr/>
          <p:nvPr/>
        </p:nvPicPr>
        <p:blipFill rotWithShape="1">
          <a:blip r:embed="rId3" cstate="print">
            <a:extLst>
              <a:ext uri="{28A0092B-C50C-407E-A947-70E740481C1C}">
                <a14:useLocalDpi xmlns:a14="http://schemas.microsoft.com/office/drawing/2010/main" val="0"/>
              </a:ext>
            </a:extLst>
          </a:blip>
          <a:srcRect l="18561" t="11763" r="5340" b="35663"/>
          <a:stretch/>
        </p:blipFill>
        <p:spPr>
          <a:xfrm>
            <a:off x="1371599" y="0"/>
            <a:ext cx="3012947" cy="1389380"/>
          </a:xfrm>
          <a:prstGeom prst="rect">
            <a:avLst/>
          </a:prstGeom>
        </p:spPr>
      </p:pic>
      <p:sp>
        <p:nvSpPr>
          <p:cNvPr id="17" name="object 14">
            <a:extLst>
              <a:ext uri="{FF2B5EF4-FFF2-40B4-BE49-F238E27FC236}">
                <a16:creationId xmlns:a16="http://schemas.microsoft.com/office/drawing/2014/main" id="{40406896-74B2-0D4C-A6CD-A7CB1C518A22}"/>
              </a:ext>
            </a:extLst>
          </p:cNvPr>
          <p:cNvSpPr txBox="1"/>
          <p:nvPr/>
        </p:nvSpPr>
        <p:spPr>
          <a:xfrm>
            <a:off x="533400" y="1773050"/>
            <a:ext cx="3445763" cy="1639551"/>
          </a:xfrm>
          <a:prstGeom prst="rect">
            <a:avLst/>
          </a:prstGeom>
        </p:spPr>
        <p:txBody>
          <a:bodyPr vert="horz" wrap="square" lIns="0" tIns="84455" rIns="0" bIns="0" rtlCol="0">
            <a:spAutoFit/>
          </a:bodyPr>
          <a:lstStyle/>
          <a:p>
            <a:pPr marL="12700" marR="5080">
              <a:spcBef>
                <a:spcPts val="665"/>
              </a:spcBef>
            </a:pPr>
            <a:r>
              <a:rPr lang="en-US" sz="4100" spc="-10" dirty="0">
                <a:solidFill>
                  <a:srgbClr val="3A3838"/>
                </a:solidFill>
                <a:latin typeface="Arial Black"/>
                <a:cs typeface="Arial Black"/>
              </a:rPr>
              <a:t>THE 4 E’s </a:t>
            </a:r>
            <a:r>
              <a:rPr lang="en-US" sz="3000" spc="-10" dirty="0">
                <a:solidFill>
                  <a:srgbClr val="3A3838"/>
                </a:solidFill>
                <a:latin typeface="Arial Black"/>
                <a:cs typeface="Arial Black"/>
              </a:rPr>
              <a:t>OF CFP</a:t>
            </a:r>
            <a:r>
              <a:rPr lang="en-US" sz="3000" spc="-10" baseline="30000" dirty="0">
                <a:solidFill>
                  <a:srgbClr val="3A3838"/>
                </a:solidFill>
                <a:latin typeface="Arial Black"/>
                <a:cs typeface="Arial Black"/>
              </a:rPr>
              <a:t>®</a:t>
            </a:r>
            <a:r>
              <a:rPr lang="en-US" sz="3000" spc="-10" dirty="0">
                <a:solidFill>
                  <a:srgbClr val="3A3838"/>
                </a:solidFill>
                <a:latin typeface="Arial Black"/>
                <a:cs typeface="Arial Black"/>
              </a:rPr>
              <a:t> CERTIFICATION</a:t>
            </a:r>
            <a:endParaRPr sz="3000" dirty="0">
              <a:latin typeface="Arial Black"/>
              <a:cs typeface="Arial Black"/>
            </a:endParaRPr>
          </a:p>
        </p:txBody>
      </p:sp>
      <p:sp>
        <p:nvSpPr>
          <p:cNvPr id="3" name="Text Placeholder 2">
            <a:extLst>
              <a:ext uri="{FF2B5EF4-FFF2-40B4-BE49-F238E27FC236}">
                <a16:creationId xmlns:a16="http://schemas.microsoft.com/office/drawing/2014/main" id="{9A3880D6-FCA8-D45A-F188-AD0A6D3CD1DD}"/>
              </a:ext>
            </a:extLst>
          </p:cNvPr>
          <p:cNvSpPr>
            <a:spLocks noGrp="1"/>
          </p:cNvSpPr>
          <p:nvPr>
            <p:ph type="body" idx="1"/>
          </p:nvPr>
        </p:nvSpPr>
        <p:spPr>
          <a:xfrm>
            <a:off x="4876800" y="514350"/>
            <a:ext cx="3828970" cy="3570208"/>
          </a:xfrm>
        </p:spPr>
        <p:txBody>
          <a:bodyPr/>
          <a:lstStyle/>
          <a:p>
            <a:pPr marR="0" lvl="0">
              <a:spcBef>
                <a:spcPts val="0"/>
              </a:spcBef>
              <a:spcAft>
                <a:spcPts val="0"/>
              </a:spcAft>
              <a:buSzPts val="1000"/>
              <a:tabLst>
                <a:tab pos="457200" algn="l"/>
              </a:tabLst>
            </a:pPr>
            <a:r>
              <a:rPr lang="en-US" sz="1600" b="1" dirty="0">
                <a:solidFill>
                  <a:srgbClr val="3A3838"/>
                </a:solidFill>
                <a:latin typeface="Arial" panose="020B0604020202020204" pitchFamily="34" charset="0"/>
                <a:ea typeface="Times New Roman" panose="02020603050405020304" pitchFamily="18" charset="0"/>
                <a:cs typeface="Arial" panose="020B0604020202020204" pitchFamily="34" charset="0"/>
              </a:rPr>
              <a:t>CFP</a:t>
            </a:r>
            <a:r>
              <a:rPr lang="en-US" sz="1600" b="1" baseline="30000" dirty="0">
                <a:solidFill>
                  <a:srgbClr val="3A3838"/>
                </a:solidFill>
                <a:latin typeface="Arial" panose="020B0604020202020204" pitchFamily="34" charset="0"/>
                <a:ea typeface="Times New Roman" panose="02020603050405020304" pitchFamily="18" charset="0"/>
                <a:cs typeface="Arial" panose="020B0604020202020204" pitchFamily="34" charset="0"/>
              </a:rPr>
              <a:t>®</a:t>
            </a:r>
            <a:r>
              <a:rPr lang="en-US" sz="1600" b="1" dirty="0">
                <a:solidFill>
                  <a:srgbClr val="3A3838"/>
                </a:solidFill>
                <a:latin typeface="Arial" panose="020B0604020202020204" pitchFamily="34" charset="0"/>
                <a:ea typeface="Times New Roman" panose="02020603050405020304" pitchFamily="18" charset="0"/>
                <a:cs typeface="Arial" panose="020B0604020202020204" pitchFamily="34" charset="0"/>
              </a:rPr>
              <a:t> CERTIFICATION’S </a:t>
            </a:r>
            <a:br>
              <a:rPr lang="en-US" sz="1600" b="1" dirty="0">
                <a:solidFill>
                  <a:srgbClr val="3A3838"/>
                </a:solidFill>
                <a:latin typeface="Arial" panose="020B0604020202020204" pitchFamily="34" charset="0"/>
                <a:ea typeface="Times New Roman" panose="02020603050405020304" pitchFamily="18" charset="0"/>
                <a:cs typeface="Arial" panose="020B0604020202020204" pitchFamily="34" charset="0"/>
              </a:rPr>
            </a:br>
            <a:r>
              <a:rPr lang="en-US" sz="1600" b="1" dirty="0">
                <a:solidFill>
                  <a:srgbClr val="3A3838"/>
                </a:solidFill>
                <a:latin typeface="Arial" panose="020B0604020202020204" pitchFamily="34" charset="0"/>
                <a:ea typeface="Times New Roman" panose="02020603050405020304" pitchFamily="18" charset="0"/>
                <a:cs typeface="Arial" panose="020B0604020202020204" pitchFamily="34" charset="0"/>
              </a:rPr>
              <a:t>4 REQUIREMENTS</a:t>
            </a:r>
          </a:p>
          <a:p>
            <a:pPr marR="0" lvl="0">
              <a:spcBef>
                <a:spcPts val="0"/>
              </a:spcBef>
              <a:spcAft>
                <a:spcPts val="0"/>
              </a:spcAft>
              <a:buSzPts val="1000"/>
              <a:tabLst>
                <a:tab pos="457200" algn="l"/>
              </a:tabLst>
            </a:pPr>
            <a:endPar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rPr>
              <a:t>Education </a:t>
            </a: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 complete financial planning coursework through a registered program </a:t>
            </a:r>
            <a:b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 a bachelor’s degree</a:t>
            </a:r>
          </a:p>
          <a:p>
            <a:pPr marL="342900" marR="0" lvl="0" indent="-342900">
              <a:spcBef>
                <a:spcPts val="0"/>
              </a:spcBef>
              <a:spcAft>
                <a:spcPts val="0"/>
              </a:spcAft>
              <a:buClr>
                <a:schemeClr val="bg1"/>
              </a:buClr>
              <a:buSzPct val="100000"/>
              <a:buFont typeface="+mj-lt"/>
              <a:buAutoNum type="arabicPeriod"/>
              <a:tabLst>
                <a:tab pos="457200" algn="l"/>
              </a:tabLst>
            </a:pPr>
            <a:endPar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rPr>
              <a:t>Exam </a:t>
            </a: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 170 multiple choice questions, </a:t>
            </a:r>
            <a:b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b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6 hours, 1 day</a:t>
            </a:r>
          </a:p>
          <a:p>
            <a:pPr marL="342900" marR="0" lvl="0" indent="-342900">
              <a:spcBef>
                <a:spcPts val="0"/>
              </a:spcBef>
              <a:spcAft>
                <a:spcPts val="0"/>
              </a:spcAft>
              <a:buClr>
                <a:schemeClr val="bg1"/>
              </a:buClr>
              <a:buSzPct val="100000"/>
              <a:buFont typeface="+mj-lt"/>
              <a:buAutoNum type="arabicPeriod"/>
              <a:tabLst>
                <a:tab pos="457200" algn="l"/>
              </a:tabLst>
            </a:pPr>
            <a:endPar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rPr>
              <a:t>Experience</a:t>
            </a: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 – 6,000 hours of related experience or 4,000 hours of apprenticeship</a:t>
            </a:r>
          </a:p>
          <a:p>
            <a:pPr marL="342900" marR="0" lvl="0" indent="-342900">
              <a:spcBef>
                <a:spcPts val="0"/>
              </a:spcBef>
              <a:spcAft>
                <a:spcPts val="0"/>
              </a:spcAft>
              <a:buClr>
                <a:schemeClr val="bg1"/>
              </a:buClr>
              <a:buSzPct val="100000"/>
              <a:buFont typeface="+mj-lt"/>
              <a:buAutoNum type="arabicPeriod"/>
              <a:tabLst>
                <a:tab pos="457200" algn="l"/>
              </a:tabLst>
            </a:pPr>
            <a:endPar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Clr>
                <a:schemeClr val="bg1"/>
              </a:buClr>
              <a:buSzPct val="100000"/>
              <a:buFont typeface="+mj-lt"/>
              <a:buAutoNum type="arabicPeriod"/>
              <a:tabLst>
                <a:tab pos="457200" algn="l"/>
              </a:tabLst>
            </a:pPr>
            <a:r>
              <a:rPr lang="en-US" sz="1400" b="1" dirty="0">
                <a:solidFill>
                  <a:srgbClr val="3A3838"/>
                </a:solidFill>
                <a:latin typeface="Arial" panose="020B0604020202020204" pitchFamily="34" charset="0"/>
                <a:ea typeface="Times New Roman" panose="02020603050405020304" pitchFamily="18" charset="0"/>
                <a:cs typeface="Arial" panose="020B0604020202020204" pitchFamily="34" charset="0"/>
              </a:rPr>
              <a:t>Ethics</a:t>
            </a:r>
            <a:r>
              <a:rPr lang="en-US" sz="1400" dirty="0">
                <a:solidFill>
                  <a:srgbClr val="3A3838"/>
                </a:solidFill>
                <a:latin typeface="Arial" panose="020B0604020202020204" pitchFamily="34" charset="0"/>
                <a:ea typeface="Times New Roman" panose="02020603050405020304" pitchFamily="18" charset="0"/>
                <a:cs typeface="Arial" panose="020B0604020202020204" pitchFamily="34" charset="0"/>
              </a:rPr>
              <a:t> – background check and signed ethics statement – your commitment to CFP Board to act in your clients’ best interests</a:t>
            </a:r>
          </a:p>
        </p:txBody>
      </p:sp>
    </p:spTree>
    <p:extLst>
      <p:ext uri="{BB962C8B-B14F-4D97-AF65-F5344CB8AC3E}">
        <p14:creationId xmlns:p14="http://schemas.microsoft.com/office/powerpoint/2010/main" val="290614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riting on a book in a classroom&#10;&#10;Description automatically generated">
            <a:extLst>
              <a:ext uri="{FF2B5EF4-FFF2-40B4-BE49-F238E27FC236}">
                <a16:creationId xmlns:a16="http://schemas.microsoft.com/office/drawing/2014/main" id="{6E0442C4-BE87-6D42-8D46-72975C76CC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089" b="23025"/>
          <a:stretch/>
        </p:blipFill>
        <p:spPr>
          <a:xfrm>
            <a:off x="0" y="0"/>
            <a:ext cx="5457825" cy="2324524"/>
          </a:xfrm>
          <a:prstGeom prst="rect">
            <a:avLst/>
          </a:prstGeom>
        </p:spPr>
      </p:pic>
      <p:sp>
        <p:nvSpPr>
          <p:cNvPr id="4" name="object 5">
            <a:extLst>
              <a:ext uri="{FF2B5EF4-FFF2-40B4-BE49-F238E27FC236}">
                <a16:creationId xmlns:a16="http://schemas.microsoft.com/office/drawing/2014/main" id="{8E1807A0-223D-F74C-829A-2B2BAAC06BB8}"/>
              </a:ext>
            </a:extLst>
          </p:cNvPr>
          <p:cNvSpPr/>
          <p:nvPr/>
        </p:nvSpPr>
        <p:spPr>
          <a:xfrm>
            <a:off x="5410200" y="0"/>
            <a:ext cx="3733800" cy="5143500"/>
          </a:xfrm>
          <a:custGeom>
            <a:avLst/>
            <a:gdLst/>
            <a:ahLst/>
            <a:cxnLst/>
            <a:rect l="l" t="t" r="r" b="b"/>
            <a:pathLst>
              <a:path w="4006850" h="5143500">
                <a:moveTo>
                  <a:pt x="4006596" y="0"/>
                </a:moveTo>
                <a:lnTo>
                  <a:pt x="0" y="0"/>
                </a:lnTo>
                <a:lnTo>
                  <a:pt x="0" y="5143500"/>
                </a:lnTo>
                <a:lnTo>
                  <a:pt x="4006596" y="5143500"/>
                </a:lnTo>
                <a:lnTo>
                  <a:pt x="4006596" y="0"/>
                </a:lnTo>
                <a:close/>
              </a:path>
            </a:pathLst>
          </a:custGeom>
          <a:solidFill>
            <a:srgbClr val="3A3838"/>
          </a:solidFill>
        </p:spPr>
        <p:txBody>
          <a:bodyPr wrap="square" lIns="0" tIns="0" rIns="0" bIns="0" rtlCol="0"/>
          <a:lstStyle/>
          <a:p>
            <a:endParaRPr/>
          </a:p>
        </p:txBody>
      </p:sp>
      <p:sp>
        <p:nvSpPr>
          <p:cNvPr id="5" name="object 6">
            <a:extLst>
              <a:ext uri="{FF2B5EF4-FFF2-40B4-BE49-F238E27FC236}">
                <a16:creationId xmlns:a16="http://schemas.microsoft.com/office/drawing/2014/main" id="{CA8ACDBE-AEA3-CB43-BEC8-6B2098DF9E20}"/>
              </a:ext>
            </a:extLst>
          </p:cNvPr>
          <p:cNvSpPr txBox="1"/>
          <p:nvPr/>
        </p:nvSpPr>
        <p:spPr>
          <a:xfrm>
            <a:off x="626417" y="2812627"/>
            <a:ext cx="4655754" cy="1816523"/>
          </a:xfrm>
          <a:prstGeom prst="rect">
            <a:avLst/>
          </a:prstGeom>
        </p:spPr>
        <p:txBody>
          <a:bodyPr vert="horz" wrap="square" lIns="0" tIns="84455" rIns="0" bIns="0" rtlCol="0">
            <a:spAutoFit/>
          </a:bodyPr>
          <a:lstStyle/>
          <a:p>
            <a:pPr marL="12700" marR="5080">
              <a:lnSpc>
                <a:spcPts val="4450"/>
              </a:lnSpc>
              <a:spcBef>
                <a:spcPts val="665"/>
              </a:spcBef>
            </a:pPr>
            <a:r>
              <a:rPr lang="en-US" sz="4100" dirty="0">
                <a:solidFill>
                  <a:srgbClr val="3A3838"/>
                </a:solidFill>
                <a:latin typeface="Arial Black"/>
                <a:cs typeface="Arial Black"/>
              </a:rPr>
              <a:t>THE EDUCATION REQUIREMENT</a:t>
            </a:r>
          </a:p>
        </p:txBody>
      </p:sp>
      <p:sp>
        <p:nvSpPr>
          <p:cNvPr id="6" name="object 13">
            <a:extLst>
              <a:ext uri="{FF2B5EF4-FFF2-40B4-BE49-F238E27FC236}">
                <a16:creationId xmlns:a16="http://schemas.microsoft.com/office/drawing/2014/main" id="{D722CAD3-2DA9-7349-B8AA-0C01160E73AB}"/>
              </a:ext>
            </a:extLst>
          </p:cNvPr>
          <p:cNvSpPr/>
          <p:nvPr/>
        </p:nvSpPr>
        <p:spPr>
          <a:xfrm>
            <a:off x="0" y="2888826"/>
            <a:ext cx="228600" cy="1600201"/>
          </a:xfrm>
          <a:custGeom>
            <a:avLst/>
            <a:gdLst/>
            <a:ahLst/>
            <a:cxnLst/>
            <a:rect l="l" t="t" r="r" b="b"/>
            <a:pathLst>
              <a:path w="210820" h="1434464">
                <a:moveTo>
                  <a:pt x="210311" y="0"/>
                </a:moveTo>
                <a:lnTo>
                  <a:pt x="0" y="0"/>
                </a:lnTo>
                <a:lnTo>
                  <a:pt x="0" y="1434071"/>
                </a:lnTo>
                <a:lnTo>
                  <a:pt x="210311" y="1434071"/>
                </a:lnTo>
                <a:lnTo>
                  <a:pt x="210311" y="0"/>
                </a:lnTo>
                <a:close/>
              </a:path>
            </a:pathLst>
          </a:custGeom>
          <a:solidFill>
            <a:srgbClr val="FFCE34"/>
          </a:solidFill>
        </p:spPr>
        <p:txBody>
          <a:bodyPr wrap="square" lIns="0" tIns="0" rIns="0" bIns="0" rtlCol="0"/>
          <a:lstStyle/>
          <a:p>
            <a:endParaRPr/>
          </a:p>
        </p:txBody>
      </p:sp>
      <p:sp>
        <p:nvSpPr>
          <p:cNvPr id="3" name="Text Placeholder 2">
            <a:extLst>
              <a:ext uri="{FF2B5EF4-FFF2-40B4-BE49-F238E27FC236}">
                <a16:creationId xmlns:a16="http://schemas.microsoft.com/office/drawing/2014/main" id="{9A3880D6-FCA8-D45A-F188-AD0A6D3CD1DD}"/>
              </a:ext>
            </a:extLst>
          </p:cNvPr>
          <p:cNvSpPr>
            <a:spLocks noGrp="1"/>
          </p:cNvSpPr>
          <p:nvPr>
            <p:ph type="body" idx="1"/>
          </p:nvPr>
        </p:nvSpPr>
        <p:spPr>
          <a:xfrm>
            <a:off x="5943600" y="590550"/>
            <a:ext cx="2743200" cy="3276600"/>
          </a:xfrm>
        </p:spPr>
        <p:txBody>
          <a:bodyPr/>
          <a:lstStyle/>
          <a:p>
            <a:pPr marR="0" lvl="0">
              <a:spcBef>
                <a:spcPts val="0"/>
              </a:spcBef>
              <a:spcAft>
                <a:spcPts val="0"/>
              </a:spcAft>
              <a:buSzPts val="1000"/>
              <a:tabLst>
                <a:tab pos="4572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BACHELOR’S DEGREE </a:t>
            </a:r>
            <a:br>
              <a:rPr lang="en-US" sz="1600" b="1" dirty="0">
                <a:effectLst/>
                <a:latin typeface="Arial" panose="020B0604020202020204" pitchFamily="34" charset="0"/>
                <a:ea typeface="Times New Roman" panose="02020603050405020304" pitchFamily="18" charset="0"/>
                <a:cs typeface="Arial" panose="020B0604020202020204" pitchFamily="34" charset="0"/>
              </a:rPr>
            </a:br>
            <a:r>
              <a:rPr lang="en-US" sz="1600" b="1" dirty="0">
                <a:effectLst/>
                <a:latin typeface="Arial" panose="020B0604020202020204" pitchFamily="34" charset="0"/>
                <a:ea typeface="Times New Roman" panose="02020603050405020304" pitchFamily="18" charset="0"/>
                <a:cs typeface="Arial" panose="020B0604020202020204" pitchFamily="34" charset="0"/>
              </a:rPr>
              <a:t>(ANY DISCIPLINE) </a:t>
            </a:r>
            <a:br>
              <a:rPr lang="en-US" sz="1600" b="1" dirty="0">
                <a:effectLst/>
                <a:latin typeface="Arial" panose="020B0604020202020204" pitchFamily="34" charset="0"/>
                <a:ea typeface="Times New Roman" panose="02020603050405020304" pitchFamily="18" charset="0"/>
                <a:cs typeface="Arial" panose="020B0604020202020204" pitchFamily="34" charset="0"/>
              </a:rPr>
            </a:br>
            <a:r>
              <a:rPr lang="en-US" sz="1600" b="1" dirty="0">
                <a:effectLst/>
                <a:latin typeface="Arial" panose="020B0604020202020204" pitchFamily="34" charset="0"/>
                <a:ea typeface="Times New Roman" panose="02020603050405020304" pitchFamily="18" charset="0"/>
                <a:cs typeface="Arial" panose="020B0604020202020204" pitchFamily="34" charset="0"/>
              </a:rPr>
              <a:t>+ REQUIRED COURSEWORK (REGISTERED PROGRAM)</a:t>
            </a:r>
          </a:p>
          <a:p>
            <a:pPr marR="0" lvl="0">
              <a:spcBef>
                <a:spcPts val="0"/>
              </a:spcBef>
              <a:spcAft>
                <a:spcPts val="0"/>
              </a:spcAft>
              <a:buSzPts val="1000"/>
              <a:tabLst>
                <a:tab pos="4572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ts val="1000"/>
              <a:tabLst>
                <a:tab pos="457200" algn="l"/>
              </a:tabLst>
            </a:pPr>
            <a:r>
              <a:rPr lang="en-US" sz="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Insert information about your school’s financial planning program here</a:t>
            </a:r>
          </a:p>
          <a:p>
            <a:pPr marR="0" lvl="0">
              <a:spcBef>
                <a:spcPts val="0"/>
              </a:spcBef>
              <a:spcAft>
                <a:spcPts val="0"/>
              </a:spcAft>
              <a:buSzPts val="1000"/>
              <a:tabLst>
                <a:tab pos="4572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R="0" lvl="0">
              <a:spcBef>
                <a:spcPts val="0"/>
              </a:spcBef>
              <a:spcAft>
                <a:spcPts val="0"/>
              </a:spcAft>
              <a:buSzPts val="1000"/>
              <a:tabLst>
                <a:tab pos="4572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Required coursework must be complete before sitting for the exam</a:t>
            </a:r>
          </a:p>
          <a:p>
            <a:pPr marR="0" lvl="0">
              <a:spcBef>
                <a:spcPts val="0"/>
              </a:spcBef>
              <a:spcAft>
                <a:spcPts val="0"/>
              </a:spcAft>
              <a:buSzPts val="1000"/>
              <a:tabLst>
                <a:tab pos="457200" algn="l"/>
              </a:tabLs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3339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CE3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FB Board">
      <a:dk1>
        <a:srgbClr val="000000"/>
      </a:dk1>
      <a:lt1>
        <a:srgbClr val="FFFFFF"/>
      </a:lt1>
      <a:dk2>
        <a:srgbClr val="3A3737"/>
      </a:dk2>
      <a:lt2>
        <a:srgbClr val="FCC72E"/>
      </a:lt2>
      <a:accent1>
        <a:srgbClr val="E8ECE7"/>
      </a:accent1>
      <a:accent2>
        <a:srgbClr val="FEECB2"/>
      </a:accent2>
      <a:accent3>
        <a:srgbClr val="ECECEC"/>
      </a:accent3>
      <a:accent4>
        <a:srgbClr val="FECE33"/>
      </a:accent4>
      <a:accent5>
        <a:srgbClr val="B0BAAD"/>
      </a:accent5>
      <a:accent6>
        <a:srgbClr val="3A3737"/>
      </a:accent6>
      <a:hlink>
        <a:srgbClr val="3A3838"/>
      </a:hlink>
      <a:folHlink>
        <a:srgbClr val="B0BA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3304</TotalTime>
  <Words>3235</Words>
  <Application>Microsoft Office PowerPoint</Application>
  <PresentationFormat>On-screen Show (16:9)</PresentationFormat>
  <Paragraphs>358</Paragraphs>
  <Slides>18</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Arial</vt:lpstr>
      <vt:lpstr>Arial Black</vt:lpstr>
      <vt:lpstr>Calibri</vt:lpstr>
      <vt:lpstr>Calibri Light</vt:lpstr>
      <vt:lpstr>Gotham SSm A</vt:lpstr>
      <vt:lpstr>Times New Roman</vt:lpstr>
      <vt:lpstr>Wingdings</vt:lpstr>
      <vt:lpstr>Office Theme</vt:lpstr>
      <vt:lpstr>1_Office Theme</vt:lpstr>
      <vt:lpstr>2_Office Theme</vt:lpstr>
      <vt:lpstr>PowerPoint Presentation</vt:lpstr>
      <vt:lpstr>FINANCIAL PLANNER</vt:lpstr>
      <vt:lpstr>PowerPoint Presentation</vt:lpstr>
      <vt:lpstr>WHY SHOULD YOU PURSUE A FINANCIAL PLANNING CAREER?</vt:lpstr>
      <vt:lpstr>PowerPoint Presentation</vt:lpstr>
      <vt:lpstr>FINANCIAL PLANNING CAREER PATH RESPONSIBILITIES</vt:lpstr>
      <vt:lpstr>INDUSTRY CHANNELS Financial Services Firms come in all shapes, sizes, and areas of specialization</vt:lpstr>
      <vt:lpstr>PowerPoint Presentation</vt:lpstr>
      <vt:lpstr>PowerPoint Presentation</vt:lpstr>
      <vt:lpstr>PowerPoint Presentation</vt:lpstr>
      <vt:lpstr>PowerPoint Presentation</vt:lpstr>
      <vt:lpstr>THE STANDARD Path for Experience</vt:lpstr>
      <vt:lpstr>PowerPoint Presentation</vt:lpstr>
      <vt:lpstr>PowerPoint Presentation</vt:lpstr>
      <vt:lpstr>PowerPoint Presentation</vt:lpstr>
      <vt:lpstr>CONFIDENCE CREDIBILITY COMPETENCE</vt:lpstr>
      <vt:lpstr>PATH TO CFP® CERTIFICATION</vt:lpstr>
      <vt:lpstr>PowerPoint Presentation</vt:lpstr>
    </vt:vector>
  </TitlesOfParts>
  <Company>CFP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 Pluta</dc:creator>
  <cp:lastModifiedBy>Rich Cook</cp:lastModifiedBy>
  <cp:revision>98</cp:revision>
  <dcterms:created xsi:type="dcterms:W3CDTF">2024-05-09T14:09:11Z</dcterms:created>
  <dcterms:modified xsi:type="dcterms:W3CDTF">2025-05-21T16:10:22Z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2024-02-16T00:00:00Z</vt:filetime>
  </property>
  <property fmtid="{D5CDD505-2E9C-101B-9397-08002B2CF9AE}" pid="3" name="Creator">
    <vt:lpwstr>Acrobat PDFMaker 23 for PowerPoint</vt:lpwstr>
  </property>
  <property fmtid="{D5CDD505-2E9C-101B-9397-08002B2CF9AE}" pid="4" name="LastSaved">
    <vt:filetime>2024-05-09T00:00:00Z</vt:filetime>
  </property>
  <property fmtid="{D5CDD505-2E9C-101B-9397-08002B2CF9AE}" pid="5" name="Producer">
    <vt:lpwstr>Adobe PDF Library 23.8.246</vt:lpwstr>
  </property>
</Properties>
</file>