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75"/>
  </p:notesMasterIdLst>
  <p:handoutMasterIdLst>
    <p:handoutMasterId r:id="rId76"/>
  </p:handoutMasterIdLst>
  <p:sldIdLst>
    <p:sldId id="750" r:id="rId2"/>
    <p:sldId id="764" r:id="rId3"/>
    <p:sldId id="679" r:id="rId4"/>
    <p:sldId id="712" r:id="rId5"/>
    <p:sldId id="673" r:id="rId6"/>
    <p:sldId id="646" r:id="rId7"/>
    <p:sldId id="650" r:id="rId8"/>
    <p:sldId id="641" r:id="rId9"/>
    <p:sldId id="629" r:id="rId10"/>
    <p:sldId id="648" r:id="rId11"/>
    <p:sldId id="649" r:id="rId12"/>
    <p:sldId id="642" r:id="rId13"/>
    <p:sldId id="574" r:id="rId14"/>
    <p:sldId id="638" r:id="rId15"/>
    <p:sldId id="698" r:id="rId16"/>
    <p:sldId id="697" r:id="rId17"/>
    <p:sldId id="752" r:id="rId18"/>
    <p:sldId id="699" r:id="rId19"/>
    <p:sldId id="758" r:id="rId20"/>
    <p:sldId id="583" r:id="rId21"/>
    <p:sldId id="569" r:id="rId22"/>
    <p:sldId id="593" r:id="rId23"/>
    <p:sldId id="666" r:id="rId24"/>
    <p:sldId id="669" r:id="rId25"/>
    <p:sldId id="738" r:id="rId26"/>
    <p:sldId id="753" r:id="rId27"/>
    <p:sldId id="754" r:id="rId28"/>
    <p:sldId id="601" r:id="rId29"/>
    <p:sldId id="670" r:id="rId30"/>
    <p:sldId id="736" r:id="rId31"/>
    <p:sldId id="739" r:id="rId32"/>
    <p:sldId id="755" r:id="rId33"/>
    <p:sldId id="756" r:id="rId34"/>
    <p:sldId id="757" r:id="rId35"/>
    <p:sldId id="728" r:id="rId36"/>
    <p:sldId id="604" r:id="rId37"/>
    <p:sldId id="605" r:id="rId38"/>
    <p:sldId id="715" r:id="rId39"/>
    <p:sldId id="722" r:id="rId40"/>
    <p:sldId id="737" r:id="rId41"/>
    <p:sldId id="1014" r:id="rId42"/>
    <p:sldId id="536" r:id="rId43"/>
    <p:sldId id="537" r:id="rId44"/>
    <p:sldId id="538" r:id="rId45"/>
    <p:sldId id="539" r:id="rId46"/>
    <p:sldId id="721" r:id="rId47"/>
    <p:sldId id="740" r:id="rId48"/>
    <p:sldId id="644" r:id="rId49"/>
    <p:sldId id="749" r:id="rId50"/>
    <p:sldId id="661" r:id="rId51"/>
    <p:sldId id="748" r:id="rId52"/>
    <p:sldId id="613" r:id="rId53"/>
    <p:sldId id="725" r:id="rId54"/>
    <p:sldId id="713" r:id="rId55"/>
    <p:sldId id="733" r:id="rId56"/>
    <p:sldId id="760" r:id="rId57"/>
    <p:sldId id="741" r:id="rId58"/>
    <p:sldId id="742" r:id="rId59"/>
    <p:sldId id="759" r:id="rId60"/>
    <p:sldId id="621" r:id="rId61"/>
    <p:sldId id="662" r:id="rId62"/>
    <p:sldId id="701" r:id="rId63"/>
    <p:sldId id="700" r:id="rId64"/>
    <p:sldId id="761" r:id="rId65"/>
    <p:sldId id="762" r:id="rId66"/>
    <p:sldId id="702" r:id="rId67"/>
    <p:sldId id="727" r:id="rId68"/>
    <p:sldId id="763" r:id="rId69"/>
    <p:sldId id="703" r:id="rId70"/>
    <p:sldId id="765" r:id="rId71"/>
    <p:sldId id="766" r:id="rId72"/>
    <p:sldId id="714" r:id="rId73"/>
    <p:sldId id="726" r:id="rId74"/>
  </p:sldIdLst>
  <p:sldSz cx="9144000" cy="5143500" type="screen16x9"/>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21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Foster" initials="MF" lastIdx="35" clrIdx="0">
    <p:extLst>
      <p:ext uri="{19B8F6BF-5375-455C-9EA6-DF929625EA0E}">
        <p15:presenceInfo xmlns:p15="http://schemas.microsoft.com/office/powerpoint/2012/main" userId="S::mfoster@cfpboard.org::07b0ea25-889b-472b-80c9-f2f7155be7a8" providerId="AD"/>
      </p:ext>
    </p:extLst>
  </p:cmAuthor>
  <p:cmAuthor id="2" name="Alex Torres" initials="AT" lastIdx="54" clrIdx="1">
    <p:extLst>
      <p:ext uri="{19B8F6BF-5375-455C-9EA6-DF929625EA0E}">
        <p15:presenceInfo xmlns:p15="http://schemas.microsoft.com/office/powerpoint/2012/main" userId="S-1-5-21-122385995-679683774-894776629-17172" providerId="AD"/>
      </p:ext>
    </p:extLst>
  </p:cmAuthor>
  <p:cmAuthor id="3" name="Erin Koeppel" initials="EK" lastIdx="13" clrIdx="2">
    <p:extLst>
      <p:ext uri="{19B8F6BF-5375-455C-9EA6-DF929625EA0E}">
        <p15:presenceInfo xmlns:p15="http://schemas.microsoft.com/office/powerpoint/2012/main" userId="S::ekoeppel@cfpboard.org::5114a4cd-2797-47e5-ac23-269344427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4"/>
    <a:srgbClr val="FDC82F"/>
    <a:srgbClr val="06B6EC"/>
    <a:srgbClr val="08A86B"/>
    <a:srgbClr val="86702C"/>
    <a:srgbClr val="696969"/>
    <a:srgbClr val="828282"/>
    <a:srgbClr val="666666"/>
    <a:srgbClr val="5F5F5F"/>
    <a:srgbClr val="B0F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650" autoAdjust="0"/>
    <p:restoredTop sz="82398" autoAdjust="0"/>
  </p:normalViewPr>
  <p:slideViewPr>
    <p:cSldViewPr>
      <p:cViewPr varScale="1">
        <p:scale>
          <a:sx n="102" d="100"/>
          <a:sy n="102" d="100"/>
        </p:scale>
        <p:origin x="540" y="-656"/>
      </p:cViewPr>
      <p:guideLst>
        <p:guide orient="horz" pos="2160"/>
        <p:guide pos="2880"/>
        <p:guide orient="horz" pos="1620"/>
      </p:guideLst>
    </p:cSldViewPr>
  </p:slideViewPr>
  <p:outlineViewPr>
    <p:cViewPr>
      <p:scale>
        <a:sx n="33" d="100"/>
        <a:sy n="33" d="100"/>
      </p:scale>
      <p:origin x="0" y="-9856"/>
    </p:cViewPr>
  </p:outlineViewPr>
  <p:notesTextViewPr>
    <p:cViewPr>
      <p:scale>
        <a:sx n="75" d="100"/>
        <a:sy n="75" d="100"/>
      </p:scale>
      <p:origin x="0" y="0"/>
    </p:cViewPr>
  </p:notesTextViewPr>
  <p:sorterViewPr>
    <p:cViewPr varScale="1">
      <p:scale>
        <a:sx n="1" d="1"/>
        <a:sy n="1" d="1"/>
      </p:scale>
      <p:origin x="0" y="-10112"/>
    </p:cViewPr>
  </p:sorterViewPr>
  <p:notesViewPr>
    <p:cSldViewPr>
      <p:cViewPr varScale="1">
        <p:scale>
          <a:sx n="86" d="100"/>
          <a:sy n="86" d="100"/>
        </p:scale>
        <p:origin x="3822" y="96"/>
      </p:cViewPr>
      <p:guideLst>
        <p:guide orient="horz" pos="2934"/>
        <p:guide pos="221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AEFA6-8F65-4178-BB55-093C1DD5D15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38AFCBE5-F959-40B8-8682-DB4E1F5CE2CB}">
      <dgm:prSet phldrT="[Text]" custT="1"/>
      <dgm:spPr>
        <a:solidFill>
          <a:srgbClr val="696969"/>
        </a:solidFill>
        <a:ln>
          <a:solidFill>
            <a:srgbClr val="696969"/>
          </a:solidFill>
        </a:ln>
      </dgm:spPr>
      <dgm:t>
        <a:bodyPr/>
        <a:lstStyle/>
        <a:p>
          <a:pPr>
            <a:spcAft>
              <a:spcPct val="35000"/>
            </a:spcAft>
          </a:pPr>
          <a:r>
            <a:rPr lang="en-US" sz="2400" b="1" dirty="0"/>
            <a:t>STANDARD E.3:</a:t>
          </a:r>
          <a:r>
            <a:rPr lang="en-US" sz="2400" dirty="0"/>
            <a:t> DUTY TO REPORT</a:t>
          </a:r>
          <a:endParaRPr lang="en-US" sz="2400" dirty="0">
            <a:solidFill>
              <a:schemeClr val="bg1"/>
            </a:solidFill>
            <a:latin typeface="Arial" panose="020B0604020202020204" pitchFamily="34" charset="0"/>
            <a:cs typeface="Arial" panose="020B0604020202020204" pitchFamily="34" charset="0"/>
          </a:endParaRPr>
        </a:p>
      </dgm:t>
    </dgm:pt>
    <dgm:pt modelId="{2E0032F2-2CCE-4588-80D5-FDD896BE4807}" type="parTrans" cxnId="{D2260319-02AF-47AF-A942-3051802479CD}">
      <dgm:prSet/>
      <dgm:spPr/>
      <dgm:t>
        <a:bodyPr/>
        <a:lstStyle/>
        <a:p>
          <a:endParaRPr lang="en-US"/>
        </a:p>
      </dgm:t>
    </dgm:pt>
    <dgm:pt modelId="{6DF37E5C-17BD-4A45-A670-9F6EEAD3B0D8}" type="sibTrans" cxnId="{D2260319-02AF-47AF-A942-3051802479CD}">
      <dgm:prSet/>
      <dgm:spPr/>
      <dgm:t>
        <a:bodyPr/>
        <a:lstStyle/>
        <a:p>
          <a:endParaRPr lang="en-US"/>
        </a:p>
      </dgm:t>
    </dgm:pt>
    <dgm:pt modelId="{2DF25A62-500B-4000-99B8-51189A5FC839}">
      <dgm:prSet phldrT="[Text]" custT="1"/>
      <dgm:spPr>
        <a:solidFill>
          <a:srgbClr val="696969"/>
        </a:solidFill>
        <a:ln>
          <a:solidFill>
            <a:srgbClr val="696969"/>
          </a:solidFill>
        </a:ln>
      </dgm:spPr>
      <dgm:t>
        <a:bodyPr/>
        <a:lstStyle/>
        <a:p>
          <a:pPr>
            <a:spcAft>
              <a:spcPct val="35000"/>
            </a:spcAft>
          </a:pPr>
          <a:r>
            <a:rPr lang="en-US" sz="2400" b="1" dirty="0"/>
            <a:t>STANDARD A.1:</a:t>
          </a:r>
          <a:r>
            <a:rPr lang="en-US" sz="2400" dirty="0"/>
            <a:t> FIDUCIARY DUTY</a:t>
          </a:r>
          <a:endParaRPr lang="en-US" sz="2400" dirty="0">
            <a:solidFill>
              <a:schemeClr val="bg1"/>
            </a:solidFill>
            <a:latin typeface="Arial" panose="020B0604020202020204" pitchFamily="34" charset="0"/>
            <a:cs typeface="Arial" panose="020B0604020202020204" pitchFamily="34" charset="0"/>
          </a:endParaRPr>
        </a:p>
      </dgm:t>
    </dgm:pt>
    <dgm:pt modelId="{817D056A-6149-4482-867A-46C6670E3B33}" type="parTrans" cxnId="{3A54D1A4-C23F-4C6A-8B69-7F00452306D2}">
      <dgm:prSet/>
      <dgm:spPr/>
      <dgm:t>
        <a:bodyPr/>
        <a:lstStyle/>
        <a:p>
          <a:endParaRPr lang="en-US"/>
        </a:p>
      </dgm:t>
    </dgm:pt>
    <dgm:pt modelId="{5583804F-64E2-42D8-B801-7E15D489DD0F}" type="sibTrans" cxnId="{3A54D1A4-C23F-4C6A-8B69-7F00452306D2}">
      <dgm:prSet/>
      <dgm:spPr/>
      <dgm:t>
        <a:bodyPr/>
        <a:lstStyle/>
        <a:p>
          <a:endParaRPr lang="en-US"/>
        </a:p>
      </dgm:t>
    </dgm:pt>
    <dgm:pt modelId="{C821BFBD-51BF-40EF-973A-A103632E716F}">
      <dgm:prSet custT="1"/>
      <dgm:spPr>
        <a:solidFill>
          <a:srgbClr val="696969"/>
        </a:solidFill>
        <a:ln>
          <a:solidFill>
            <a:srgbClr val="696969"/>
          </a:solidFill>
        </a:ln>
      </dgm:spPr>
      <dgm:t>
        <a:bodyPr/>
        <a:lstStyle/>
        <a:p>
          <a:pPr rtl="0">
            <a:spcAft>
              <a:spcPct val="35000"/>
            </a:spcAft>
          </a:pPr>
          <a:r>
            <a:rPr lang="en-US" sz="2400" b="1" dirty="0"/>
            <a:t>STANDARD A.5:</a:t>
          </a:r>
          <a:r>
            <a:rPr lang="en-US" sz="2400" dirty="0"/>
            <a:t> CONFLICTS OF INTEREST</a:t>
          </a:r>
          <a:endParaRPr lang="en-US" sz="2400" dirty="0">
            <a:solidFill>
              <a:schemeClr val="bg1"/>
            </a:solidFill>
            <a:latin typeface="Arial" panose="020B0604020202020204" pitchFamily="34" charset="0"/>
            <a:cs typeface="Arial" panose="020B0604020202020204" pitchFamily="34" charset="0"/>
          </a:endParaRPr>
        </a:p>
      </dgm:t>
    </dgm:pt>
    <dgm:pt modelId="{4449C391-3709-4E49-929C-76645F140A8E}" type="parTrans" cxnId="{8CC6DBB9-594D-413B-AC5F-A749F19A795D}">
      <dgm:prSet/>
      <dgm:spPr/>
      <dgm:t>
        <a:bodyPr/>
        <a:lstStyle/>
        <a:p>
          <a:endParaRPr lang="en-US"/>
        </a:p>
      </dgm:t>
    </dgm:pt>
    <dgm:pt modelId="{52B110A0-2729-4E33-9F65-51B0A19022CB}" type="sibTrans" cxnId="{8CC6DBB9-594D-413B-AC5F-A749F19A795D}">
      <dgm:prSet/>
      <dgm:spPr/>
      <dgm:t>
        <a:bodyPr/>
        <a:lstStyle/>
        <a:p>
          <a:endParaRPr lang="en-US"/>
        </a:p>
      </dgm:t>
    </dgm:pt>
    <dgm:pt modelId="{5BE537E9-563F-49EF-BF9B-19D10C6644EB}" type="pres">
      <dgm:prSet presAssocID="{6C0AEFA6-8F65-4178-BB55-093C1DD5D155}" presName="linear" presStyleCnt="0">
        <dgm:presLayoutVars>
          <dgm:dir/>
          <dgm:animLvl val="lvl"/>
          <dgm:resizeHandles val="exact"/>
        </dgm:presLayoutVars>
      </dgm:prSet>
      <dgm:spPr/>
    </dgm:pt>
    <dgm:pt modelId="{F98DF664-B0A7-4102-9603-0CD9E865F27A}" type="pres">
      <dgm:prSet presAssocID="{2DF25A62-500B-4000-99B8-51189A5FC839}" presName="parentLin" presStyleCnt="0"/>
      <dgm:spPr/>
    </dgm:pt>
    <dgm:pt modelId="{CB88974E-3BDE-46FD-A7EA-6C1CA1123700}" type="pres">
      <dgm:prSet presAssocID="{2DF25A62-500B-4000-99B8-51189A5FC839}" presName="parentLeftMargin" presStyleLbl="node1" presStyleIdx="0" presStyleCnt="3"/>
      <dgm:spPr/>
    </dgm:pt>
    <dgm:pt modelId="{8B9AEFDF-8A57-484C-8322-C5B24585BAB9}" type="pres">
      <dgm:prSet presAssocID="{2DF25A62-500B-4000-99B8-51189A5FC839}" presName="parentText" presStyleLbl="node1" presStyleIdx="0" presStyleCnt="3" custScaleX="106122">
        <dgm:presLayoutVars>
          <dgm:chMax val="0"/>
          <dgm:bulletEnabled val="1"/>
        </dgm:presLayoutVars>
      </dgm:prSet>
      <dgm:spPr/>
    </dgm:pt>
    <dgm:pt modelId="{63A88759-1151-430E-B11F-523100843F8A}" type="pres">
      <dgm:prSet presAssocID="{2DF25A62-500B-4000-99B8-51189A5FC839}" presName="negativeSpace" presStyleCnt="0"/>
      <dgm:spPr/>
    </dgm:pt>
    <dgm:pt modelId="{9C128B84-79CE-4A0F-B9CA-1F8941969D2E}" type="pres">
      <dgm:prSet presAssocID="{2DF25A62-500B-4000-99B8-51189A5FC839}" presName="childText" presStyleLbl="conFgAcc1" presStyleIdx="0" presStyleCnt="3">
        <dgm:presLayoutVars>
          <dgm:bulletEnabled val="1"/>
        </dgm:presLayoutVars>
      </dgm:prSet>
      <dgm:spPr/>
    </dgm:pt>
    <dgm:pt modelId="{69C38A1E-F8EF-4C7F-8405-FABBB72A41A3}" type="pres">
      <dgm:prSet presAssocID="{5583804F-64E2-42D8-B801-7E15D489DD0F}" presName="spaceBetweenRectangles" presStyleCnt="0"/>
      <dgm:spPr/>
    </dgm:pt>
    <dgm:pt modelId="{C99EA11F-79D7-4508-B87C-23B922BE5A12}" type="pres">
      <dgm:prSet presAssocID="{C821BFBD-51BF-40EF-973A-A103632E716F}" presName="parentLin" presStyleCnt="0"/>
      <dgm:spPr/>
    </dgm:pt>
    <dgm:pt modelId="{27AB57AE-7815-4A64-8746-FB47A55294A8}" type="pres">
      <dgm:prSet presAssocID="{C821BFBD-51BF-40EF-973A-A103632E716F}" presName="parentLeftMargin" presStyleLbl="node1" presStyleIdx="0" presStyleCnt="3"/>
      <dgm:spPr/>
    </dgm:pt>
    <dgm:pt modelId="{92F17495-B26F-4A02-91BB-71540F676FCC}" type="pres">
      <dgm:prSet presAssocID="{C821BFBD-51BF-40EF-973A-A103632E716F}" presName="parentText" presStyleLbl="node1" presStyleIdx="1" presStyleCnt="3" custScaleX="106122">
        <dgm:presLayoutVars>
          <dgm:chMax val="0"/>
          <dgm:bulletEnabled val="1"/>
        </dgm:presLayoutVars>
      </dgm:prSet>
      <dgm:spPr/>
    </dgm:pt>
    <dgm:pt modelId="{B3F83A53-4AD5-4F82-8ADC-3EC5AAC20D1D}" type="pres">
      <dgm:prSet presAssocID="{C821BFBD-51BF-40EF-973A-A103632E716F}" presName="negativeSpace" presStyleCnt="0"/>
      <dgm:spPr/>
    </dgm:pt>
    <dgm:pt modelId="{4FDB07F9-50D3-41C4-ACCA-9924D74FEDB3}" type="pres">
      <dgm:prSet presAssocID="{C821BFBD-51BF-40EF-973A-A103632E716F}" presName="childText" presStyleLbl="conFgAcc1" presStyleIdx="1" presStyleCnt="3">
        <dgm:presLayoutVars>
          <dgm:bulletEnabled val="1"/>
        </dgm:presLayoutVars>
      </dgm:prSet>
      <dgm:spPr/>
    </dgm:pt>
    <dgm:pt modelId="{F2ABFEDD-4776-42E6-AE6D-151F4A76AA1E}" type="pres">
      <dgm:prSet presAssocID="{52B110A0-2729-4E33-9F65-51B0A19022CB}" presName="spaceBetweenRectangles" presStyleCnt="0"/>
      <dgm:spPr/>
    </dgm:pt>
    <dgm:pt modelId="{A21522C5-246C-41D0-8572-12C2823F7A55}" type="pres">
      <dgm:prSet presAssocID="{38AFCBE5-F959-40B8-8682-DB4E1F5CE2CB}" presName="parentLin" presStyleCnt="0"/>
      <dgm:spPr/>
    </dgm:pt>
    <dgm:pt modelId="{5ACE5D7A-7FA6-4F4F-8932-C1F420CB3398}" type="pres">
      <dgm:prSet presAssocID="{38AFCBE5-F959-40B8-8682-DB4E1F5CE2CB}" presName="parentLeftMargin" presStyleLbl="node1" presStyleIdx="1" presStyleCnt="3"/>
      <dgm:spPr/>
    </dgm:pt>
    <dgm:pt modelId="{5B8FECF3-8A05-4CAA-AC6E-81303B921348}" type="pres">
      <dgm:prSet presAssocID="{38AFCBE5-F959-40B8-8682-DB4E1F5CE2CB}" presName="parentText" presStyleLbl="node1" presStyleIdx="2" presStyleCnt="3" custScaleX="106122">
        <dgm:presLayoutVars>
          <dgm:chMax val="0"/>
          <dgm:bulletEnabled val="1"/>
        </dgm:presLayoutVars>
      </dgm:prSet>
      <dgm:spPr/>
    </dgm:pt>
    <dgm:pt modelId="{96185FF8-B0F4-482C-A9BE-67822644A7F5}" type="pres">
      <dgm:prSet presAssocID="{38AFCBE5-F959-40B8-8682-DB4E1F5CE2CB}" presName="negativeSpace" presStyleCnt="0"/>
      <dgm:spPr/>
    </dgm:pt>
    <dgm:pt modelId="{319048ED-CA51-4C50-A7F9-1F217021CADC}" type="pres">
      <dgm:prSet presAssocID="{38AFCBE5-F959-40B8-8682-DB4E1F5CE2CB}" presName="childText" presStyleLbl="conFgAcc1" presStyleIdx="2" presStyleCnt="3">
        <dgm:presLayoutVars>
          <dgm:bulletEnabled val="1"/>
        </dgm:presLayoutVars>
      </dgm:prSet>
      <dgm:spPr/>
    </dgm:pt>
  </dgm:ptLst>
  <dgm:cxnLst>
    <dgm:cxn modelId="{D2260319-02AF-47AF-A942-3051802479CD}" srcId="{6C0AEFA6-8F65-4178-BB55-093C1DD5D155}" destId="{38AFCBE5-F959-40B8-8682-DB4E1F5CE2CB}" srcOrd="2" destOrd="0" parTransId="{2E0032F2-2CCE-4588-80D5-FDD896BE4807}" sibTransId="{6DF37E5C-17BD-4A45-A670-9F6EEAD3B0D8}"/>
    <dgm:cxn modelId="{80B31261-09A6-412F-826E-B497C1B28076}" type="presOf" srcId="{2DF25A62-500B-4000-99B8-51189A5FC839}" destId="{8B9AEFDF-8A57-484C-8322-C5B24585BAB9}" srcOrd="1" destOrd="0" presId="urn:microsoft.com/office/officeart/2005/8/layout/list1"/>
    <dgm:cxn modelId="{62ADF743-791E-465A-B09A-33194F1C126E}" type="presOf" srcId="{6C0AEFA6-8F65-4178-BB55-093C1DD5D155}" destId="{5BE537E9-563F-49EF-BF9B-19D10C6644EB}" srcOrd="0" destOrd="0" presId="urn:microsoft.com/office/officeart/2005/8/layout/list1"/>
    <dgm:cxn modelId="{48B51F71-8879-4833-B213-F0A33019C066}" type="presOf" srcId="{C821BFBD-51BF-40EF-973A-A103632E716F}" destId="{92F17495-B26F-4A02-91BB-71540F676FCC}" srcOrd="1" destOrd="0" presId="urn:microsoft.com/office/officeart/2005/8/layout/list1"/>
    <dgm:cxn modelId="{8F663878-8759-4C49-8BD8-9D8993A72BEF}" type="presOf" srcId="{C821BFBD-51BF-40EF-973A-A103632E716F}" destId="{27AB57AE-7815-4A64-8746-FB47A55294A8}" srcOrd="0" destOrd="0" presId="urn:microsoft.com/office/officeart/2005/8/layout/list1"/>
    <dgm:cxn modelId="{2966CE59-7FE5-4781-8ED6-81B219947E3B}" type="presOf" srcId="{2DF25A62-500B-4000-99B8-51189A5FC839}" destId="{CB88974E-3BDE-46FD-A7EA-6C1CA1123700}" srcOrd="0" destOrd="0" presId="urn:microsoft.com/office/officeart/2005/8/layout/list1"/>
    <dgm:cxn modelId="{BEA9C986-636F-4778-B5D5-3AF492D88C1F}" type="presOf" srcId="{38AFCBE5-F959-40B8-8682-DB4E1F5CE2CB}" destId="{5ACE5D7A-7FA6-4F4F-8932-C1F420CB3398}" srcOrd="0" destOrd="0" presId="urn:microsoft.com/office/officeart/2005/8/layout/list1"/>
    <dgm:cxn modelId="{3A54D1A4-C23F-4C6A-8B69-7F00452306D2}" srcId="{6C0AEFA6-8F65-4178-BB55-093C1DD5D155}" destId="{2DF25A62-500B-4000-99B8-51189A5FC839}" srcOrd="0" destOrd="0" parTransId="{817D056A-6149-4482-867A-46C6670E3B33}" sibTransId="{5583804F-64E2-42D8-B801-7E15D489DD0F}"/>
    <dgm:cxn modelId="{8CC6DBB9-594D-413B-AC5F-A749F19A795D}" srcId="{6C0AEFA6-8F65-4178-BB55-093C1DD5D155}" destId="{C821BFBD-51BF-40EF-973A-A103632E716F}" srcOrd="1" destOrd="0" parTransId="{4449C391-3709-4E49-929C-76645F140A8E}" sibTransId="{52B110A0-2729-4E33-9F65-51B0A19022CB}"/>
    <dgm:cxn modelId="{666C62C3-2C9B-43FE-9737-37D32BFA01F2}" type="presOf" srcId="{38AFCBE5-F959-40B8-8682-DB4E1F5CE2CB}" destId="{5B8FECF3-8A05-4CAA-AC6E-81303B921348}" srcOrd="1" destOrd="0" presId="urn:microsoft.com/office/officeart/2005/8/layout/list1"/>
    <dgm:cxn modelId="{742C032E-1687-4B00-9E35-37AC393277CB}" type="presParOf" srcId="{5BE537E9-563F-49EF-BF9B-19D10C6644EB}" destId="{F98DF664-B0A7-4102-9603-0CD9E865F27A}" srcOrd="0" destOrd="0" presId="urn:microsoft.com/office/officeart/2005/8/layout/list1"/>
    <dgm:cxn modelId="{1EF5072E-9335-4B46-8942-475944D44590}" type="presParOf" srcId="{F98DF664-B0A7-4102-9603-0CD9E865F27A}" destId="{CB88974E-3BDE-46FD-A7EA-6C1CA1123700}" srcOrd="0" destOrd="0" presId="urn:microsoft.com/office/officeart/2005/8/layout/list1"/>
    <dgm:cxn modelId="{6CAC80F7-69AF-4D05-8034-E9DE9EDAA5CD}" type="presParOf" srcId="{F98DF664-B0A7-4102-9603-0CD9E865F27A}" destId="{8B9AEFDF-8A57-484C-8322-C5B24585BAB9}" srcOrd="1" destOrd="0" presId="urn:microsoft.com/office/officeart/2005/8/layout/list1"/>
    <dgm:cxn modelId="{9B35904A-192A-45DD-9E62-0F8FFC3A3206}" type="presParOf" srcId="{5BE537E9-563F-49EF-BF9B-19D10C6644EB}" destId="{63A88759-1151-430E-B11F-523100843F8A}" srcOrd="1" destOrd="0" presId="urn:microsoft.com/office/officeart/2005/8/layout/list1"/>
    <dgm:cxn modelId="{8EF71B60-82E2-4214-9DF9-BDA4E9F94EFD}" type="presParOf" srcId="{5BE537E9-563F-49EF-BF9B-19D10C6644EB}" destId="{9C128B84-79CE-4A0F-B9CA-1F8941969D2E}" srcOrd="2" destOrd="0" presId="urn:microsoft.com/office/officeart/2005/8/layout/list1"/>
    <dgm:cxn modelId="{01F941EA-FA65-4963-A933-51D4817EE8F0}" type="presParOf" srcId="{5BE537E9-563F-49EF-BF9B-19D10C6644EB}" destId="{69C38A1E-F8EF-4C7F-8405-FABBB72A41A3}" srcOrd="3" destOrd="0" presId="urn:microsoft.com/office/officeart/2005/8/layout/list1"/>
    <dgm:cxn modelId="{AFC1F4F3-F088-4C24-8492-8A14C91D5BAD}" type="presParOf" srcId="{5BE537E9-563F-49EF-BF9B-19D10C6644EB}" destId="{C99EA11F-79D7-4508-B87C-23B922BE5A12}" srcOrd="4" destOrd="0" presId="urn:microsoft.com/office/officeart/2005/8/layout/list1"/>
    <dgm:cxn modelId="{DE293658-734C-43C1-8029-7CEBCE5AC8F4}" type="presParOf" srcId="{C99EA11F-79D7-4508-B87C-23B922BE5A12}" destId="{27AB57AE-7815-4A64-8746-FB47A55294A8}" srcOrd="0" destOrd="0" presId="urn:microsoft.com/office/officeart/2005/8/layout/list1"/>
    <dgm:cxn modelId="{D0BCE9D7-2851-4E4C-B9F2-B24EB50FFC6C}" type="presParOf" srcId="{C99EA11F-79D7-4508-B87C-23B922BE5A12}" destId="{92F17495-B26F-4A02-91BB-71540F676FCC}" srcOrd="1" destOrd="0" presId="urn:microsoft.com/office/officeart/2005/8/layout/list1"/>
    <dgm:cxn modelId="{1E76B931-1C3F-4AA0-86A4-E37723F628CD}" type="presParOf" srcId="{5BE537E9-563F-49EF-BF9B-19D10C6644EB}" destId="{B3F83A53-4AD5-4F82-8ADC-3EC5AAC20D1D}" srcOrd="5" destOrd="0" presId="urn:microsoft.com/office/officeart/2005/8/layout/list1"/>
    <dgm:cxn modelId="{BAC2B4EF-7427-48C4-99BC-42BE68B91802}" type="presParOf" srcId="{5BE537E9-563F-49EF-BF9B-19D10C6644EB}" destId="{4FDB07F9-50D3-41C4-ACCA-9924D74FEDB3}" srcOrd="6" destOrd="0" presId="urn:microsoft.com/office/officeart/2005/8/layout/list1"/>
    <dgm:cxn modelId="{BF5D6943-37AE-439F-9259-ED4C08CCB51F}" type="presParOf" srcId="{5BE537E9-563F-49EF-BF9B-19D10C6644EB}" destId="{F2ABFEDD-4776-42E6-AE6D-151F4A76AA1E}" srcOrd="7" destOrd="0" presId="urn:microsoft.com/office/officeart/2005/8/layout/list1"/>
    <dgm:cxn modelId="{8E68A6E3-B0E6-4317-B29E-B0C8F21291B8}" type="presParOf" srcId="{5BE537E9-563F-49EF-BF9B-19D10C6644EB}" destId="{A21522C5-246C-41D0-8572-12C2823F7A55}" srcOrd="8" destOrd="0" presId="urn:microsoft.com/office/officeart/2005/8/layout/list1"/>
    <dgm:cxn modelId="{722F24A9-AE3D-4508-97E7-BB6D156A93D0}" type="presParOf" srcId="{A21522C5-246C-41D0-8572-12C2823F7A55}" destId="{5ACE5D7A-7FA6-4F4F-8932-C1F420CB3398}" srcOrd="0" destOrd="0" presId="urn:microsoft.com/office/officeart/2005/8/layout/list1"/>
    <dgm:cxn modelId="{CEA757DF-2588-46A5-AB29-B7393A597B4E}" type="presParOf" srcId="{A21522C5-246C-41D0-8572-12C2823F7A55}" destId="{5B8FECF3-8A05-4CAA-AC6E-81303B921348}" srcOrd="1" destOrd="0" presId="urn:microsoft.com/office/officeart/2005/8/layout/list1"/>
    <dgm:cxn modelId="{5DC0734F-4068-4688-BC44-9125FEDAA2BC}" type="presParOf" srcId="{5BE537E9-563F-49EF-BF9B-19D10C6644EB}" destId="{96185FF8-B0F4-482C-A9BE-67822644A7F5}" srcOrd="9" destOrd="0" presId="urn:microsoft.com/office/officeart/2005/8/layout/list1"/>
    <dgm:cxn modelId="{A8B07D12-A312-4F15-BE3E-CCF8F659B5C1}" type="presParOf" srcId="{5BE537E9-563F-49EF-BF9B-19D10C6644EB}" destId="{319048ED-CA51-4C50-A7F9-1F217021CADC}"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70E5E-CED2-4EE5-93B4-7DA98F727931}" type="doc">
      <dgm:prSet loTypeId="urn:microsoft.com/office/officeart/2005/8/layout/hProcess9" loCatId="process" qsTypeId="urn:microsoft.com/office/officeart/2005/8/quickstyle/simple1" qsCatId="simple" csTypeId="urn:microsoft.com/office/officeart/2005/8/colors/colorful5" csCatId="colorful" phldr="1"/>
      <dgm:spPr/>
    </dgm:pt>
    <dgm:pt modelId="{24E939C8-431E-4FCD-A517-91B9D7125C66}">
      <dgm:prSet phldrT="[Text]" custT="1"/>
      <dgm:spPr>
        <a:solidFill>
          <a:srgbClr val="696969"/>
        </a:solidFill>
      </dgm:spPr>
      <dgm:t>
        <a:bodyPr/>
        <a:lstStyle/>
        <a:p>
          <a:r>
            <a:rPr lang="en-US" sz="1500" dirty="0">
              <a:latin typeface="Arial" panose="020B0604020202020204" pitchFamily="34" charset="0"/>
              <a:cs typeface="Arial" panose="020B0604020202020204" pitchFamily="34" charset="0"/>
            </a:rPr>
            <a:t>Material Conflict of Interest</a:t>
          </a:r>
        </a:p>
      </dgm:t>
    </dgm:pt>
    <dgm:pt modelId="{A6FB5F33-0364-4D76-9B1F-E808F4BD7D28}" type="parTrans" cxnId="{AD1AB3C2-679F-4E98-9DEE-7160053158C2}">
      <dgm:prSet/>
      <dgm:spPr/>
      <dgm:t>
        <a:bodyPr/>
        <a:lstStyle/>
        <a:p>
          <a:endParaRPr lang="en-US"/>
        </a:p>
      </dgm:t>
    </dgm:pt>
    <dgm:pt modelId="{8099BCF9-797B-4167-B44C-A6627FEA23C5}" type="sibTrans" cxnId="{AD1AB3C2-679F-4E98-9DEE-7160053158C2}">
      <dgm:prSet/>
      <dgm:spPr/>
      <dgm:t>
        <a:bodyPr/>
        <a:lstStyle/>
        <a:p>
          <a:endParaRPr lang="en-US"/>
        </a:p>
      </dgm:t>
    </dgm:pt>
    <dgm:pt modelId="{3FC4143D-32C4-4913-8464-45D08E403978}">
      <dgm:prSet phldrT="[Text]"/>
      <dgm:spPr>
        <a:solidFill>
          <a:srgbClr val="696969"/>
        </a:solidFill>
      </dgm:spPr>
      <dgm:t>
        <a:bodyPr/>
        <a:lstStyle/>
        <a:p>
          <a:r>
            <a:rPr lang="en-US" dirty="0"/>
            <a:t>Informed Consent</a:t>
          </a:r>
        </a:p>
      </dgm:t>
    </dgm:pt>
    <dgm:pt modelId="{A234DD27-B28B-4A55-AD59-22F1AA0D955A}" type="parTrans" cxnId="{54C1DE30-4F65-4967-9702-CFD83CE6327C}">
      <dgm:prSet/>
      <dgm:spPr/>
      <dgm:t>
        <a:bodyPr/>
        <a:lstStyle/>
        <a:p>
          <a:endParaRPr lang="en-US"/>
        </a:p>
      </dgm:t>
    </dgm:pt>
    <dgm:pt modelId="{B8092B35-0ACA-4EBA-8F15-60C5B2214C44}" type="sibTrans" cxnId="{54C1DE30-4F65-4967-9702-CFD83CE6327C}">
      <dgm:prSet/>
      <dgm:spPr/>
      <dgm:t>
        <a:bodyPr/>
        <a:lstStyle/>
        <a:p>
          <a:endParaRPr lang="en-US"/>
        </a:p>
      </dgm:t>
    </dgm:pt>
    <dgm:pt modelId="{B4658229-7650-4C8E-96EE-81353DF3A7C1}">
      <dgm:prSet phldrT="[Text]" custT="1"/>
      <dgm:spPr>
        <a:solidFill>
          <a:srgbClr val="696969"/>
        </a:solidFill>
      </dgm:spPr>
      <dgm:t>
        <a:bodyPr/>
        <a:lstStyle/>
        <a:p>
          <a:r>
            <a:rPr lang="en-US" sz="1600" dirty="0">
              <a:latin typeface="Arial" panose="020B0604020202020204" pitchFamily="34" charset="0"/>
              <a:cs typeface="Arial" panose="020B0604020202020204" pitchFamily="34" charset="0"/>
            </a:rPr>
            <a:t>Disclose</a:t>
          </a:r>
        </a:p>
      </dgm:t>
    </dgm:pt>
    <dgm:pt modelId="{1472D33B-72A9-49EC-AC31-922AFC3D70CB}" type="parTrans" cxnId="{D4191669-D7B6-4C75-BA2C-75B332D4D8DD}">
      <dgm:prSet/>
      <dgm:spPr/>
      <dgm:t>
        <a:bodyPr/>
        <a:lstStyle/>
        <a:p>
          <a:endParaRPr lang="en-US"/>
        </a:p>
      </dgm:t>
    </dgm:pt>
    <dgm:pt modelId="{28487CAC-B6B0-4090-898E-E688BA7C39C5}" type="sibTrans" cxnId="{D4191669-D7B6-4C75-BA2C-75B332D4D8DD}">
      <dgm:prSet/>
      <dgm:spPr/>
      <dgm:t>
        <a:bodyPr/>
        <a:lstStyle/>
        <a:p>
          <a:endParaRPr lang="en-US"/>
        </a:p>
      </dgm:t>
    </dgm:pt>
    <dgm:pt modelId="{02594E48-031B-4236-8A8C-258D24A37D04}" type="pres">
      <dgm:prSet presAssocID="{FD770E5E-CED2-4EE5-93B4-7DA98F727931}" presName="CompostProcess" presStyleCnt="0">
        <dgm:presLayoutVars>
          <dgm:dir/>
          <dgm:resizeHandles val="exact"/>
        </dgm:presLayoutVars>
      </dgm:prSet>
      <dgm:spPr/>
    </dgm:pt>
    <dgm:pt modelId="{69AC91BA-C1B9-4E08-AD15-3962E0923257}" type="pres">
      <dgm:prSet presAssocID="{FD770E5E-CED2-4EE5-93B4-7DA98F727931}" presName="arrow" presStyleLbl="bgShp" presStyleIdx="0" presStyleCnt="1" custLinFactNeighborX="-817"/>
      <dgm:spPr>
        <a:solidFill>
          <a:srgbClr val="FFC000"/>
        </a:solidFill>
      </dgm:spPr>
    </dgm:pt>
    <dgm:pt modelId="{E3E57CB2-A0A1-4B97-9CC6-BF105E8F2455}" type="pres">
      <dgm:prSet presAssocID="{FD770E5E-CED2-4EE5-93B4-7DA98F727931}" presName="linearProcess" presStyleCnt="0"/>
      <dgm:spPr/>
    </dgm:pt>
    <dgm:pt modelId="{17329C17-6566-4A2C-8B46-E9957514EF36}" type="pres">
      <dgm:prSet presAssocID="{24E939C8-431E-4FCD-A517-91B9D7125C66}" presName="textNode" presStyleLbl="node1" presStyleIdx="0" presStyleCnt="3">
        <dgm:presLayoutVars>
          <dgm:bulletEnabled val="1"/>
        </dgm:presLayoutVars>
      </dgm:prSet>
      <dgm:spPr/>
    </dgm:pt>
    <dgm:pt modelId="{C9422DEB-147E-4307-914D-FE25A01BCB1E}" type="pres">
      <dgm:prSet presAssocID="{8099BCF9-797B-4167-B44C-A6627FEA23C5}" presName="sibTrans" presStyleCnt="0"/>
      <dgm:spPr/>
    </dgm:pt>
    <dgm:pt modelId="{35BAD0FF-7830-4FFE-BE84-D68C90F8AA48}" type="pres">
      <dgm:prSet presAssocID="{3FC4143D-32C4-4913-8464-45D08E403978}" presName="textNode" presStyleLbl="node1" presStyleIdx="1" presStyleCnt="3" custLinFactX="100000" custLinFactNeighborX="156091" custLinFactNeighborY="3012">
        <dgm:presLayoutVars>
          <dgm:bulletEnabled val="1"/>
        </dgm:presLayoutVars>
      </dgm:prSet>
      <dgm:spPr/>
    </dgm:pt>
    <dgm:pt modelId="{0417BA03-3675-4FF8-89B3-75EB2DFC3FD8}" type="pres">
      <dgm:prSet presAssocID="{B8092B35-0ACA-4EBA-8F15-60C5B2214C44}" presName="sibTrans" presStyleCnt="0"/>
      <dgm:spPr/>
    </dgm:pt>
    <dgm:pt modelId="{497FF78C-9D58-466B-B239-04B5D48E48BE}" type="pres">
      <dgm:prSet presAssocID="{B4658229-7650-4C8E-96EE-81353DF3A7C1}" presName="textNode" presStyleLbl="node1" presStyleIdx="2" presStyleCnt="3" custLinFactX="-97468" custLinFactNeighborX="-100000" custLinFactNeighborY="2008">
        <dgm:presLayoutVars>
          <dgm:bulletEnabled val="1"/>
        </dgm:presLayoutVars>
      </dgm:prSet>
      <dgm:spPr/>
    </dgm:pt>
  </dgm:ptLst>
  <dgm:cxnLst>
    <dgm:cxn modelId="{19B8941E-BD9A-40AB-8EDA-B24C5B2D4160}" type="presOf" srcId="{FD770E5E-CED2-4EE5-93B4-7DA98F727931}" destId="{02594E48-031B-4236-8A8C-258D24A37D04}" srcOrd="0" destOrd="0" presId="urn:microsoft.com/office/officeart/2005/8/layout/hProcess9"/>
    <dgm:cxn modelId="{54C1DE30-4F65-4967-9702-CFD83CE6327C}" srcId="{FD770E5E-CED2-4EE5-93B4-7DA98F727931}" destId="{3FC4143D-32C4-4913-8464-45D08E403978}" srcOrd="1" destOrd="0" parTransId="{A234DD27-B28B-4A55-AD59-22F1AA0D955A}" sibTransId="{B8092B35-0ACA-4EBA-8F15-60C5B2214C44}"/>
    <dgm:cxn modelId="{D4191669-D7B6-4C75-BA2C-75B332D4D8DD}" srcId="{FD770E5E-CED2-4EE5-93B4-7DA98F727931}" destId="{B4658229-7650-4C8E-96EE-81353DF3A7C1}" srcOrd="2" destOrd="0" parTransId="{1472D33B-72A9-49EC-AC31-922AFC3D70CB}" sibTransId="{28487CAC-B6B0-4090-898E-E688BA7C39C5}"/>
    <dgm:cxn modelId="{2955436D-596A-4774-BF99-449704ABAAD3}" type="presOf" srcId="{B4658229-7650-4C8E-96EE-81353DF3A7C1}" destId="{497FF78C-9D58-466B-B239-04B5D48E48BE}" srcOrd="0" destOrd="0" presId="urn:microsoft.com/office/officeart/2005/8/layout/hProcess9"/>
    <dgm:cxn modelId="{30525EA4-1857-443E-A08B-5FC919E8B508}" type="presOf" srcId="{24E939C8-431E-4FCD-A517-91B9D7125C66}" destId="{17329C17-6566-4A2C-8B46-E9957514EF36}" srcOrd="0" destOrd="0" presId="urn:microsoft.com/office/officeart/2005/8/layout/hProcess9"/>
    <dgm:cxn modelId="{7B5417B6-D332-4265-A7C3-60CA3C1276F3}" type="presOf" srcId="{3FC4143D-32C4-4913-8464-45D08E403978}" destId="{35BAD0FF-7830-4FFE-BE84-D68C90F8AA48}" srcOrd="0" destOrd="0" presId="urn:microsoft.com/office/officeart/2005/8/layout/hProcess9"/>
    <dgm:cxn modelId="{AD1AB3C2-679F-4E98-9DEE-7160053158C2}" srcId="{FD770E5E-CED2-4EE5-93B4-7DA98F727931}" destId="{24E939C8-431E-4FCD-A517-91B9D7125C66}" srcOrd="0" destOrd="0" parTransId="{A6FB5F33-0364-4D76-9B1F-E808F4BD7D28}" sibTransId="{8099BCF9-797B-4167-B44C-A6627FEA23C5}"/>
    <dgm:cxn modelId="{315A4AEE-C747-42B4-89EB-5A3D0D248B46}" type="presParOf" srcId="{02594E48-031B-4236-8A8C-258D24A37D04}" destId="{69AC91BA-C1B9-4E08-AD15-3962E0923257}" srcOrd="0" destOrd="0" presId="urn:microsoft.com/office/officeart/2005/8/layout/hProcess9"/>
    <dgm:cxn modelId="{C526AE69-D89B-4866-BD77-C7D2E0458781}" type="presParOf" srcId="{02594E48-031B-4236-8A8C-258D24A37D04}" destId="{E3E57CB2-A0A1-4B97-9CC6-BF105E8F2455}" srcOrd="1" destOrd="0" presId="urn:microsoft.com/office/officeart/2005/8/layout/hProcess9"/>
    <dgm:cxn modelId="{6E39C985-1F89-4CAD-A591-92EDF6161E59}" type="presParOf" srcId="{E3E57CB2-A0A1-4B97-9CC6-BF105E8F2455}" destId="{17329C17-6566-4A2C-8B46-E9957514EF36}" srcOrd="0" destOrd="0" presId="urn:microsoft.com/office/officeart/2005/8/layout/hProcess9"/>
    <dgm:cxn modelId="{A2F1B85F-0392-4AC9-A2D9-D387889B2F0C}" type="presParOf" srcId="{E3E57CB2-A0A1-4B97-9CC6-BF105E8F2455}" destId="{C9422DEB-147E-4307-914D-FE25A01BCB1E}" srcOrd="1" destOrd="0" presId="urn:microsoft.com/office/officeart/2005/8/layout/hProcess9"/>
    <dgm:cxn modelId="{955B57E0-3C5B-4952-B36E-216EB4A66235}" type="presParOf" srcId="{E3E57CB2-A0A1-4B97-9CC6-BF105E8F2455}" destId="{35BAD0FF-7830-4FFE-BE84-D68C90F8AA48}" srcOrd="2" destOrd="0" presId="urn:microsoft.com/office/officeart/2005/8/layout/hProcess9"/>
    <dgm:cxn modelId="{35D9C49E-48D7-4569-8061-DB1B7F2DB750}" type="presParOf" srcId="{E3E57CB2-A0A1-4B97-9CC6-BF105E8F2455}" destId="{0417BA03-3675-4FF8-89B3-75EB2DFC3FD8}" srcOrd="3" destOrd="0" presId="urn:microsoft.com/office/officeart/2005/8/layout/hProcess9"/>
    <dgm:cxn modelId="{8EAFDAC7-9DD5-4E4B-936B-07AB97FC9139}" type="presParOf" srcId="{E3E57CB2-A0A1-4B97-9CC6-BF105E8F2455}" destId="{497FF78C-9D58-466B-B239-04B5D48E48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70E5E-CED2-4EE5-93B4-7DA98F727931}" type="doc">
      <dgm:prSet loTypeId="urn:microsoft.com/office/officeart/2005/8/layout/hProcess9" loCatId="process" qsTypeId="urn:microsoft.com/office/officeart/2005/8/quickstyle/simple1" qsCatId="simple" csTypeId="urn:microsoft.com/office/officeart/2005/8/colors/colorful5" csCatId="colorful" phldr="1"/>
      <dgm:spPr/>
    </dgm:pt>
    <dgm:pt modelId="{24E939C8-431E-4FCD-A517-91B9D7125C66}">
      <dgm:prSet phldrT="[Text]"/>
      <dgm:spPr>
        <a:solidFill>
          <a:srgbClr val="696969"/>
        </a:solidFill>
      </dgm:spPr>
      <dgm:t>
        <a:bodyPr/>
        <a:lstStyle/>
        <a:p>
          <a:r>
            <a:rPr lang="en-US" dirty="0">
              <a:latin typeface="Arial" panose="020B0604020202020204" pitchFamily="34" charset="0"/>
              <a:cs typeface="Arial" panose="020B0604020202020204" pitchFamily="34" charset="0"/>
            </a:rPr>
            <a:t>Material Conflict of Interest</a:t>
          </a:r>
        </a:p>
      </dgm:t>
    </dgm:pt>
    <dgm:pt modelId="{A6FB5F33-0364-4D76-9B1F-E808F4BD7D28}" type="parTrans" cxnId="{AD1AB3C2-679F-4E98-9DEE-7160053158C2}">
      <dgm:prSet/>
      <dgm:spPr/>
      <dgm:t>
        <a:bodyPr/>
        <a:lstStyle/>
        <a:p>
          <a:endParaRPr lang="en-US"/>
        </a:p>
      </dgm:t>
    </dgm:pt>
    <dgm:pt modelId="{8099BCF9-797B-4167-B44C-A6627FEA23C5}" type="sibTrans" cxnId="{AD1AB3C2-679F-4E98-9DEE-7160053158C2}">
      <dgm:prSet/>
      <dgm:spPr/>
      <dgm:t>
        <a:bodyPr/>
        <a:lstStyle/>
        <a:p>
          <a:endParaRPr lang="en-US"/>
        </a:p>
      </dgm:t>
    </dgm:pt>
    <dgm:pt modelId="{3FC4143D-32C4-4913-8464-45D08E403978}">
      <dgm:prSet phldrT="[Text]"/>
      <dgm:spPr>
        <a:solidFill>
          <a:srgbClr val="696969"/>
        </a:solidFill>
      </dgm:spPr>
      <dgm:t>
        <a:bodyPr/>
        <a:lstStyle/>
        <a:p>
          <a:r>
            <a:rPr lang="en-US" dirty="0">
              <a:latin typeface="Arial" panose="020B0604020202020204" pitchFamily="34" charset="0"/>
              <a:cs typeface="Arial" panose="020B0604020202020204" pitchFamily="34" charset="0"/>
            </a:rPr>
            <a:t>Informed Consent</a:t>
          </a:r>
        </a:p>
      </dgm:t>
    </dgm:pt>
    <dgm:pt modelId="{A234DD27-B28B-4A55-AD59-22F1AA0D955A}" type="parTrans" cxnId="{54C1DE30-4F65-4967-9702-CFD83CE6327C}">
      <dgm:prSet/>
      <dgm:spPr/>
      <dgm:t>
        <a:bodyPr/>
        <a:lstStyle/>
        <a:p>
          <a:endParaRPr lang="en-US"/>
        </a:p>
      </dgm:t>
    </dgm:pt>
    <dgm:pt modelId="{B8092B35-0ACA-4EBA-8F15-60C5B2214C44}" type="sibTrans" cxnId="{54C1DE30-4F65-4967-9702-CFD83CE6327C}">
      <dgm:prSet/>
      <dgm:spPr/>
      <dgm:t>
        <a:bodyPr/>
        <a:lstStyle/>
        <a:p>
          <a:endParaRPr lang="en-US"/>
        </a:p>
      </dgm:t>
    </dgm:pt>
    <dgm:pt modelId="{B4658229-7650-4C8E-96EE-81353DF3A7C1}">
      <dgm:prSet phldrT="[Text]"/>
      <dgm:spPr>
        <a:solidFill>
          <a:srgbClr val="696969"/>
        </a:solidFill>
      </dgm:spPr>
      <dgm:t>
        <a:bodyPr/>
        <a:lstStyle/>
        <a:p>
          <a:r>
            <a:rPr lang="en-US" dirty="0">
              <a:latin typeface="Arial" panose="020B0604020202020204" pitchFamily="34" charset="0"/>
              <a:cs typeface="Arial" panose="020B0604020202020204" pitchFamily="34" charset="0"/>
            </a:rPr>
            <a:t>Disclose</a:t>
          </a:r>
        </a:p>
      </dgm:t>
    </dgm:pt>
    <dgm:pt modelId="{1472D33B-72A9-49EC-AC31-922AFC3D70CB}" type="parTrans" cxnId="{D4191669-D7B6-4C75-BA2C-75B332D4D8DD}">
      <dgm:prSet/>
      <dgm:spPr/>
      <dgm:t>
        <a:bodyPr/>
        <a:lstStyle/>
        <a:p>
          <a:endParaRPr lang="en-US"/>
        </a:p>
      </dgm:t>
    </dgm:pt>
    <dgm:pt modelId="{28487CAC-B6B0-4090-898E-E688BA7C39C5}" type="sibTrans" cxnId="{D4191669-D7B6-4C75-BA2C-75B332D4D8DD}">
      <dgm:prSet/>
      <dgm:spPr/>
      <dgm:t>
        <a:bodyPr/>
        <a:lstStyle/>
        <a:p>
          <a:endParaRPr lang="en-US"/>
        </a:p>
      </dgm:t>
    </dgm:pt>
    <dgm:pt modelId="{3671002E-0A65-4A35-B930-038C83DED50D}">
      <dgm:prSet/>
      <dgm:spPr>
        <a:solidFill>
          <a:srgbClr val="696969"/>
        </a:solidFill>
      </dgm:spPr>
      <dgm:t>
        <a:bodyPr/>
        <a:lstStyle/>
        <a:p>
          <a:r>
            <a:rPr lang="en-US" dirty="0">
              <a:latin typeface="Arial" panose="020B0604020202020204" pitchFamily="34" charset="0"/>
              <a:cs typeface="Arial" panose="020B0604020202020204" pitchFamily="34" charset="0"/>
            </a:rPr>
            <a:t>Manage</a:t>
          </a:r>
        </a:p>
      </dgm:t>
    </dgm:pt>
    <dgm:pt modelId="{63179145-D827-4C65-83E3-6E4957D9AF0A}" type="parTrans" cxnId="{80DB4739-78D9-4560-A825-71AC1775184B}">
      <dgm:prSet/>
      <dgm:spPr/>
      <dgm:t>
        <a:bodyPr/>
        <a:lstStyle/>
        <a:p>
          <a:endParaRPr lang="en-US"/>
        </a:p>
      </dgm:t>
    </dgm:pt>
    <dgm:pt modelId="{2CA698FA-D066-4C4A-A623-9AF30D7EE539}" type="sibTrans" cxnId="{80DB4739-78D9-4560-A825-71AC1775184B}">
      <dgm:prSet/>
      <dgm:spPr/>
      <dgm:t>
        <a:bodyPr/>
        <a:lstStyle/>
        <a:p>
          <a:endParaRPr lang="en-US"/>
        </a:p>
      </dgm:t>
    </dgm:pt>
    <dgm:pt modelId="{02594E48-031B-4236-8A8C-258D24A37D04}" type="pres">
      <dgm:prSet presAssocID="{FD770E5E-CED2-4EE5-93B4-7DA98F727931}" presName="CompostProcess" presStyleCnt="0">
        <dgm:presLayoutVars>
          <dgm:dir/>
          <dgm:resizeHandles val="exact"/>
        </dgm:presLayoutVars>
      </dgm:prSet>
      <dgm:spPr/>
    </dgm:pt>
    <dgm:pt modelId="{69AC91BA-C1B9-4E08-AD15-3962E0923257}" type="pres">
      <dgm:prSet presAssocID="{FD770E5E-CED2-4EE5-93B4-7DA98F727931}" presName="arrow" presStyleLbl="bgShp" presStyleIdx="0" presStyleCnt="1"/>
      <dgm:spPr>
        <a:solidFill>
          <a:srgbClr val="FFC000"/>
        </a:solidFill>
      </dgm:spPr>
    </dgm:pt>
    <dgm:pt modelId="{E3E57CB2-A0A1-4B97-9CC6-BF105E8F2455}" type="pres">
      <dgm:prSet presAssocID="{FD770E5E-CED2-4EE5-93B4-7DA98F727931}" presName="linearProcess" presStyleCnt="0"/>
      <dgm:spPr/>
    </dgm:pt>
    <dgm:pt modelId="{17329C17-6566-4A2C-8B46-E9957514EF36}" type="pres">
      <dgm:prSet presAssocID="{24E939C8-431E-4FCD-A517-91B9D7125C66}" presName="textNode" presStyleLbl="node1" presStyleIdx="0" presStyleCnt="4" custScaleX="121967">
        <dgm:presLayoutVars>
          <dgm:bulletEnabled val="1"/>
        </dgm:presLayoutVars>
      </dgm:prSet>
      <dgm:spPr/>
    </dgm:pt>
    <dgm:pt modelId="{C9422DEB-147E-4307-914D-FE25A01BCB1E}" type="pres">
      <dgm:prSet presAssocID="{8099BCF9-797B-4167-B44C-A6627FEA23C5}" presName="sibTrans" presStyleCnt="0"/>
      <dgm:spPr/>
    </dgm:pt>
    <dgm:pt modelId="{35BAD0FF-7830-4FFE-BE84-D68C90F8AA48}" type="pres">
      <dgm:prSet presAssocID="{3FC4143D-32C4-4913-8464-45D08E403978}" presName="textNode" presStyleLbl="node1" presStyleIdx="1" presStyleCnt="4" custLinFactX="100000" custLinFactNeighborX="156091" custLinFactNeighborY="3012">
        <dgm:presLayoutVars>
          <dgm:bulletEnabled val="1"/>
        </dgm:presLayoutVars>
      </dgm:prSet>
      <dgm:spPr/>
    </dgm:pt>
    <dgm:pt modelId="{0417BA03-3675-4FF8-89B3-75EB2DFC3FD8}" type="pres">
      <dgm:prSet presAssocID="{B8092B35-0ACA-4EBA-8F15-60C5B2214C44}" presName="sibTrans" presStyleCnt="0"/>
      <dgm:spPr/>
    </dgm:pt>
    <dgm:pt modelId="{497FF78C-9D58-466B-B239-04B5D48E48BE}" type="pres">
      <dgm:prSet presAssocID="{B4658229-7650-4C8E-96EE-81353DF3A7C1}" presName="textNode" presStyleLbl="node1" presStyleIdx="2" presStyleCnt="4" custLinFactX="-97468" custLinFactNeighborX="-100000" custLinFactNeighborY="2008">
        <dgm:presLayoutVars>
          <dgm:bulletEnabled val="1"/>
        </dgm:presLayoutVars>
      </dgm:prSet>
      <dgm:spPr/>
    </dgm:pt>
    <dgm:pt modelId="{252C9E9D-49BC-4005-8FCE-919BD723BE22}" type="pres">
      <dgm:prSet presAssocID="{28487CAC-B6B0-4090-898E-E688BA7C39C5}" presName="sibTrans" presStyleCnt="0"/>
      <dgm:spPr/>
    </dgm:pt>
    <dgm:pt modelId="{D934105F-346E-4505-8FC5-4FC29844DB7F}" type="pres">
      <dgm:prSet presAssocID="{3671002E-0A65-4A35-B930-038C83DED50D}" presName="textNode" presStyleLbl="node1" presStyleIdx="3" presStyleCnt="4" custScaleX="90505" custScaleY="98591" custLinFactNeighborX="87737" custLinFactNeighborY="0">
        <dgm:presLayoutVars>
          <dgm:bulletEnabled val="1"/>
        </dgm:presLayoutVars>
      </dgm:prSet>
      <dgm:spPr/>
    </dgm:pt>
  </dgm:ptLst>
  <dgm:cxnLst>
    <dgm:cxn modelId="{54C1DE30-4F65-4967-9702-CFD83CE6327C}" srcId="{FD770E5E-CED2-4EE5-93B4-7DA98F727931}" destId="{3FC4143D-32C4-4913-8464-45D08E403978}" srcOrd="1" destOrd="0" parTransId="{A234DD27-B28B-4A55-AD59-22F1AA0D955A}" sibTransId="{B8092B35-0ACA-4EBA-8F15-60C5B2214C44}"/>
    <dgm:cxn modelId="{BD3F3636-5E3E-41EE-9757-2D15E92D9B75}" type="presOf" srcId="{3671002E-0A65-4A35-B930-038C83DED50D}" destId="{D934105F-346E-4505-8FC5-4FC29844DB7F}" srcOrd="0" destOrd="0" presId="urn:microsoft.com/office/officeart/2005/8/layout/hProcess9"/>
    <dgm:cxn modelId="{80DB4739-78D9-4560-A825-71AC1775184B}" srcId="{FD770E5E-CED2-4EE5-93B4-7DA98F727931}" destId="{3671002E-0A65-4A35-B930-038C83DED50D}" srcOrd="3" destOrd="0" parTransId="{63179145-D827-4C65-83E3-6E4957D9AF0A}" sibTransId="{2CA698FA-D066-4C4A-A623-9AF30D7EE539}"/>
    <dgm:cxn modelId="{A421C53A-DDA3-47AE-A5D3-D74C4C46D713}" type="presOf" srcId="{FD770E5E-CED2-4EE5-93B4-7DA98F727931}" destId="{02594E48-031B-4236-8A8C-258D24A37D04}" srcOrd="0" destOrd="0" presId="urn:microsoft.com/office/officeart/2005/8/layout/hProcess9"/>
    <dgm:cxn modelId="{79E19F62-22F9-4481-9598-C3FDC1706659}" type="presOf" srcId="{3FC4143D-32C4-4913-8464-45D08E403978}" destId="{35BAD0FF-7830-4FFE-BE84-D68C90F8AA48}" srcOrd="0" destOrd="0" presId="urn:microsoft.com/office/officeart/2005/8/layout/hProcess9"/>
    <dgm:cxn modelId="{D4191669-D7B6-4C75-BA2C-75B332D4D8DD}" srcId="{FD770E5E-CED2-4EE5-93B4-7DA98F727931}" destId="{B4658229-7650-4C8E-96EE-81353DF3A7C1}" srcOrd="2" destOrd="0" parTransId="{1472D33B-72A9-49EC-AC31-922AFC3D70CB}" sibTransId="{28487CAC-B6B0-4090-898E-E688BA7C39C5}"/>
    <dgm:cxn modelId="{7D84D751-8648-46E7-AA65-ECCD69BBA178}" type="presOf" srcId="{24E939C8-431E-4FCD-A517-91B9D7125C66}" destId="{17329C17-6566-4A2C-8B46-E9957514EF36}" srcOrd="0" destOrd="0" presId="urn:microsoft.com/office/officeart/2005/8/layout/hProcess9"/>
    <dgm:cxn modelId="{AD1AB3C2-679F-4E98-9DEE-7160053158C2}" srcId="{FD770E5E-CED2-4EE5-93B4-7DA98F727931}" destId="{24E939C8-431E-4FCD-A517-91B9D7125C66}" srcOrd="0" destOrd="0" parTransId="{A6FB5F33-0364-4D76-9B1F-E808F4BD7D28}" sibTransId="{8099BCF9-797B-4167-B44C-A6627FEA23C5}"/>
    <dgm:cxn modelId="{612A61D0-1819-4682-AFD9-5E854ED42E32}" type="presOf" srcId="{B4658229-7650-4C8E-96EE-81353DF3A7C1}" destId="{497FF78C-9D58-466B-B239-04B5D48E48BE}" srcOrd="0" destOrd="0" presId="urn:microsoft.com/office/officeart/2005/8/layout/hProcess9"/>
    <dgm:cxn modelId="{A67FE2AB-ECA3-4FED-8B6B-4C7B4CD24568}" type="presParOf" srcId="{02594E48-031B-4236-8A8C-258D24A37D04}" destId="{69AC91BA-C1B9-4E08-AD15-3962E0923257}" srcOrd="0" destOrd="0" presId="urn:microsoft.com/office/officeart/2005/8/layout/hProcess9"/>
    <dgm:cxn modelId="{D7183089-E72F-4657-B965-F5984D97A7BE}" type="presParOf" srcId="{02594E48-031B-4236-8A8C-258D24A37D04}" destId="{E3E57CB2-A0A1-4B97-9CC6-BF105E8F2455}" srcOrd="1" destOrd="0" presId="urn:microsoft.com/office/officeart/2005/8/layout/hProcess9"/>
    <dgm:cxn modelId="{715C2F75-0941-4FB8-8D22-E8464B89DFA4}" type="presParOf" srcId="{E3E57CB2-A0A1-4B97-9CC6-BF105E8F2455}" destId="{17329C17-6566-4A2C-8B46-E9957514EF36}" srcOrd="0" destOrd="0" presId="urn:microsoft.com/office/officeart/2005/8/layout/hProcess9"/>
    <dgm:cxn modelId="{F74D33B6-EC05-4315-AE9A-D393861A1328}" type="presParOf" srcId="{E3E57CB2-A0A1-4B97-9CC6-BF105E8F2455}" destId="{C9422DEB-147E-4307-914D-FE25A01BCB1E}" srcOrd="1" destOrd="0" presId="urn:microsoft.com/office/officeart/2005/8/layout/hProcess9"/>
    <dgm:cxn modelId="{47B21D76-9958-4C99-BEAA-9D2E5A77F467}" type="presParOf" srcId="{E3E57CB2-A0A1-4B97-9CC6-BF105E8F2455}" destId="{35BAD0FF-7830-4FFE-BE84-D68C90F8AA48}" srcOrd="2" destOrd="0" presId="urn:microsoft.com/office/officeart/2005/8/layout/hProcess9"/>
    <dgm:cxn modelId="{9002DB94-A713-4DB7-850D-10707B5508AD}" type="presParOf" srcId="{E3E57CB2-A0A1-4B97-9CC6-BF105E8F2455}" destId="{0417BA03-3675-4FF8-89B3-75EB2DFC3FD8}" srcOrd="3" destOrd="0" presId="urn:microsoft.com/office/officeart/2005/8/layout/hProcess9"/>
    <dgm:cxn modelId="{F930559C-264E-4000-9FA5-27259A748A36}" type="presParOf" srcId="{E3E57CB2-A0A1-4B97-9CC6-BF105E8F2455}" destId="{497FF78C-9D58-466B-B239-04B5D48E48BE}" srcOrd="4" destOrd="0" presId="urn:microsoft.com/office/officeart/2005/8/layout/hProcess9"/>
    <dgm:cxn modelId="{75211D49-1933-4C3D-9CA8-70C4225D0DB5}" type="presParOf" srcId="{E3E57CB2-A0A1-4B97-9CC6-BF105E8F2455}" destId="{252C9E9D-49BC-4005-8FCE-919BD723BE22}" srcOrd="5" destOrd="0" presId="urn:microsoft.com/office/officeart/2005/8/layout/hProcess9"/>
    <dgm:cxn modelId="{42110B39-AF75-48F3-B5BB-D989FFBF3667}" type="presParOf" srcId="{E3E57CB2-A0A1-4B97-9CC6-BF105E8F2455}" destId="{D934105F-346E-4505-8FC5-4FC29844DB7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28B84-79CE-4A0F-B9CA-1F8941969D2E}">
      <dsp:nvSpPr>
        <dsp:cNvPr id="0" name=""/>
        <dsp:cNvSpPr/>
      </dsp:nvSpPr>
      <dsp:spPr>
        <a:xfrm>
          <a:off x="0" y="425039"/>
          <a:ext cx="8001000" cy="680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9AEFDF-8A57-484C-8322-C5B24585BAB9}">
      <dsp:nvSpPr>
        <dsp:cNvPr id="0" name=""/>
        <dsp:cNvSpPr/>
      </dsp:nvSpPr>
      <dsp:spPr>
        <a:xfrm>
          <a:off x="400050" y="26519"/>
          <a:ext cx="5943574" cy="79704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b="1" kern="1200" dirty="0"/>
            <a:t>STANDARD A.1:</a:t>
          </a:r>
          <a:r>
            <a:rPr lang="en-US" sz="2400" kern="1200" dirty="0"/>
            <a:t> FIDUCIARY DUTY</a:t>
          </a:r>
          <a:endParaRPr lang="en-US" sz="2400" kern="1200" dirty="0">
            <a:solidFill>
              <a:schemeClr val="bg1"/>
            </a:solidFill>
            <a:latin typeface="Arial" panose="020B0604020202020204" pitchFamily="34" charset="0"/>
            <a:cs typeface="Arial" panose="020B0604020202020204" pitchFamily="34" charset="0"/>
          </a:endParaRPr>
        </a:p>
      </dsp:txBody>
      <dsp:txXfrm>
        <a:off x="438958" y="65427"/>
        <a:ext cx="5865758" cy="719224"/>
      </dsp:txXfrm>
    </dsp:sp>
    <dsp:sp modelId="{4FDB07F9-50D3-41C4-ACCA-9924D74FEDB3}">
      <dsp:nvSpPr>
        <dsp:cNvPr id="0" name=""/>
        <dsp:cNvSpPr/>
      </dsp:nvSpPr>
      <dsp:spPr>
        <a:xfrm>
          <a:off x="0" y="1649759"/>
          <a:ext cx="8001000" cy="680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F17495-B26F-4A02-91BB-71540F676FCC}">
      <dsp:nvSpPr>
        <dsp:cNvPr id="0" name=""/>
        <dsp:cNvSpPr/>
      </dsp:nvSpPr>
      <dsp:spPr>
        <a:xfrm>
          <a:off x="400050" y="1251239"/>
          <a:ext cx="5943574" cy="79704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t>STANDARD A.5:</a:t>
          </a:r>
          <a:r>
            <a:rPr lang="en-US" sz="2400" kern="1200" dirty="0"/>
            <a:t> CONFLICTS OF INTEREST</a:t>
          </a:r>
          <a:endParaRPr lang="en-US" sz="2400" kern="1200" dirty="0">
            <a:solidFill>
              <a:schemeClr val="bg1"/>
            </a:solidFill>
            <a:latin typeface="Arial" panose="020B0604020202020204" pitchFamily="34" charset="0"/>
            <a:cs typeface="Arial" panose="020B0604020202020204" pitchFamily="34" charset="0"/>
          </a:endParaRPr>
        </a:p>
      </dsp:txBody>
      <dsp:txXfrm>
        <a:off x="438958" y="1290147"/>
        <a:ext cx="5865758" cy="719224"/>
      </dsp:txXfrm>
    </dsp:sp>
    <dsp:sp modelId="{319048ED-CA51-4C50-A7F9-1F217021CADC}">
      <dsp:nvSpPr>
        <dsp:cNvPr id="0" name=""/>
        <dsp:cNvSpPr/>
      </dsp:nvSpPr>
      <dsp:spPr>
        <a:xfrm>
          <a:off x="0" y="2874480"/>
          <a:ext cx="8001000" cy="680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8FECF3-8A05-4CAA-AC6E-81303B921348}">
      <dsp:nvSpPr>
        <dsp:cNvPr id="0" name=""/>
        <dsp:cNvSpPr/>
      </dsp:nvSpPr>
      <dsp:spPr>
        <a:xfrm>
          <a:off x="400050" y="2475960"/>
          <a:ext cx="5943574" cy="79704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b="1" kern="1200" dirty="0"/>
            <a:t>STANDARD E.3:</a:t>
          </a:r>
          <a:r>
            <a:rPr lang="en-US" sz="2400" kern="1200" dirty="0"/>
            <a:t> DUTY TO REPORT</a:t>
          </a:r>
          <a:endParaRPr lang="en-US" sz="2400" kern="1200" dirty="0">
            <a:solidFill>
              <a:schemeClr val="bg1"/>
            </a:solidFill>
            <a:latin typeface="Arial" panose="020B0604020202020204" pitchFamily="34" charset="0"/>
            <a:cs typeface="Arial" panose="020B0604020202020204" pitchFamily="34" charset="0"/>
          </a:endParaRPr>
        </a:p>
      </dsp:txBody>
      <dsp:txXfrm>
        <a:off x="438958" y="2514868"/>
        <a:ext cx="5865758"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91BA-C1B9-4E08-AD15-3962E0923257}">
      <dsp:nvSpPr>
        <dsp:cNvPr id="0" name=""/>
        <dsp:cNvSpPr/>
      </dsp:nvSpPr>
      <dsp:spPr>
        <a:xfrm>
          <a:off x="233362" y="0"/>
          <a:ext cx="2914650" cy="190499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17329C17-6566-4A2C-8B46-E9957514EF36}">
      <dsp:nvSpPr>
        <dsp:cNvPr id="0" name=""/>
        <dsp:cNvSpPr/>
      </dsp:nvSpPr>
      <dsp:spPr>
        <a:xfrm>
          <a:off x="1674" y="571499"/>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Material Conflict of Interest</a:t>
          </a:r>
        </a:p>
      </dsp:txBody>
      <dsp:txXfrm>
        <a:off x="38872" y="608697"/>
        <a:ext cx="1030652" cy="687603"/>
      </dsp:txXfrm>
    </dsp:sp>
    <dsp:sp modelId="{35BAD0FF-7830-4FFE-BE84-D68C90F8AA48}">
      <dsp:nvSpPr>
        <dsp:cNvPr id="0" name=""/>
        <dsp:cNvSpPr/>
      </dsp:nvSpPr>
      <dsp:spPr>
        <a:xfrm>
          <a:off x="2323951" y="594451"/>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Informed Consent</a:t>
          </a:r>
        </a:p>
      </dsp:txBody>
      <dsp:txXfrm>
        <a:off x="2361149" y="631649"/>
        <a:ext cx="1030652" cy="687603"/>
      </dsp:txXfrm>
    </dsp:sp>
    <dsp:sp modelId="{497FF78C-9D58-466B-B239-04B5D48E48BE}">
      <dsp:nvSpPr>
        <dsp:cNvPr id="0" name=""/>
        <dsp:cNvSpPr/>
      </dsp:nvSpPr>
      <dsp:spPr>
        <a:xfrm>
          <a:off x="1189955" y="586800"/>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Disclose</a:t>
          </a:r>
        </a:p>
      </dsp:txBody>
      <dsp:txXfrm>
        <a:off x="1227153" y="623998"/>
        <a:ext cx="1030652" cy="687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91BA-C1B9-4E08-AD15-3962E0923257}">
      <dsp:nvSpPr>
        <dsp:cNvPr id="0" name=""/>
        <dsp:cNvSpPr/>
      </dsp:nvSpPr>
      <dsp:spPr>
        <a:xfrm>
          <a:off x="308609" y="0"/>
          <a:ext cx="3497580" cy="209151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17329C17-6566-4A2C-8B46-E9957514EF36}">
      <dsp:nvSpPr>
        <dsp:cNvPr id="0" name=""/>
        <dsp:cNvSpPr/>
      </dsp:nvSpPr>
      <dsp:spPr>
        <a:xfrm>
          <a:off x="46612" y="627455"/>
          <a:ext cx="1147442"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Material Conflict of Interest</a:t>
          </a:r>
        </a:p>
      </dsp:txBody>
      <dsp:txXfrm>
        <a:off x="87452" y="668295"/>
        <a:ext cx="1065762" cy="754927"/>
      </dsp:txXfrm>
    </dsp:sp>
    <dsp:sp modelId="{35BAD0FF-7830-4FFE-BE84-D68C90F8AA48}">
      <dsp:nvSpPr>
        <dsp:cNvPr id="0" name=""/>
        <dsp:cNvSpPr/>
      </dsp:nvSpPr>
      <dsp:spPr>
        <a:xfrm>
          <a:off x="2255298" y="652654"/>
          <a:ext cx="940780"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Informed Consent</a:t>
          </a:r>
        </a:p>
      </dsp:txBody>
      <dsp:txXfrm>
        <a:off x="2296138" y="693494"/>
        <a:ext cx="859100" cy="754927"/>
      </dsp:txXfrm>
    </dsp:sp>
    <dsp:sp modelId="{497FF78C-9D58-466B-B239-04B5D48E48BE}">
      <dsp:nvSpPr>
        <dsp:cNvPr id="0" name=""/>
        <dsp:cNvSpPr/>
      </dsp:nvSpPr>
      <dsp:spPr>
        <a:xfrm>
          <a:off x="1264914" y="644254"/>
          <a:ext cx="940780"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Disclose</a:t>
          </a:r>
        </a:p>
      </dsp:txBody>
      <dsp:txXfrm>
        <a:off x="1305754" y="685094"/>
        <a:ext cx="859100" cy="754927"/>
      </dsp:txXfrm>
    </dsp:sp>
    <dsp:sp modelId="{D934105F-346E-4505-8FC5-4FC29844DB7F}">
      <dsp:nvSpPr>
        <dsp:cNvPr id="0" name=""/>
        <dsp:cNvSpPr/>
      </dsp:nvSpPr>
      <dsp:spPr>
        <a:xfrm>
          <a:off x="3258004" y="633349"/>
          <a:ext cx="851453" cy="82481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Manage</a:t>
          </a:r>
        </a:p>
      </dsp:txBody>
      <dsp:txXfrm>
        <a:off x="3298268" y="673613"/>
        <a:ext cx="770925" cy="7442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5530" cy="465932"/>
          </a:xfrm>
          <a:prstGeom prst="rect">
            <a:avLst/>
          </a:prstGeom>
        </p:spPr>
        <p:txBody>
          <a:bodyPr vert="horz" lIns="94014" tIns="47008" rIns="94014" bIns="47008" rtlCol="0"/>
          <a:lstStyle>
            <a:lvl1pPr algn="l">
              <a:defRPr sz="1200"/>
            </a:lvl1pPr>
          </a:lstStyle>
          <a:p>
            <a:pPr>
              <a:defRPr/>
            </a:pPr>
            <a:endParaRPr lang="en-US" dirty="0"/>
          </a:p>
        </p:txBody>
      </p:sp>
      <p:sp>
        <p:nvSpPr>
          <p:cNvPr id="3" name="Date Placeholder 2"/>
          <p:cNvSpPr>
            <a:spLocks noGrp="1"/>
          </p:cNvSpPr>
          <p:nvPr>
            <p:ph type="dt" sz="quarter" idx="1"/>
          </p:nvPr>
        </p:nvSpPr>
        <p:spPr>
          <a:xfrm>
            <a:off x="3979125" y="1"/>
            <a:ext cx="3045529" cy="465932"/>
          </a:xfrm>
          <a:prstGeom prst="rect">
            <a:avLst/>
          </a:prstGeom>
        </p:spPr>
        <p:txBody>
          <a:bodyPr vert="horz" lIns="94014" tIns="47008" rIns="94014" bIns="47008" rtlCol="0"/>
          <a:lstStyle>
            <a:lvl1pPr algn="r">
              <a:defRPr sz="1200"/>
            </a:lvl1pPr>
          </a:lstStyle>
          <a:p>
            <a:pPr>
              <a:defRPr/>
            </a:pPr>
            <a:fld id="{2518D2F9-5733-4AD1-B913-F4753260786C}" type="datetimeFigureOut">
              <a:rPr lang="en-US"/>
              <a:pPr>
                <a:defRPr/>
              </a:pPr>
              <a:t>7/1/2022</a:t>
            </a:fld>
            <a:endParaRPr lang="en-US" dirty="0"/>
          </a:p>
        </p:txBody>
      </p:sp>
      <p:sp>
        <p:nvSpPr>
          <p:cNvPr id="4" name="Footer Placeholder 3"/>
          <p:cNvSpPr>
            <a:spLocks noGrp="1"/>
          </p:cNvSpPr>
          <p:nvPr>
            <p:ph type="ftr" sz="quarter" idx="2"/>
          </p:nvPr>
        </p:nvSpPr>
        <p:spPr>
          <a:xfrm>
            <a:off x="3" y="8844752"/>
            <a:ext cx="3045530" cy="465932"/>
          </a:xfrm>
          <a:prstGeom prst="rect">
            <a:avLst/>
          </a:prstGeom>
        </p:spPr>
        <p:txBody>
          <a:bodyPr vert="horz" lIns="94014" tIns="47008" rIns="94014" bIns="47008"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9125" y="8844752"/>
            <a:ext cx="3045529" cy="465932"/>
          </a:xfrm>
          <a:prstGeom prst="rect">
            <a:avLst/>
          </a:prstGeom>
        </p:spPr>
        <p:txBody>
          <a:bodyPr vert="horz" lIns="94014" tIns="47008" rIns="94014" bIns="47008" rtlCol="0" anchor="b"/>
          <a:lstStyle>
            <a:lvl1pPr algn="r">
              <a:defRPr sz="1200"/>
            </a:lvl1pPr>
          </a:lstStyle>
          <a:p>
            <a:pPr>
              <a:defRPr/>
            </a:pPr>
            <a:fld id="{3C0DD0E5-6AE6-433A-97B7-AAFDE7B255C8}" type="slidenum">
              <a:rPr lang="en-US"/>
              <a:pPr>
                <a:defRPr/>
              </a:pPr>
              <a:t>‹#›</a:t>
            </a:fld>
            <a:endParaRPr lang="en-US" dirty="0"/>
          </a:p>
        </p:txBody>
      </p:sp>
    </p:spTree>
    <p:extLst>
      <p:ext uri="{BB962C8B-B14F-4D97-AF65-F5344CB8AC3E}">
        <p14:creationId xmlns:p14="http://schemas.microsoft.com/office/powerpoint/2010/main" val="24654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5530" cy="465932"/>
          </a:xfrm>
          <a:prstGeom prst="rect">
            <a:avLst/>
          </a:prstGeom>
        </p:spPr>
        <p:txBody>
          <a:bodyPr vert="horz" lIns="94014" tIns="47008" rIns="94014" bIns="4700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9125" y="1"/>
            <a:ext cx="3045529" cy="465932"/>
          </a:xfrm>
          <a:prstGeom prst="rect">
            <a:avLst/>
          </a:prstGeom>
        </p:spPr>
        <p:txBody>
          <a:bodyPr vert="horz" lIns="94014" tIns="47008" rIns="94014" bIns="47008" rtlCol="0"/>
          <a:lstStyle>
            <a:lvl1pPr algn="r" fontAlgn="auto">
              <a:spcBef>
                <a:spcPts val="0"/>
              </a:spcBef>
              <a:spcAft>
                <a:spcPts val="0"/>
              </a:spcAft>
              <a:defRPr sz="1200">
                <a:latin typeface="+mn-lt"/>
              </a:defRPr>
            </a:lvl1pPr>
          </a:lstStyle>
          <a:p>
            <a:pPr>
              <a:defRPr/>
            </a:pPr>
            <a:fld id="{AED2B03A-84B1-4A31-8CCD-1F46AF875DD6}" type="datetimeFigureOut">
              <a:rPr lang="en-US"/>
              <a:pPr>
                <a:defRPr/>
              </a:pPr>
              <a:t>7/1/2022</a:t>
            </a:fld>
            <a:endParaRPr lang="en-US" dirty="0"/>
          </a:p>
        </p:txBody>
      </p:sp>
      <p:sp>
        <p:nvSpPr>
          <p:cNvPr id="4" name="Slide Image Placeholder 3"/>
          <p:cNvSpPr>
            <a:spLocks noGrp="1" noRot="1" noChangeAspect="1"/>
          </p:cNvSpPr>
          <p:nvPr>
            <p:ph type="sldImg" idx="2"/>
          </p:nvPr>
        </p:nvSpPr>
        <p:spPr>
          <a:xfrm>
            <a:off x="409575" y="698500"/>
            <a:ext cx="6207125" cy="3490913"/>
          </a:xfrm>
          <a:prstGeom prst="rect">
            <a:avLst/>
          </a:prstGeom>
          <a:noFill/>
          <a:ln w="12700">
            <a:solidFill>
              <a:prstClr val="black"/>
            </a:solidFill>
          </a:ln>
        </p:spPr>
        <p:txBody>
          <a:bodyPr vert="horz" lIns="94014" tIns="47008" rIns="94014" bIns="47008" rtlCol="0" anchor="ctr"/>
          <a:lstStyle/>
          <a:p>
            <a:pPr lvl="0"/>
            <a:endParaRPr lang="en-US" noProof="0" dirty="0"/>
          </a:p>
        </p:txBody>
      </p:sp>
      <p:sp>
        <p:nvSpPr>
          <p:cNvPr id="5" name="Notes Placeholder 4"/>
          <p:cNvSpPr>
            <a:spLocks noGrp="1"/>
          </p:cNvSpPr>
          <p:nvPr>
            <p:ph type="body" sz="quarter" idx="3"/>
          </p:nvPr>
        </p:nvSpPr>
        <p:spPr>
          <a:xfrm>
            <a:off x="701820" y="4422377"/>
            <a:ext cx="5622640" cy="4191796"/>
          </a:xfrm>
          <a:prstGeom prst="rect">
            <a:avLst/>
          </a:prstGeom>
        </p:spPr>
        <p:txBody>
          <a:bodyPr vert="horz" lIns="94014" tIns="47008" rIns="94014" bIns="4700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44752"/>
            <a:ext cx="3045530" cy="465932"/>
          </a:xfrm>
          <a:prstGeom prst="rect">
            <a:avLst/>
          </a:prstGeom>
        </p:spPr>
        <p:txBody>
          <a:bodyPr vert="horz" lIns="94014" tIns="47008" rIns="94014" bIns="4700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9125" y="8844752"/>
            <a:ext cx="3045529" cy="465932"/>
          </a:xfrm>
          <a:prstGeom prst="rect">
            <a:avLst/>
          </a:prstGeom>
        </p:spPr>
        <p:txBody>
          <a:bodyPr vert="horz" lIns="94014" tIns="47008" rIns="94014" bIns="47008" rtlCol="0" anchor="b"/>
          <a:lstStyle>
            <a:lvl1pPr algn="r" fontAlgn="auto">
              <a:spcBef>
                <a:spcPts val="0"/>
              </a:spcBef>
              <a:spcAft>
                <a:spcPts val="0"/>
              </a:spcAft>
              <a:defRPr sz="1200">
                <a:latin typeface="+mn-lt"/>
              </a:defRPr>
            </a:lvl1pPr>
          </a:lstStyle>
          <a:p>
            <a:pPr>
              <a:defRPr/>
            </a:pPr>
            <a:fld id="{60102D8A-74FB-43F7-838F-71943EB65402}" type="slidenum">
              <a:rPr lang="en-US"/>
              <a:pPr>
                <a:defRPr/>
              </a:pPr>
              <a:t>‹#›</a:t>
            </a:fld>
            <a:endParaRPr lang="en-US" dirty="0"/>
          </a:p>
        </p:txBody>
      </p:sp>
    </p:spTree>
    <p:extLst>
      <p:ext uri="{BB962C8B-B14F-4D97-AF65-F5344CB8AC3E}">
        <p14:creationId xmlns:p14="http://schemas.microsoft.com/office/powerpoint/2010/main" val="168937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fp.net/ethics/compliance-resources/2018/08/focus-on-ethics---avoiding-or-managing-and-disclosing-conflicts-of-interes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fp.net/ethics/reporting"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mailto:compliance@cfpboard.org"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r>
              <a:rPr lang="en-US" dirty="0"/>
              <a:t>**Add</a:t>
            </a:r>
            <a:r>
              <a:rPr lang="en-US" baseline="0" dirty="0"/>
              <a:t>: </a:t>
            </a:r>
            <a:r>
              <a:rPr lang="en-US" i="0" baseline="0" dirty="0"/>
              <a:t>Sub-title, presenting organization name, date of presentation</a:t>
            </a:r>
          </a:p>
          <a:p>
            <a:endParaRPr lang="en-US" i="0"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3</a:t>
            </a:fld>
            <a:endParaRPr lang="en-US" dirty="0"/>
          </a:p>
        </p:txBody>
      </p:sp>
    </p:spTree>
    <p:extLst>
      <p:ext uri="{BB962C8B-B14F-4D97-AF65-F5344CB8AC3E}">
        <p14:creationId xmlns:p14="http://schemas.microsoft.com/office/powerpoint/2010/main" val="200604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two pages</a:t>
            </a:r>
            <a:r>
              <a:rPr lang="en-US" baseline="0" dirty="0"/>
              <a:t> of the </a:t>
            </a:r>
            <a:r>
              <a:rPr lang="en-US" i="1" baseline="0" dirty="0"/>
              <a:t>Code </a:t>
            </a:r>
            <a:r>
              <a:rPr lang="en-US" baseline="0" dirty="0"/>
              <a:t>and </a:t>
            </a:r>
            <a:r>
              <a:rPr lang="en-US" i="1" baseline="0" dirty="0"/>
              <a:t>Standards </a:t>
            </a:r>
            <a:r>
              <a:rPr lang="en-US" baseline="0" dirty="0"/>
              <a:t>is made up of the Glossary. This is a critical resource for defining key terms used throughout the document. </a:t>
            </a:r>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12</a:t>
            </a:fld>
            <a:endParaRPr lang="en-US" dirty="0"/>
          </a:p>
        </p:txBody>
      </p:sp>
    </p:spTree>
    <p:extLst>
      <p:ext uri="{BB962C8B-B14F-4D97-AF65-F5344CB8AC3E}">
        <p14:creationId xmlns:p14="http://schemas.microsoft.com/office/powerpoint/2010/main" val="1028873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r>
              <a:rPr lang="en-US" dirty="0"/>
              <a:t>CFP Board has updated the </a:t>
            </a:r>
            <a:r>
              <a:rPr lang="en-US" i="1" dirty="0"/>
              <a:t>Code and Standards</a:t>
            </a:r>
            <a:r>
              <a:rPr lang="en-US" dirty="0"/>
              <a:t> to benefit the public that CFP</a:t>
            </a:r>
            <a:r>
              <a:rPr lang="en-US" baseline="30000" dirty="0"/>
              <a:t>®</a:t>
            </a:r>
            <a:r>
              <a:rPr lang="en-US" dirty="0"/>
              <a:t> professionals serve.  The </a:t>
            </a:r>
            <a:r>
              <a:rPr lang="en-US" i="1" dirty="0"/>
              <a:t>Code and Standards</a:t>
            </a:r>
            <a:r>
              <a:rPr lang="en-US" dirty="0"/>
              <a:t> makes some significant changes to content.  Among other things:</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Expanded Application of Fiduciary Duty </a:t>
            </a:r>
            <a:r>
              <a:rPr kumimoji="0" lang="en-US" sz="1200" b="0" i="0" u="none" strike="noStrike" kern="1200" cap="none" spc="0" normalizeH="0" baseline="0" noProof="0" dirty="0">
                <a:ln>
                  <a:noFill/>
                </a:ln>
                <a:solidFill>
                  <a:prstClr val="black"/>
                </a:solidFill>
                <a:effectLst/>
                <a:uLnTx/>
                <a:uFillTx/>
                <a:latin typeface="+mn-lt"/>
                <a:ea typeface="+mn-ea"/>
                <a:cs typeface="+mn-cs"/>
              </a:rPr>
              <a:t>– CFP</a:t>
            </a:r>
            <a:r>
              <a:rPr kumimoji="0" lang="en-US" sz="1200" b="0" i="0" u="none" strike="noStrike" kern="1200" cap="none" spc="0" normalizeH="0" baseline="3000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a:ln>
                  <a:noFill/>
                </a:ln>
                <a:solidFill>
                  <a:prstClr val="black"/>
                </a:solidFill>
                <a:effectLst/>
                <a:uLnTx/>
                <a:uFillTx/>
                <a:latin typeface="+mn-lt"/>
                <a:ea typeface="+mn-ea"/>
                <a:cs typeface="+mn-cs"/>
              </a:rPr>
              <a:t> professionals previously were required to act as a fiduciary when providing financial planning or material elements of financial planning.  In the revised </a:t>
            </a:r>
            <a:r>
              <a:rPr kumimoji="0" lang="en-US" sz="1200" b="0" i="1" u="none" strike="noStrike" kern="1200" cap="none" spc="0" normalizeH="0" baseline="0" noProof="0" dirty="0">
                <a:ln>
                  <a:noFill/>
                </a:ln>
                <a:solidFill>
                  <a:prstClr val="black"/>
                </a:solidFill>
                <a:effectLst/>
                <a:uLnTx/>
                <a:uFillTx/>
                <a:latin typeface="+mn-lt"/>
                <a:ea typeface="+mn-ea"/>
                <a:cs typeface="+mn-cs"/>
              </a:rPr>
              <a:t>Code and Standards</a:t>
            </a:r>
            <a:r>
              <a:rPr kumimoji="0" lang="en-US" sz="1200" b="0" i="0" u="none" strike="noStrike" kern="1200" cap="none" spc="0" normalizeH="0" baseline="0" noProof="0" dirty="0">
                <a:ln>
                  <a:noFill/>
                </a:ln>
                <a:solidFill>
                  <a:prstClr val="black"/>
                </a:solidFill>
                <a:effectLst/>
                <a:uLnTx/>
                <a:uFillTx/>
                <a:latin typeface="+mn-lt"/>
                <a:ea typeface="+mn-ea"/>
                <a:cs typeface="+mn-cs"/>
              </a:rPr>
              <a:t>, CFP</a:t>
            </a:r>
            <a:r>
              <a:rPr kumimoji="0" lang="en-US" sz="1200" b="0" i="0" u="none" strike="noStrike" kern="1200" cap="none" spc="0" normalizeH="0" baseline="3000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a:ln>
                  <a:noFill/>
                </a:ln>
                <a:solidFill>
                  <a:prstClr val="black"/>
                </a:solidFill>
                <a:effectLst/>
                <a:uLnTx/>
                <a:uFillTx/>
                <a:latin typeface="+mn-lt"/>
                <a:ea typeface="+mn-ea"/>
                <a:cs typeface="+mn-cs"/>
              </a:rPr>
              <a:t> professionals are required to act as a fiduciary at all times when providing “Financial Advice” to a Client.  “Financial Advice” is broadly defined.  Thus, the application of the fiduciary duty has been expanded significantly.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Disclose and Manage Conflicts of Interest (Standard A.5.):</a:t>
            </a:r>
            <a:r>
              <a:rPr kumimoji="0" lang="en-US" sz="1200" b="0" i="0" u="none" strike="noStrike" kern="1200" cap="none" spc="0" normalizeH="0" baseline="0" noProof="0" dirty="0">
                <a:ln>
                  <a:noFill/>
                </a:ln>
                <a:solidFill>
                  <a:prstClr val="black"/>
                </a:solidFill>
                <a:effectLst/>
                <a:uLnTx/>
                <a:uFillTx/>
                <a:latin typeface="+mn-lt"/>
                <a:ea typeface="+mn-ea"/>
                <a:cs typeface="+mn-cs"/>
              </a:rPr>
              <a:t> The revised </a:t>
            </a:r>
            <a:r>
              <a:rPr kumimoji="0" lang="en-US" sz="1200" b="0" i="1" u="none" strike="noStrike" kern="1200" cap="none" spc="0" normalizeH="0" baseline="0" noProof="0" dirty="0">
                <a:ln>
                  <a:noFill/>
                </a:ln>
                <a:solidFill>
                  <a:prstClr val="black"/>
                </a:solidFill>
                <a:effectLst/>
                <a:uLnTx/>
                <a:uFillTx/>
                <a:latin typeface="+mn-lt"/>
                <a:ea typeface="+mn-ea"/>
                <a:cs typeface="+mn-cs"/>
              </a:rPr>
              <a:t>Code and Standards</a:t>
            </a:r>
            <a:r>
              <a:rPr kumimoji="0" lang="en-US" sz="1200" b="0" i="0" u="none" strike="noStrike" kern="1200" cap="none" spc="0" normalizeH="0" baseline="0" noProof="0" dirty="0">
                <a:ln>
                  <a:noFill/>
                </a:ln>
                <a:solidFill>
                  <a:prstClr val="black"/>
                </a:solidFill>
                <a:effectLst/>
                <a:uLnTx/>
                <a:uFillTx/>
                <a:latin typeface="+mn-lt"/>
                <a:ea typeface="+mn-ea"/>
                <a:cs typeface="+mn-cs"/>
              </a:rPr>
              <a:t> sets forth several requirements concerning Conflicts of Interest.</a:t>
            </a:r>
          </a:p>
          <a:p>
            <a:pPr algn="l" rtl="0" eaLnBrk="0" fontAlgn="base" hangingPunct="0">
              <a:spcBef>
                <a:spcPct val="30000"/>
              </a:spcBef>
              <a:spcAft>
                <a:spcPct val="0"/>
              </a:spcAft>
            </a:pPr>
            <a:endParaRPr lang="en-US" b="1" dirty="0"/>
          </a:p>
          <a:p>
            <a:pPr algn="l" rtl="0" eaLnBrk="0" fontAlgn="base" hangingPunct="0">
              <a:spcBef>
                <a:spcPct val="30000"/>
              </a:spcBef>
              <a:spcAft>
                <a:spcPct val="0"/>
              </a:spcAft>
            </a:pPr>
            <a:r>
              <a:rPr lang="en-US" b="1" dirty="0"/>
              <a:t>Duty to Report and Cooperate: </a:t>
            </a:r>
            <a:r>
              <a:rPr lang="en-US" sz="1200" kern="1200" dirty="0">
                <a:solidFill>
                  <a:schemeClr val="tx1"/>
                </a:solidFill>
                <a:latin typeface="+mn-lt"/>
                <a:ea typeface="+mn-ea"/>
                <a:cs typeface="+mn-cs"/>
              </a:rPr>
              <a:t>The Duty to Report and the Duty to Cooperate are key elements of an enforcement program that seeks to detect potential misconduct and uphold the high standards of competency and ethics set forth in the </a:t>
            </a:r>
            <a:r>
              <a:rPr lang="en-US" sz="1200" i="1" kern="1200" dirty="0">
                <a:solidFill>
                  <a:schemeClr val="tx1"/>
                </a:solidFill>
                <a:latin typeface="+mn-lt"/>
                <a:ea typeface="+mn-ea"/>
                <a:cs typeface="+mn-cs"/>
              </a:rPr>
              <a:t>Code and Standards. </a:t>
            </a:r>
          </a:p>
          <a:p>
            <a:endParaRPr lang="en-US" b="1" dirty="0"/>
          </a:p>
          <a:p>
            <a:endParaRPr lang="en-US" b="1" dirty="0"/>
          </a:p>
          <a:p>
            <a:endParaRPr lang="en-US" b="1" dirty="0"/>
          </a:p>
        </p:txBody>
      </p:sp>
    </p:spTree>
    <p:extLst>
      <p:ext uri="{BB962C8B-B14F-4D97-AF65-F5344CB8AC3E}">
        <p14:creationId xmlns:p14="http://schemas.microsoft.com/office/powerpoint/2010/main" val="251951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102D8A-74FB-43F7-838F-71943EB65402}" type="slidenum">
              <a:rPr lang="en-US" smtClean="0"/>
              <a:pPr>
                <a:defRPr/>
              </a:pPr>
              <a:t>14</a:t>
            </a:fld>
            <a:endParaRPr lang="en-US" dirty="0"/>
          </a:p>
        </p:txBody>
      </p:sp>
    </p:spTree>
    <p:extLst>
      <p:ext uri="{BB962C8B-B14F-4D97-AF65-F5344CB8AC3E}">
        <p14:creationId xmlns:p14="http://schemas.microsoft.com/office/powerpoint/2010/main" val="272427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Code and Standards </a:t>
            </a:r>
            <a:r>
              <a:rPr lang="en-US" sz="1200" kern="1200" dirty="0">
                <a:solidFill>
                  <a:schemeClr val="tx1"/>
                </a:solidFill>
                <a:effectLst/>
                <a:latin typeface="+mn-lt"/>
                <a:ea typeface="+mn-ea"/>
                <a:cs typeface="+mn-cs"/>
              </a:rPr>
              <a:t>sets forth duties that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has to the client, the firm and subordinates, and CFP Board.  Most of these duties apply at all times.  Additional duties apply as the work of the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increases.  For example, a 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 also has a fiduciary duty that applies when providing Financial Advice to a Client. </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15</a:t>
            </a:fld>
            <a:endParaRPr lang="en-US" dirty="0"/>
          </a:p>
        </p:txBody>
      </p:sp>
    </p:spTree>
    <p:extLst>
      <p:ext uri="{BB962C8B-B14F-4D97-AF65-F5344CB8AC3E}">
        <p14:creationId xmlns:p14="http://schemas.microsoft.com/office/powerpoint/2010/main" val="352671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lvl="0" indent="0">
              <a:buFont typeface="Arial" panose="020B0604020202020204" pitchFamily="34" charset="0"/>
              <a:buNone/>
            </a:pPr>
            <a:r>
              <a:rPr lang="en-US" b="1" dirty="0"/>
              <a:t>Integrity (Standard A.2.)</a:t>
            </a:r>
            <a:r>
              <a:rPr lang="en-US" dirty="0"/>
              <a:t>:  A CFP</a:t>
            </a:r>
            <a:r>
              <a:rPr lang="en-US" baseline="30000" dirty="0"/>
              <a:t>®</a:t>
            </a:r>
            <a:r>
              <a:rPr lang="en-US" dirty="0"/>
              <a:t> professional must perform professional services with integrity. Integrity demands honesty and candor, which may not be subordinated to personal gain or advantage.  The standard also contains the standard anti-fraud language that exists in law and regulation, the interpretations of which will guide interpretation of this standard.</a:t>
            </a:r>
          </a:p>
          <a:p>
            <a:pPr marL="171450" indent="-171450">
              <a:buFont typeface="Arial" panose="020B0604020202020204" pitchFamily="34" charset="0"/>
              <a:buChar char="•"/>
            </a:pPr>
            <a:r>
              <a:rPr lang="en-US" b="1" dirty="0"/>
              <a:t>Key</a:t>
            </a:r>
            <a:r>
              <a:rPr lang="en-US" b="1" baseline="0" dirty="0"/>
              <a:t> points:</a:t>
            </a:r>
          </a:p>
          <a:p>
            <a:pPr marL="628650" lvl="1" indent="-171450">
              <a:buFont typeface="Arial" panose="020B0604020202020204" pitchFamily="34" charset="0"/>
              <a:buChar char="•"/>
            </a:pPr>
            <a:r>
              <a:rPr lang="en-US" dirty="0"/>
              <a:t>Honesty and candor that is not subordinated to personal gain or advantage</a:t>
            </a:r>
          </a:p>
          <a:p>
            <a:pPr marL="628650" lvl="1" indent="-171450">
              <a:buFont typeface="Arial" panose="020B0604020202020204" pitchFamily="34" charset="0"/>
              <a:buChar char="•"/>
            </a:pPr>
            <a:r>
              <a:rPr lang="en-US" dirty="0"/>
              <a:t>Standard anti-fraud language</a:t>
            </a:r>
          </a:p>
          <a:p>
            <a:pPr marL="0" lvl="0" indent="0">
              <a:buFont typeface="Arial" panose="020B0604020202020204" pitchFamily="34" charset="0"/>
              <a:buNone/>
            </a:pPr>
            <a:endParaRPr lang="en-US" dirty="0"/>
          </a:p>
          <a:p>
            <a:pPr marL="0" indent="0">
              <a:buFont typeface="Arial" panose="020B0604020202020204" pitchFamily="34" charset="0"/>
              <a:buNone/>
            </a:pPr>
            <a:r>
              <a:rPr lang="en-US" b="1" dirty="0"/>
              <a:t>Competence (Standard A.3.)</a:t>
            </a:r>
            <a:r>
              <a:rPr lang="en-US" dirty="0"/>
              <a:t>:  A CFP</a:t>
            </a:r>
            <a:r>
              <a:rPr lang="en-US" baseline="30000" dirty="0"/>
              <a:t>®</a:t>
            </a:r>
            <a:r>
              <a:rPr lang="en-US" dirty="0"/>
              <a:t> professional must provide Professional Services with competence, which means with relevant knowledge and skill to apply that knowledge.  When the CFP</a:t>
            </a:r>
            <a:r>
              <a:rPr lang="en-US" baseline="30000" dirty="0"/>
              <a:t>®</a:t>
            </a:r>
            <a:r>
              <a:rPr lang="en-US" dirty="0"/>
              <a:t> professional is not sufficiently competent in a particular area to provide the Professional Services, the CFP</a:t>
            </a:r>
            <a:r>
              <a:rPr lang="en-US" baseline="30000" dirty="0"/>
              <a:t>®</a:t>
            </a:r>
            <a:r>
              <a:rPr lang="en-US" dirty="0"/>
              <a:t> professional must gain competence, obtain the assistance of a competent professional, limit or terminate the Engagement, and/or refer the Client to a competent professional.  A CFP</a:t>
            </a:r>
            <a:r>
              <a:rPr lang="en-US" baseline="30000" dirty="0"/>
              <a:t>®</a:t>
            </a:r>
            <a:r>
              <a:rPr lang="en-US" dirty="0"/>
              <a:t> professional is required to describe to the Client any requested Professional Services that the CFP</a:t>
            </a:r>
            <a:r>
              <a:rPr lang="en-US" baseline="30000" dirty="0"/>
              <a:t>®</a:t>
            </a:r>
            <a:r>
              <a:rPr lang="en-US" dirty="0"/>
              <a:t> professional will not be providing. </a:t>
            </a:r>
          </a:p>
          <a:p>
            <a:pPr marL="171450" indent="-171450">
              <a:buFont typeface="Arial" panose="020B0604020202020204" pitchFamily="34" charset="0"/>
              <a:buChar char="•"/>
            </a:pPr>
            <a:r>
              <a:rPr lang="en-US" b="1" dirty="0"/>
              <a:t>Key Points:</a:t>
            </a:r>
          </a:p>
          <a:p>
            <a:pPr marL="628650" lvl="1" indent="-171450">
              <a:buFont typeface="Arial" panose="020B0604020202020204" pitchFamily="34" charset="0"/>
              <a:buChar char="•"/>
            </a:pPr>
            <a:r>
              <a:rPr lang="en-US" dirty="0"/>
              <a:t>Relevant knowledge and skill</a:t>
            </a:r>
          </a:p>
          <a:p>
            <a:pPr marL="628650" lvl="1" indent="-171450">
              <a:buFont typeface="Arial" panose="020B0604020202020204" pitchFamily="34" charset="0"/>
              <a:buChar char="•"/>
            </a:pPr>
            <a:r>
              <a:rPr lang="en-US" dirty="0"/>
              <a:t>Gain competence, obtain assistance, limit or terminate engagement, and/or refer the Client</a:t>
            </a:r>
          </a:p>
          <a:p>
            <a:pPr marL="171450" indent="-171450">
              <a:buFont typeface="Arial" panose="020B0604020202020204" pitchFamily="34" charset="0"/>
              <a:buChar char="•"/>
            </a:pPr>
            <a:endParaRPr lang="en-US" dirty="0"/>
          </a:p>
          <a:p>
            <a:endParaRPr lang="en-US" b="1" dirty="0"/>
          </a:p>
          <a:p>
            <a:pPr marL="0" indent="0">
              <a:buFont typeface="Arial" panose="020B0604020202020204" pitchFamily="34" charset="0"/>
              <a:buNone/>
            </a:pPr>
            <a:r>
              <a:rPr lang="en-US" b="1" dirty="0"/>
              <a:t>Diligence (Standard A.4.):  </a:t>
            </a:r>
            <a:r>
              <a:rPr lang="en-US" b="0" dirty="0"/>
              <a:t>A CFP</a:t>
            </a:r>
            <a:r>
              <a:rPr lang="en-US" b="0" baseline="30000" dirty="0"/>
              <a:t>®</a:t>
            </a:r>
            <a:r>
              <a:rPr lang="en-US" b="0" dirty="0"/>
              <a:t> professional</a:t>
            </a:r>
            <a:r>
              <a:rPr lang="en-US" b="0" baseline="0" dirty="0"/>
              <a:t> must provide </a:t>
            </a:r>
            <a:r>
              <a:rPr lang="en-US" dirty="0"/>
              <a:t>Professional Services, including responding to reasonable Client inquiries, in a timely and thorough manner. </a:t>
            </a:r>
          </a:p>
          <a:p>
            <a:pPr marL="171450" indent="-171450">
              <a:buFont typeface="Arial" panose="020B0604020202020204" pitchFamily="34" charset="0"/>
              <a:buChar char="•"/>
            </a:pPr>
            <a:r>
              <a:rPr lang="en-US" b="1" dirty="0"/>
              <a:t>Key</a:t>
            </a:r>
            <a:r>
              <a:rPr lang="en-US" b="1" baseline="0" dirty="0"/>
              <a:t> Points: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Timely and thorough</a:t>
            </a:r>
          </a:p>
          <a:p>
            <a:pPr marL="171450" indent="-171450">
              <a:buFont typeface="Arial" panose="020B0604020202020204" pitchFamily="34" charset="0"/>
              <a:buChar char="•"/>
            </a:pPr>
            <a:endParaRPr lang="en-US" dirty="0"/>
          </a:p>
          <a:p>
            <a:endParaRPr lang="en-US" b="1" dirty="0"/>
          </a:p>
          <a:p>
            <a:r>
              <a:rPr lang="en-US" b="1" dirty="0"/>
              <a:t>Sound and Objective Professional Judgment (Standard A.6.):  </a:t>
            </a:r>
            <a:r>
              <a:rPr lang="en-US" dirty="0"/>
              <a:t>When exercising professional judgment, a CFP</a:t>
            </a:r>
            <a:r>
              <a:rPr lang="en-US" baseline="30000" dirty="0"/>
              <a:t>®</a:t>
            </a:r>
            <a:r>
              <a:rPr lang="en-US" dirty="0"/>
              <a:t> professional must act objectively to serve the interests of Clients, rather than themselves, their firms, or anyone else.  CFP</a:t>
            </a:r>
            <a:r>
              <a:rPr lang="en-US" baseline="30000" dirty="0"/>
              <a:t>®</a:t>
            </a:r>
            <a:r>
              <a:rPr lang="en-US" dirty="0"/>
              <a:t> professionals may not solicit or accept any gift, gratuity, entertainment, non-cash compensation, or other consideration that could reasonably be expected to compromise their objectivity.  CFP Board opted for a principles-based standard, rather than setting specific dollar amount limits. </a:t>
            </a:r>
          </a:p>
          <a:p>
            <a:pPr marL="171450" indent="-171450">
              <a:buFont typeface="Arial" panose="020B0604020202020204" pitchFamily="34" charset="0"/>
              <a:buChar char="•"/>
            </a:pPr>
            <a:r>
              <a:rPr lang="en-US" sz="1200" b="1" kern="1200" dirty="0">
                <a:solidFill>
                  <a:schemeClr val="tx1"/>
                </a:solidFill>
                <a:latin typeface="+mn-lt"/>
                <a:ea typeface="+mn-ea"/>
                <a:cs typeface="+mn-cs"/>
              </a:rPr>
              <a:t>Key Points:</a:t>
            </a:r>
          </a:p>
          <a:p>
            <a:pPr marL="628650" lvl="1" indent="-171450">
              <a:buFont typeface="Arial" panose="020B0604020202020204" pitchFamily="34" charset="0"/>
              <a:buChar char="•"/>
            </a:pPr>
            <a:r>
              <a:rPr lang="en-US" dirty="0"/>
              <a:t>Exercise professional judgment that is not subordinated.</a:t>
            </a:r>
          </a:p>
          <a:p>
            <a:pPr marL="628650" lvl="1" indent="-171450">
              <a:buFont typeface="Arial" panose="020B0604020202020204" pitchFamily="34" charset="0"/>
              <a:buChar char="•"/>
            </a:pPr>
            <a:r>
              <a:rPr lang="en-US" dirty="0"/>
              <a:t>Avoid considerations that could compromise objectivity.</a:t>
            </a:r>
          </a:p>
          <a:p>
            <a:pPr marL="171450" indent="-171450">
              <a:buFont typeface="Arial" panose="020B0604020202020204" pitchFamily="34" charset="0"/>
              <a:buChar char="•"/>
            </a:pPr>
            <a:endParaRPr lang="en-US" dirty="0"/>
          </a:p>
          <a:p>
            <a:pPr defTabSz="916137">
              <a:defRPr/>
            </a:pPr>
            <a:endParaRPr lang="en-US" b="1" dirty="0"/>
          </a:p>
          <a:p>
            <a:pPr defTabSz="916137">
              <a:defRPr/>
            </a:pPr>
            <a:r>
              <a:rPr lang="en-US" b="1" dirty="0"/>
              <a:t>Professionalism (Standard A.7.)</a:t>
            </a:r>
            <a:r>
              <a:rPr lang="en-US" dirty="0"/>
              <a:t>:  Unlike many of the other “duties” on this list, the duty to act with Professionalism applies not just to Clients, but also to prospective Clients, fellow professionals, and others.  It requires CFP</a:t>
            </a:r>
            <a:r>
              <a:rPr lang="en-US" baseline="30000" dirty="0"/>
              <a:t>®</a:t>
            </a:r>
            <a:r>
              <a:rPr lang="en-US" dirty="0"/>
              <a:t> professionals to treat others with dignity, courtesy, and respect. </a:t>
            </a:r>
          </a:p>
          <a:p>
            <a:pPr marL="171450" indent="-171450" defTabSz="916137">
              <a:buFont typeface="Arial" panose="020B0604020202020204" pitchFamily="34" charset="0"/>
              <a:buChar char="•"/>
              <a:defRPr/>
            </a:pPr>
            <a:r>
              <a:rPr lang="en-US" sz="1200" b="1" kern="1200" dirty="0">
                <a:solidFill>
                  <a:schemeClr val="tx1"/>
                </a:solidFill>
                <a:latin typeface="+mn-lt"/>
                <a:ea typeface="+mn-ea"/>
                <a:cs typeface="+mn-cs"/>
              </a:rPr>
              <a:t>Key Points:</a:t>
            </a:r>
          </a:p>
          <a:p>
            <a:pPr marL="628650" marR="0" lvl="1" indent="-171450" algn="l" defTabSz="91613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Treat Clients and others with dignity, courtesy, and respect. </a:t>
            </a:r>
          </a:p>
          <a:p>
            <a:pPr defTabSz="916137">
              <a:defRPr/>
            </a:pPr>
            <a:r>
              <a:rPr lang="en-US" dirty="0"/>
              <a:t> </a:t>
            </a:r>
            <a:endParaRPr lang="en-US" b="1" dirty="0"/>
          </a:p>
          <a:p>
            <a:r>
              <a:rPr lang="en-US" b="1" dirty="0"/>
              <a:t>Duties When Communicating with a Client (Standard A.11.):  </a:t>
            </a:r>
            <a:r>
              <a:rPr lang="en-US" dirty="0"/>
              <a:t>A CFP</a:t>
            </a:r>
            <a:r>
              <a:rPr lang="en-US" baseline="30000" dirty="0"/>
              <a:t>®</a:t>
            </a:r>
            <a:r>
              <a:rPr lang="en-US" dirty="0"/>
              <a:t> professional must provide a Client with accurate information in a manner and format that a Client reasonably could be expected to understand.  The information must be provided in accordance with the terms of the Engagement (the oral or written agreement, arrangement, or understanding between the CFP</a:t>
            </a:r>
            <a:r>
              <a:rPr lang="en-US" baseline="30000" dirty="0"/>
              <a:t>®</a:t>
            </a:r>
            <a:r>
              <a:rPr lang="en-US" dirty="0"/>
              <a:t> professional and the Client) and in response to reasonable Client requests.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latin typeface="+mn-lt"/>
                <a:ea typeface="+mn-ea"/>
                <a:cs typeface="+mn-cs"/>
              </a:rPr>
              <a:t>Key Points: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Provide accurate information in an understandable manner and format.</a:t>
            </a:r>
          </a:p>
          <a:p>
            <a:endParaRPr lang="en-US" b="1" dirty="0"/>
          </a:p>
          <a:p>
            <a:r>
              <a:rPr lang="en-US" b="1" dirty="0"/>
              <a:t>Comply With the Law (Standard A.8.):</a:t>
            </a:r>
            <a:r>
              <a:rPr lang="en-US" b="0" dirty="0"/>
              <a:t>  The </a:t>
            </a:r>
            <a:r>
              <a:rPr lang="en-US" b="0" i="1" dirty="0"/>
              <a:t>Code and Standards</a:t>
            </a:r>
            <a:r>
              <a:rPr lang="en-US" b="0" i="0" dirty="0"/>
              <a:t> also requires a </a:t>
            </a:r>
            <a:r>
              <a:rPr lang="en-US" dirty="0"/>
              <a:t>CFP</a:t>
            </a:r>
            <a:r>
              <a:rPr lang="en-US" baseline="30000" dirty="0"/>
              <a:t>®</a:t>
            </a:r>
            <a:r>
              <a:rPr lang="en-US" dirty="0"/>
              <a:t> professional to comply with the laws, rules, and regulations governing Professional Services, and prohibits a CFP</a:t>
            </a:r>
            <a:r>
              <a:rPr lang="en-US" baseline="30000" dirty="0"/>
              <a:t>®</a:t>
            </a:r>
            <a:r>
              <a:rPr lang="en-US" dirty="0"/>
              <a:t> professional from intentionally or recklessly</a:t>
            </a:r>
            <a:r>
              <a:rPr lang="en-US" baseline="0" dirty="0"/>
              <a:t> participating or assisting another person’s violation of these </a:t>
            </a:r>
            <a:r>
              <a:rPr lang="en-US" i="1" baseline="0" dirty="0"/>
              <a:t>Standards</a:t>
            </a:r>
            <a:r>
              <a:rPr lang="en-US" i="0" baseline="0" dirty="0"/>
              <a:t> or the laws, rules, or regulations governing Professional Services.</a:t>
            </a:r>
          </a:p>
          <a:p>
            <a:endParaRPr lang="en-US" b="1" i="0" baseline="0" dirty="0"/>
          </a:p>
          <a:p>
            <a:r>
              <a:rPr lang="en-US" b="1" dirty="0"/>
              <a:t>Confidentiality/Privacy (Standard</a:t>
            </a:r>
            <a:r>
              <a:rPr lang="en-US" b="1" baseline="0" dirty="0"/>
              <a:t> A.9.)</a:t>
            </a:r>
            <a:r>
              <a:rPr lang="en-US" dirty="0"/>
              <a:t>:</a:t>
            </a:r>
            <a:endParaRPr lang="en-US"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A CFP</a:t>
            </a:r>
            <a:r>
              <a:rPr lang="en-US" baseline="30000" dirty="0">
                <a:solidFill>
                  <a:srgbClr val="FF0000"/>
                </a:solidFill>
              </a:rPr>
              <a:t>®</a:t>
            </a:r>
            <a:r>
              <a:rPr lang="en-US" dirty="0">
                <a:solidFill>
                  <a:srgbClr val="FF0000"/>
                </a:solidFill>
              </a:rPr>
              <a:t> professional is required to keep confidential and protect the security of personal non-public information about Clients.  The </a:t>
            </a:r>
            <a:r>
              <a:rPr lang="en-US" i="1" dirty="0">
                <a:solidFill>
                  <a:srgbClr val="FF0000"/>
                </a:solidFill>
              </a:rPr>
              <a:t>Code and Standards</a:t>
            </a:r>
            <a:r>
              <a:rPr lang="en-US" dirty="0">
                <a:solidFill>
                  <a:srgbClr val="FF0000"/>
                </a:solidFill>
              </a:rPr>
              <a:t> sets forth the circumstances when confidential information may be disclosed for ordinary business purposes or for legal and enforcement </a:t>
            </a:r>
            <a:r>
              <a:rPr lang="en-US" b="0" u="none" dirty="0">
                <a:solidFill>
                  <a:srgbClr val="FF0000"/>
                </a:solidFill>
              </a:rPr>
              <a:t>purposes. A CFP</a:t>
            </a:r>
            <a:r>
              <a:rPr lang="en-US" b="0" u="none" baseline="30000" dirty="0">
                <a:solidFill>
                  <a:srgbClr val="FF0000"/>
                </a:solidFill>
              </a:rPr>
              <a:t>®</a:t>
            </a:r>
            <a:r>
              <a:rPr lang="en-US" b="0" u="none" dirty="0">
                <a:solidFill>
                  <a:srgbClr val="FF0000"/>
                </a:solidFill>
              </a:rPr>
              <a:t> professional also may not use the information for his or her personal benefit, whether or not it causes detriment to the Client, without the Client’s consent. A CFP</a:t>
            </a:r>
            <a:r>
              <a:rPr lang="en-US" b="0" u="none" baseline="30000" dirty="0">
                <a:solidFill>
                  <a:srgbClr val="FF0000"/>
                </a:solidFill>
              </a:rPr>
              <a:t>®</a:t>
            </a:r>
            <a:r>
              <a:rPr lang="en-US" b="0" u="none" dirty="0">
                <a:solidFill>
                  <a:srgbClr val="FF0000"/>
                </a:solidFill>
              </a:rPr>
              <a:t> professional, either directly or through the firm, must take reasonable steps to protect the security of the information, and adopt policies governing the handling or sharing of the information. A CFP</a:t>
            </a:r>
            <a:r>
              <a:rPr lang="en-US" b="0" u="none" baseline="30000" dirty="0">
                <a:solidFill>
                  <a:srgbClr val="FF0000"/>
                </a:solidFill>
              </a:rPr>
              <a:t>®</a:t>
            </a:r>
            <a:r>
              <a:rPr lang="en-US" b="0" u="none" dirty="0">
                <a:solidFill>
                  <a:srgbClr val="FF0000"/>
                </a:solidFill>
              </a:rPr>
              <a:t> professional must provide written notice of policies at the time of Engagement.  There is a safe harbor for when a CFP</a:t>
            </a:r>
            <a:r>
              <a:rPr lang="en-US" b="0" u="none" baseline="30000" dirty="0">
                <a:solidFill>
                  <a:srgbClr val="FF0000"/>
                </a:solidFill>
              </a:rPr>
              <a:t>®</a:t>
            </a:r>
            <a:r>
              <a:rPr lang="en-US" b="0" u="none" dirty="0">
                <a:solidFill>
                  <a:srgbClr val="FF0000"/>
                </a:solidFill>
              </a:rPr>
              <a:t> Professional’s Firm is subject to, and the CFP</a:t>
            </a:r>
            <a:r>
              <a:rPr lang="en-US" b="0" u="none" baseline="30000" dirty="0">
                <a:solidFill>
                  <a:srgbClr val="FF0000"/>
                </a:solidFill>
              </a:rPr>
              <a:t>®</a:t>
            </a:r>
            <a:r>
              <a:rPr lang="en-US" b="0" u="none" dirty="0">
                <a:solidFill>
                  <a:srgbClr val="FF0000"/>
                </a:solidFill>
              </a:rPr>
              <a:t> professional complies with, Reg S-P or substantially equivalent federal or state laws or rules.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latin typeface="+mn-lt"/>
                <a:ea typeface="+mn-ea"/>
                <a:cs typeface="+mn-cs"/>
              </a:rPr>
              <a:t>Key Points:</a:t>
            </a:r>
          </a:p>
          <a:p>
            <a:pPr marL="628650" lvl="1" indent="-171450">
              <a:buFont typeface="Arial" panose="020B0604020202020204" pitchFamily="34" charset="0"/>
              <a:buChar char="•"/>
            </a:pPr>
            <a:r>
              <a:rPr lang="en-US" dirty="0"/>
              <a:t>Applies to non-public personal information (NPPI)</a:t>
            </a:r>
          </a:p>
          <a:p>
            <a:pPr marL="628650" lvl="1" indent="-171450">
              <a:buFont typeface="Arial" panose="020B0604020202020204" pitchFamily="34" charset="0"/>
              <a:buChar char="•"/>
            </a:pPr>
            <a:r>
              <a:rPr lang="en-US" sz="2100" dirty="0"/>
              <a:t>Exceptions for ordinary business (four) and legal/enforcement (seven)</a:t>
            </a:r>
          </a:p>
          <a:p>
            <a:pPr marL="628650" lvl="1" indent="-171450">
              <a:buFont typeface="Arial" panose="020B0604020202020204" pitchFamily="34" charset="0"/>
              <a:buChar char="•"/>
            </a:pPr>
            <a:r>
              <a:rPr lang="en-US" sz="2100" dirty="0"/>
              <a:t>Can’t benefit from NPPI</a:t>
            </a:r>
          </a:p>
          <a:p>
            <a:pPr marL="628650" lvl="1" indent="-171450">
              <a:buFont typeface="Arial" panose="020B0604020202020204" pitchFamily="34" charset="0"/>
              <a:buChar char="•"/>
            </a:pPr>
            <a:r>
              <a:rPr lang="en-US" sz="2100" dirty="0"/>
              <a:t>Must protect security and adopt, implement, and provide written notice of policies</a:t>
            </a:r>
          </a:p>
          <a:p>
            <a:pPr marL="628650" lvl="1" indent="-171450">
              <a:buFont typeface="Arial" panose="020B0604020202020204" pitchFamily="34" charset="0"/>
              <a:buChar char="•"/>
            </a:pPr>
            <a:r>
              <a:rPr lang="en-US" sz="2100" dirty="0"/>
              <a:t>Safe Harbor for Reg S-P (or equivalent)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a:solidFill>
                <a:schemeClr val="tx1"/>
              </a:solidFill>
              <a:latin typeface="+mn-lt"/>
              <a:ea typeface="+mn-ea"/>
              <a:cs typeface="+mn-cs"/>
            </a:endParaRPr>
          </a:p>
          <a:p>
            <a:pPr defTabSz="914305">
              <a:defRPr/>
            </a:pPr>
            <a:r>
              <a:rPr lang="en-US" b="1" dirty="0"/>
              <a:t>Technology (Standard A.14.)</a:t>
            </a:r>
            <a:r>
              <a:rPr lang="en-US" dirty="0"/>
              <a:t>: CFP Board’s revised </a:t>
            </a:r>
            <a:r>
              <a:rPr lang="en-US" i="1" dirty="0"/>
              <a:t>Code and Standards </a:t>
            </a:r>
            <a:r>
              <a:rPr lang="en-US" dirty="0"/>
              <a:t>impose a principles-based duty that recognizes the important role that technology now plays in the delivery of Professional Services.</a:t>
            </a:r>
            <a:r>
              <a:rPr lang="en-US" baseline="0" dirty="0"/>
              <a:t> </a:t>
            </a:r>
            <a:r>
              <a:rPr lang="en-US" dirty="0"/>
              <a:t>CFP</a:t>
            </a:r>
            <a:r>
              <a:rPr lang="en-US" baseline="30000" dirty="0"/>
              <a:t>®</a:t>
            </a:r>
            <a:r>
              <a:rPr lang="en-US" dirty="0"/>
              <a:t> professionals now have a “Duty to Use Reasonable Care When Selecting, Using, and Recommending Technology.”  When selecting, using, or recommending any software, digital advice tool, or other technology to provide Professional Services to Clients, it is not enough to simply rely on the technology.  </a:t>
            </a:r>
            <a:r>
              <a:rPr lang="en-US" sz="1200" kern="1200" dirty="0">
                <a:solidFill>
                  <a:schemeClr val="tx1"/>
                </a:solidFill>
                <a:effectLst/>
                <a:latin typeface="+mn-lt"/>
                <a:ea typeface="+mn-ea"/>
                <a:cs typeface="+mn-cs"/>
              </a:rPr>
              <a:t>CFP</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professionals are required to act reasonably in selecting, using, and recommending the technology, understand its assumptions and outcomes, and have a reasonable basis for believing it will produce reliable, objective, and appropriate results.</a:t>
            </a:r>
          </a:p>
          <a:p>
            <a:pPr defTabSz="914305">
              <a:defRPr/>
            </a:pPr>
            <a:r>
              <a:rPr lang="en-US" sz="1200" b="1" kern="1200" dirty="0">
                <a:solidFill>
                  <a:schemeClr val="tx1"/>
                </a:solidFill>
                <a:latin typeface="+mn-lt"/>
                <a:ea typeface="+mn-ea"/>
                <a:cs typeface="+mn-cs"/>
              </a:rPr>
              <a:t>Key Points:</a:t>
            </a:r>
            <a:endParaRPr lang="en-US" dirty="0"/>
          </a:p>
          <a:p>
            <a:pPr marL="628650" lvl="1" indent="-171450" defTabSz="914305">
              <a:buFont typeface="Arial" panose="020B0604020202020204" pitchFamily="34" charset="0"/>
              <a:buChar char="•"/>
              <a:defRPr/>
            </a:pPr>
            <a:r>
              <a:rPr lang="en-US" dirty="0"/>
              <a:t>Use reasonable care in selecting, using and recommending</a:t>
            </a:r>
          </a:p>
          <a:p>
            <a:pPr marL="628650" lvl="1" indent="-171450" defTabSz="914305">
              <a:buFont typeface="Arial" panose="020B0604020202020204" pitchFamily="34" charset="0"/>
              <a:buChar char="•"/>
              <a:defRPr/>
            </a:pPr>
            <a:r>
              <a:rPr lang="en-US" dirty="0"/>
              <a:t>Have a reasonable understanding of assumptions and outcomes</a:t>
            </a:r>
          </a:p>
          <a:p>
            <a:pPr marL="628650" lvl="1" indent="-171450" defTabSz="914305">
              <a:buFont typeface="Arial" panose="020B0604020202020204" pitchFamily="34" charset="0"/>
              <a:buChar char="•"/>
              <a:defRPr/>
            </a:pPr>
            <a:r>
              <a:rPr lang="en-US" dirty="0"/>
              <a:t>Have a reasonable basis for believing outcomes will be reliable, objective, and appropriate</a:t>
            </a:r>
          </a:p>
          <a:p>
            <a:pPr defTabSz="914305">
              <a:defRPr/>
            </a:pPr>
            <a:endParaRPr lang="en-US" dirty="0"/>
          </a:p>
          <a:p>
            <a:endParaRPr lang="en-US" b="1" dirty="0"/>
          </a:p>
          <a:p>
            <a:r>
              <a:rPr lang="en-US" b="1" dirty="0"/>
              <a:t>Borrowing, Lending, and Commingling (Standard A.15.)</a:t>
            </a:r>
            <a:r>
              <a:rPr lang="en-US" b="0" dirty="0"/>
              <a:t>: CFP Board modified, bu</a:t>
            </a:r>
            <a:r>
              <a:rPr lang="en-US" b="0" baseline="0" dirty="0"/>
              <a:t>t largely retained, the standards on borrowing from or lending to a Client, and commingling.  Borrowing and lending is allowed if the Client is a Family member or if the lender is an organization or entity in the business of lending money.  The most significant change is that the standard now explicitly prohibits indirect borrowing.  Commingling of Financial Assets is prohibited.  </a:t>
            </a:r>
            <a:endParaRPr lang="en-US" b="1"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latin typeface="+mn-lt"/>
                <a:ea typeface="+mn-ea"/>
                <a:cs typeface="+mn-cs"/>
              </a:rPr>
              <a:t>Key Points:</a:t>
            </a:r>
            <a:endParaRPr lang="en-US" b="1" dirty="0"/>
          </a:p>
          <a:p>
            <a:pPr marL="628650" lvl="1" indent="-171450" algn="l" defTabSz="914305" rtl="0" eaLnBrk="0" fontAlgn="base" hangingPunct="0">
              <a:spcBef>
                <a:spcPct val="30000"/>
              </a:spcBef>
              <a:spcAft>
                <a:spcPct val="0"/>
              </a:spcAft>
              <a:buFont typeface="Arial" panose="020B0604020202020204" pitchFamily="34" charset="0"/>
              <a:buChar char="•"/>
              <a:defRPr/>
            </a:pPr>
            <a:r>
              <a:rPr lang="en-US" sz="1200" kern="1200" dirty="0">
                <a:solidFill>
                  <a:schemeClr val="tx1"/>
                </a:solidFill>
                <a:latin typeface="+mn-lt"/>
                <a:ea typeface="+mn-ea"/>
                <a:cs typeface="+mn-cs"/>
              </a:rPr>
              <a:t>Refrain from Borrowing, Lending, and Commingling Financial Assets</a:t>
            </a:r>
          </a:p>
          <a:p>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16</a:t>
            </a:fld>
            <a:endParaRPr lang="en-US" dirty="0"/>
          </a:p>
        </p:txBody>
      </p:sp>
    </p:spTree>
    <p:extLst>
      <p:ext uri="{BB962C8B-B14F-4D97-AF65-F5344CB8AC3E}">
        <p14:creationId xmlns:p14="http://schemas.microsoft.com/office/powerpoint/2010/main" val="196163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4261723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Representation of Compensation Method (Standard A.12.)</a:t>
            </a:r>
            <a:r>
              <a:rPr lang="en-US" dirty="0"/>
              <a:t>: The focus here is on accurate representations.  The new definition of fee-only is consistent with CFP Board’s long-standing interpretation.  The </a:t>
            </a:r>
            <a:r>
              <a:rPr lang="en-US" i="1" dirty="0"/>
              <a:t>Code and Standards</a:t>
            </a:r>
            <a:r>
              <a:rPr lang="en-US" dirty="0"/>
              <a:t> defines the term fee-only by exclusion, and addresses whose compensation the standard will consider for this purpose.  A CFP</a:t>
            </a:r>
            <a:r>
              <a:rPr lang="en-US" baseline="30000" dirty="0"/>
              <a:t>®</a:t>
            </a:r>
            <a:r>
              <a:rPr lang="en-US" dirty="0"/>
              <a:t> professional may describe his or her or the Firm’s compensation method as fee-only only where:  (1) the CFP</a:t>
            </a:r>
            <a:r>
              <a:rPr lang="en-US" baseline="30000" dirty="0"/>
              <a:t>®</a:t>
            </a:r>
            <a:r>
              <a:rPr lang="en-US" dirty="0"/>
              <a:t> professional and the CFP</a:t>
            </a:r>
            <a:r>
              <a:rPr lang="en-US" baseline="30000" dirty="0"/>
              <a:t>®</a:t>
            </a:r>
            <a:r>
              <a:rPr lang="en-US" dirty="0"/>
              <a:t> Professional’s Firm receives no Sales-Related Compensation; and (2) Related Parties receive no Sales-Related Compensation in connection with any Professional Services the CFP</a:t>
            </a:r>
            <a:r>
              <a:rPr lang="en-US" baseline="30000" dirty="0"/>
              <a:t>®</a:t>
            </a:r>
            <a:r>
              <a:rPr lang="en-US" dirty="0"/>
              <a:t> professional or the CFP</a:t>
            </a:r>
            <a:r>
              <a:rPr lang="en-US" baseline="30000" dirty="0"/>
              <a:t>®</a:t>
            </a:r>
            <a:r>
              <a:rPr lang="en-US" dirty="0"/>
              <a:t> Professional’s Firm provides to Clients.  Sales-Related Compensation is a new term.  The more commonly-used term is commissions.  Sales-Related Compensation is used</a:t>
            </a:r>
            <a:r>
              <a:rPr lang="en-US" baseline="0" dirty="0"/>
              <a:t> </a:t>
            </a:r>
            <a:r>
              <a:rPr lang="en-US" dirty="0"/>
              <a:t>because there are some fees that present an incentive for the purchase or sale of particular Financial Assets, such as a 12(b)1 fee.  So, while someone who is fee-only only accepts fees, there are some fees that a fee-only planner may not accept. The definition of “Sales-Related Compensation” also includes referral compensation.  There are several examples of what constitutes “Sales-Related Compensation.”  Five things are explicitly excluded.  These</a:t>
            </a:r>
            <a:r>
              <a:rPr lang="en-US" baseline="0" dirty="0"/>
              <a:t> exclusions are found in </a:t>
            </a:r>
            <a:r>
              <a:rPr lang="en-US" sz="1200" kern="1200" dirty="0">
                <a:solidFill>
                  <a:schemeClr val="tx1"/>
                </a:solidFill>
                <a:effectLst/>
                <a:latin typeface="+mn-lt"/>
                <a:ea typeface="+mn-ea"/>
                <a:cs typeface="+mn-cs"/>
              </a:rPr>
              <a:t>Section A.12.a.iii</a:t>
            </a:r>
            <a:endParaRPr lang="en-US" dirty="0"/>
          </a:p>
          <a:p>
            <a:endParaRPr lang="en-US" dirty="0"/>
          </a:p>
          <a:p>
            <a:r>
              <a:rPr lang="en-US" dirty="0"/>
              <a:t>Compensation to Related Parties also is considered, but only if that compensation is received in connection with any Professional Services the CFP</a:t>
            </a:r>
            <a:r>
              <a:rPr lang="en-US" baseline="30000" dirty="0"/>
              <a:t>®</a:t>
            </a:r>
            <a:r>
              <a:rPr lang="en-US" dirty="0"/>
              <a:t> professional or the CFP</a:t>
            </a:r>
            <a:r>
              <a:rPr lang="en-US" baseline="30000" dirty="0"/>
              <a:t>®</a:t>
            </a:r>
            <a:r>
              <a:rPr lang="en-US" dirty="0"/>
              <a:t> Professional’s Firm provides to Clients.  </a:t>
            </a:r>
          </a:p>
          <a:p>
            <a:pPr eaLnBrk="0" hangingPunct="0"/>
            <a:endParaRPr lang="en-US" dirty="0"/>
          </a:p>
          <a:p>
            <a:pPr eaLnBrk="0" hangingPunct="0"/>
            <a:r>
              <a:rPr lang="en-US" dirty="0"/>
              <a:t>There is also a new standard for “fee-based” and other similar terms.  “Fee-based” is equivalent to “commission and fee.”  A CFP</a:t>
            </a:r>
            <a:r>
              <a:rPr lang="en-US" baseline="30000" dirty="0"/>
              <a:t>®</a:t>
            </a:r>
            <a:r>
              <a:rPr lang="en-US" dirty="0"/>
              <a:t> professional who represents his or her compensation method as fee-based must not suggest the CFP</a:t>
            </a:r>
            <a:r>
              <a:rPr lang="en-US" baseline="30000" dirty="0"/>
              <a:t>®</a:t>
            </a:r>
            <a:r>
              <a:rPr lang="en-US" dirty="0"/>
              <a:t> professional or the CFP</a:t>
            </a:r>
            <a:r>
              <a:rPr lang="en-US" baseline="30000" dirty="0"/>
              <a:t>®</a:t>
            </a:r>
            <a:r>
              <a:rPr lang="en-US" dirty="0"/>
              <a:t> Professional’s Firm is fee-only, and must clearly state either that the CFP</a:t>
            </a:r>
            <a:r>
              <a:rPr lang="en-US" baseline="30000" dirty="0"/>
              <a:t>®</a:t>
            </a:r>
            <a:r>
              <a:rPr lang="en-US" dirty="0"/>
              <a:t> professional earns both fees and commissions, or is not fee-only.  </a:t>
            </a:r>
          </a:p>
          <a:p>
            <a:endParaRPr lang="en-US" dirty="0"/>
          </a:p>
          <a:p>
            <a:r>
              <a:rPr lang="en-US" dirty="0"/>
              <a:t>If your Firm makes compensation representations that are inconsistent with CFP Board’s </a:t>
            </a:r>
            <a:r>
              <a:rPr lang="en-US" i="1" dirty="0"/>
              <a:t>Code and Standards</a:t>
            </a:r>
            <a:r>
              <a:rPr lang="en-US" dirty="0"/>
              <a:t>, and you do not control the firm, then you must correct any misrepresentation by accurately representing your compensation method to your clients.</a:t>
            </a:r>
          </a:p>
          <a:p>
            <a:endParaRPr lang="en-US" u="sng" dirty="0"/>
          </a:p>
          <a:p>
            <a:r>
              <a:rPr lang="en-US" b="1" u="sng" dirty="0"/>
              <a:t>Are you fee-only? </a:t>
            </a:r>
          </a:p>
          <a:p>
            <a:r>
              <a:rPr lang="en-US" dirty="0"/>
              <a:t>First, figure out whether YOU are earning Sales-Related Compensation.  If so, then you aren’t fee-only.  Second, determine what will be considered your firm.  A CFP</a:t>
            </a:r>
            <a:r>
              <a:rPr lang="en-US" strike="noStrike" baseline="30000" dirty="0"/>
              <a:t>®</a:t>
            </a:r>
            <a:r>
              <a:rPr lang="en-US" dirty="0"/>
              <a:t> Professional’s Firm is “any entity on behalf of which a CFP</a:t>
            </a:r>
            <a:r>
              <a:rPr lang="en-US" baseline="30000" dirty="0"/>
              <a:t>®</a:t>
            </a:r>
            <a:r>
              <a:rPr lang="en-US" dirty="0"/>
              <a:t> professional provides Professional Services to a Client, and that has the authority to exercise control over the CFP</a:t>
            </a:r>
            <a:r>
              <a:rPr lang="en-US" baseline="30000" dirty="0"/>
              <a:t>®</a:t>
            </a:r>
            <a:r>
              <a:rPr lang="en-US" dirty="0"/>
              <a:t> professional’s activities, including the CFP</a:t>
            </a:r>
            <a:r>
              <a:rPr lang="en-US" baseline="30000" dirty="0"/>
              <a:t>®</a:t>
            </a:r>
            <a:r>
              <a:rPr lang="en-US" dirty="0"/>
              <a:t> professional’s employer, broker-dealer, registered investment adviser, insurance company, and insurance agency.” You may have more than one firm that qualifies as a “CFP</a:t>
            </a:r>
            <a:r>
              <a:rPr lang="en-US" baseline="30000" dirty="0"/>
              <a:t>®</a:t>
            </a:r>
            <a:r>
              <a:rPr lang="en-US" dirty="0"/>
              <a:t> professional’s firm.”  Is your firm earning Sales-Related Compensation?  If so, then you aren’t fee-only.  </a:t>
            </a:r>
          </a:p>
          <a:p>
            <a:endParaRPr lang="en-US" dirty="0"/>
          </a:p>
          <a:p>
            <a:r>
              <a:rPr lang="en-US" dirty="0"/>
              <a:t>Next, determine who is a Related Party.  A Related Party is a “person or business entity (including a trust) whose receipt of Sales-Related Compensation a reasonable CFP</a:t>
            </a:r>
            <a:r>
              <a:rPr lang="en-US" baseline="30000" dirty="0"/>
              <a:t>®</a:t>
            </a:r>
            <a:r>
              <a:rPr lang="en-US" dirty="0"/>
              <a:t> professional would view as benefiting the CFP</a:t>
            </a:r>
            <a:r>
              <a:rPr lang="en-US" baseline="30000" dirty="0"/>
              <a:t>®</a:t>
            </a:r>
            <a:r>
              <a:rPr lang="en-US" dirty="0"/>
              <a:t> professional or the CFP</a:t>
            </a:r>
            <a:r>
              <a:rPr lang="en-US" baseline="30000" dirty="0"/>
              <a:t>®</a:t>
            </a:r>
            <a:r>
              <a:rPr lang="en-US" dirty="0"/>
              <a:t> Professional’s Firm, including, for example, as a result of the CFP</a:t>
            </a:r>
            <a:r>
              <a:rPr lang="en-US" baseline="30000" dirty="0"/>
              <a:t>®</a:t>
            </a:r>
            <a:r>
              <a:rPr lang="en-US" dirty="0"/>
              <a:t> professional’s ownership stake in the business entity.”  Family members and controlled business entities are presumed to be Related Parties.  Are your Related Parties earning “Sales-Related Compensation”?  If so, is it in connection with any Professional Services you or your Firm provides to Clients?  A connection exists when the compensation results, directly or indirectly, from Client transactions referred (or facilitated) by the CFP</a:t>
            </a:r>
            <a:r>
              <a:rPr lang="en-US" baseline="30000" dirty="0"/>
              <a:t>®</a:t>
            </a:r>
            <a:r>
              <a:rPr lang="en-US" dirty="0"/>
              <a:t> professional or the CFP</a:t>
            </a:r>
            <a:r>
              <a:rPr lang="en-US" baseline="30000" dirty="0"/>
              <a:t>®</a:t>
            </a:r>
            <a:r>
              <a:rPr lang="en-US" dirty="0"/>
              <a:t> Professional’s Firm. If your Related Party earns Sales-Related Compensation that is in connection with, you cannot use fee-only. There is a safe harbor to avoid compensation being “in connection with” if you (or your firm) adopt and implement reasonable policies and procedures designed to prevent recommendations to the Related Party. </a:t>
            </a:r>
          </a:p>
          <a:p>
            <a:endParaRPr lang="en-US" dirty="0"/>
          </a:p>
          <a:p>
            <a:endParaRPr lang="en-US" dirty="0"/>
          </a:p>
          <a:p>
            <a:pPr eaLnBrk="0" hangingPunct="0"/>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18</a:t>
            </a:fld>
            <a:endParaRPr lang="en-US" dirty="0"/>
          </a:p>
        </p:txBody>
      </p:sp>
    </p:spTree>
    <p:extLst>
      <p:ext uri="{BB962C8B-B14F-4D97-AF65-F5344CB8AC3E}">
        <p14:creationId xmlns:p14="http://schemas.microsoft.com/office/powerpoint/2010/main" val="2727360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871121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37" name="Shape 137"/>
          <p:cNvSpPr>
            <a:spLocks noGrp="1"/>
          </p:cNvSpPr>
          <p:nvPr>
            <p:ph type="body" sz="quarter" idx="1"/>
          </p:nvPr>
        </p:nvSpPr>
        <p:spPr>
          <a:prstGeom prst="rect">
            <a:avLst/>
          </a:prstGeom>
        </p:spPr>
        <p:txBody>
          <a:bodyPr>
            <a:normAutofit fontScale="70000" lnSpcReduction="20000"/>
          </a:bodyPr>
          <a:lstStyle/>
          <a:p>
            <a:r>
              <a:rPr lang="en-US" b="1" dirty="0"/>
              <a:t>Duties</a:t>
            </a:r>
            <a:r>
              <a:rPr lang="en-US" b="1" baseline="0" dirty="0"/>
              <a:t> When Recommending, Engaging, and Working with Additional Persons (Standard A.13.):</a:t>
            </a:r>
            <a:r>
              <a:rPr lang="en-US" dirty="0"/>
              <a:t> This is a new standard that sets forth requirements for CFP</a:t>
            </a:r>
            <a:r>
              <a:rPr lang="en-US" baseline="30000" dirty="0"/>
              <a:t>®</a:t>
            </a:r>
            <a:r>
              <a:rPr lang="en-US" dirty="0"/>
              <a:t> professionals who recommend, engage, and work with additional persons.  Because CFP</a:t>
            </a:r>
            <a:r>
              <a:rPr lang="en-US" baseline="30000" dirty="0"/>
              <a:t>®</a:t>
            </a:r>
            <a:r>
              <a:rPr lang="en-US" dirty="0"/>
              <a:t> professionals often work</a:t>
            </a:r>
            <a:r>
              <a:rPr lang="en-US" baseline="0" dirty="0"/>
              <a:t> with additional persons, </a:t>
            </a:r>
            <a:r>
              <a:rPr lang="en-US" dirty="0"/>
              <a:t>CFP Board identified the need for a standard.  </a:t>
            </a:r>
          </a:p>
          <a:p>
            <a:endParaRPr lang="en-US" dirty="0"/>
          </a:p>
          <a:p>
            <a:r>
              <a:rPr lang="en-US" dirty="0"/>
              <a:t>When engaging or recommending another professional, a CFP</a:t>
            </a:r>
            <a:r>
              <a:rPr lang="en-US" baseline="30000" dirty="0"/>
              <a:t>®</a:t>
            </a:r>
            <a:r>
              <a:rPr lang="en-US" dirty="0"/>
              <a:t> professional must:</a:t>
            </a:r>
          </a:p>
          <a:p>
            <a:r>
              <a:rPr lang="en-US" dirty="0"/>
              <a:t>1. Have a reasonable basis for the recommendation or Engagement based on the other professional’s reputation, experience, and qualifications; and</a:t>
            </a:r>
          </a:p>
          <a:p>
            <a:r>
              <a:rPr lang="en-US" dirty="0"/>
              <a:t>2. Disclose any arrangement by which someone other than the client will compensate the CFP</a:t>
            </a:r>
            <a:r>
              <a:rPr lang="en-US" baseline="30000" dirty="0"/>
              <a:t>®</a:t>
            </a:r>
            <a:r>
              <a:rPr lang="en-US" dirty="0"/>
              <a:t> professional, the CFP</a:t>
            </a:r>
            <a:r>
              <a:rPr lang="en-US" baseline="30000" dirty="0"/>
              <a:t>®</a:t>
            </a:r>
            <a:r>
              <a:rPr lang="en-US" dirty="0"/>
              <a:t> Professional’s Firm, or a Related Party for the Engagement or recommendation.</a:t>
            </a:r>
          </a:p>
          <a:p>
            <a:endParaRPr lang="en-US" dirty="0"/>
          </a:p>
          <a:p>
            <a:r>
              <a:rPr lang="en-US" dirty="0"/>
              <a:t>For Engagements, the CFP</a:t>
            </a:r>
            <a:r>
              <a:rPr lang="en-US" baseline="30000" dirty="0"/>
              <a:t>®</a:t>
            </a:r>
            <a:r>
              <a:rPr lang="en-US" dirty="0"/>
              <a:t> professional must take reasonable steps to protect the Client’s interests.</a:t>
            </a:r>
          </a:p>
          <a:p>
            <a:endParaRPr lang="en-US" dirty="0"/>
          </a:p>
          <a:p>
            <a:r>
              <a:rPr lang="en-US" dirty="0"/>
              <a:t>When working with another professional on a Client’s behalf, the CFP</a:t>
            </a:r>
            <a:r>
              <a:rPr lang="en-US" baseline="30000" dirty="0"/>
              <a:t>®</a:t>
            </a:r>
            <a:r>
              <a:rPr lang="en-US" dirty="0"/>
              <a:t> professional must:</a:t>
            </a:r>
          </a:p>
          <a:p>
            <a:r>
              <a:rPr lang="en-US" dirty="0"/>
              <a:t>1. Communicate with the other professional about the services each will provide and their respective responsibilities; and</a:t>
            </a:r>
          </a:p>
          <a:p>
            <a:r>
              <a:rPr lang="en-US" dirty="0"/>
              <a:t>2. Timely inform the Client if the other professional did not perform the services in accordance with the scope of services to be provided and the allocation of responsibilities.</a:t>
            </a:r>
          </a:p>
          <a:p>
            <a:endParaRPr lang="en-US" b="1" dirty="0"/>
          </a:p>
          <a:p>
            <a:pPr marL="171450" indent="-171450">
              <a:buFont typeface="Arial" panose="020B0604020202020204" pitchFamily="34" charset="0"/>
              <a:buChar char="•"/>
            </a:pPr>
            <a:r>
              <a:rPr lang="en-US" b="1" dirty="0"/>
              <a:t>Key Points:</a:t>
            </a:r>
          </a:p>
          <a:p>
            <a:pPr marL="628650" lvl="1" indent="-171450">
              <a:buFont typeface="Arial" panose="020B0604020202020204" pitchFamily="34" charset="0"/>
              <a:buChar char="•"/>
            </a:pPr>
            <a:r>
              <a:rPr lang="en-US" b="1" dirty="0"/>
              <a:t>Duties When Engaging or Recommending</a:t>
            </a:r>
          </a:p>
          <a:p>
            <a:pPr marL="1085850" lvl="2" indent="-171450">
              <a:buFont typeface="Arial" panose="020B0604020202020204" pitchFamily="34" charset="0"/>
              <a:buChar char="•"/>
            </a:pPr>
            <a:r>
              <a:rPr lang="en-US" dirty="0"/>
              <a:t>Develop a reasonable basis</a:t>
            </a:r>
          </a:p>
          <a:p>
            <a:pPr marL="1085850" lvl="2" indent="-171450">
              <a:buFont typeface="Arial" panose="020B0604020202020204" pitchFamily="34" charset="0"/>
              <a:buChar char="•"/>
            </a:pPr>
            <a:r>
              <a:rPr lang="en-US" dirty="0"/>
              <a:t>Disclose compensation arrangements</a:t>
            </a:r>
          </a:p>
          <a:p>
            <a:pPr marL="628650" lvl="1" indent="-171450">
              <a:buFont typeface="Arial" panose="020B0604020202020204" pitchFamily="34" charset="0"/>
              <a:buChar char="•"/>
            </a:pPr>
            <a:endParaRPr lang="en-US" sz="1000" dirty="0"/>
          </a:p>
          <a:p>
            <a:pPr marL="628650" lvl="1" indent="-171450">
              <a:buFont typeface="Arial" panose="020B0604020202020204" pitchFamily="34" charset="0"/>
              <a:buChar char="•"/>
            </a:pPr>
            <a:r>
              <a:rPr lang="en-US" b="1" dirty="0"/>
              <a:t>Duties When Engaging</a:t>
            </a:r>
          </a:p>
          <a:p>
            <a:pPr marL="1085850" lvl="2" indent="-171450">
              <a:buFont typeface="Arial" panose="020B0604020202020204" pitchFamily="34" charset="0"/>
              <a:buChar char="•"/>
            </a:pPr>
            <a:r>
              <a:rPr lang="en-US" dirty="0"/>
              <a:t>Exercise reasonable care</a:t>
            </a:r>
          </a:p>
          <a:p>
            <a:pPr marL="628650" lvl="1" indent="-171450">
              <a:buFont typeface="Arial" panose="020B0604020202020204" pitchFamily="34" charset="0"/>
              <a:buChar char="•"/>
            </a:pPr>
            <a:endParaRPr lang="en-US" sz="1000" dirty="0"/>
          </a:p>
          <a:p>
            <a:pPr marL="628650" lvl="1" indent="-171450">
              <a:buFont typeface="Arial" panose="020B0604020202020204" pitchFamily="34" charset="0"/>
              <a:buChar char="•"/>
            </a:pPr>
            <a:r>
              <a:rPr lang="en-US" b="1" dirty="0"/>
              <a:t>Duties When Working With Additional Persons</a:t>
            </a:r>
          </a:p>
          <a:p>
            <a:pPr marL="1085850" lvl="2" indent="-171450">
              <a:buFont typeface="Arial" panose="020B0604020202020204" pitchFamily="34" charset="0"/>
              <a:buChar char="•"/>
            </a:pPr>
            <a:r>
              <a:rPr lang="en-US" dirty="0"/>
              <a:t>Communicate about services and responsibilities</a:t>
            </a:r>
          </a:p>
          <a:p>
            <a:pPr marL="1085850" lvl="2" indent="-171450">
              <a:buFont typeface="Arial" panose="020B0604020202020204" pitchFamily="34" charset="0"/>
              <a:buChar char="•"/>
            </a:pPr>
            <a:r>
              <a:rPr lang="en-US" dirty="0"/>
              <a:t>Inform client if the other provider did not perform or uphold responsibilities</a:t>
            </a:r>
          </a:p>
          <a:p>
            <a:endParaRPr lang="en-US" dirty="0"/>
          </a:p>
        </p:txBody>
      </p:sp>
    </p:spTree>
    <p:extLst>
      <p:ext uri="{BB962C8B-B14F-4D97-AF65-F5344CB8AC3E}">
        <p14:creationId xmlns:p14="http://schemas.microsoft.com/office/powerpoint/2010/main" val="168001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23357">
              <a:defRPr/>
            </a:pPr>
            <a:r>
              <a:rPr lang="en-US" dirty="0"/>
              <a:t>Module 2: Learning</a:t>
            </a:r>
            <a:r>
              <a:rPr lang="en-US" baseline="0" dirty="0"/>
              <a:t> Objective 2</a:t>
            </a:r>
          </a:p>
          <a:p>
            <a:pPr defTabSz="923357">
              <a:defRPr/>
            </a:pPr>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21</a:t>
            </a:fld>
            <a:endParaRPr lang="en-US" dirty="0"/>
          </a:p>
        </p:txBody>
      </p:sp>
    </p:spTree>
    <p:extLst>
      <p:ext uri="{BB962C8B-B14F-4D97-AF65-F5344CB8AC3E}">
        <p14:creationId xmlns:p14="http://schemas.microsoft.com/office/powerpoint/2010/main" val="195952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a:t>Note: </a:t>
            </a:r>
            <a:r>
              <a:rPr lang="en-US" sz="1100" dirty="0"/>
              <a:t>This</a:t>
            </a:r>
            <a:r>
              <a:rPr lang="en-US" sz="1100" baseline="0" dirty="0"/>
              <a:t> disclaimer </a:t>
            </a:r>
            <a:r>
              <a:rPr lang="en-US" baseline="0" dirty="0"/>
              <a:t>must be displayed at the beginning of the program – no need to read it out loud.</a:t>
            </a:r>
            <a:endParaRPr lang="en-US" dirty="0"/>
          </a:p>
        </p:txBody>
      </p:sp>
    </p:spTree>
    <p:extLst>
      <p:ext uri="{BB962C8B-B14F-4D97-AF65-F5344CB8AC3E}">
        <p14:creationId xmlns:p14="http://schemas.microsoft.com/office/powerpoint/2010/main" val="916578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23357">
              <a:defRPr/>
            </a:pPr>
            <a:r>
              <a:rPr lang="en-US" dirty="0"/>
              <a:t>Learning Objective 2</a:t>
            </a:r>
          </a:p>
          <a:p>
            <a:pPr defTabSz="923357">
              <a:defRPr/>
            </a:pPr>
            <a:endParaRPr lang="en-US" dirty="0"/>
          </a:p>
          <a:p>
            <a:pPr defTabSz="923357">
              <a:defRPr/>
            </a:pPr>
            <a:r>
              <a:rPr lang="en-US" dirty="0"/>
              <a:t>Since all CFP</a:t>
            </a:r>
            <a:r>
              <a:rPr lang="en-US" strike="noStrike" baseline="30000" dirty="0"/>
              <a:t>®</a:t>
            </a:r>
            <a:r>
              <a:rPr lang="en-US" dirty="0"/>
              <a:t> professionals</a:t>
            </a:r>
            <a:r>
              <a:rPr lang="en-US" baseline="0" dirty="0"/>
              <a:t> </a:t>
            </a:r>
            <a:r>
              <a:rPr lang="en-US" dirty="0"/>
              <a:t>will be required to act as fiduciaries more frequently than in the past, it is important that you learn the actions required.</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22</a:t>
            </a:fld>
            <a:endParaRPr lang="en-US" dirty="0"/>
          </a:p>
        </p:txBody>
      </p:sp>
    </p:spTree>
    <p:extLst>
      <p:ext uri="{BB962C8B-B14F-4D97-AF65-F5344CB8AC3E}">
        <p14:creationId xmlns:p14="http://schemas.microsoft.com/office/powerpoint/2010/main" val="3248021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555696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Fiduciary</a:t>
            </a:r>
            <a:r>
              <a:rPr lang="en-US" b="1" baseline="0" dirty="0"/>
              <a:t> Duty (Standard A.1.):</a:t>
            </a:r>
            <a:r>
              <a:rPr lang="en-US" dirty="0"/>
              <a:t> A fiduciary is required to act in the best interest of the Client.  The Standards previously imposed</a:t>
            </a:r>
            <a:r>
              <a:rPr lang="en-US" baseline="0" dirty="0"/>
              <a:t> a </a:t>
            </a:r>
            <a:r>
              <a:rPr lang="en-US" dirty="0"/>
              <a:t>fiduciary duty whenever a CFP</a:t>
            </a:r>
            <a:r>
              <a:rPr lang="en-US" baseline="30000" dirty="0"/>
              <a:t>®</a:t>
            </a:r>
            <a:r>
              <a:rPr lang="en-US" dirty="0"/>
              <a:t> professional was providing financial planning or material elements of financial planning to a client.  The revised </a:t>
            </a:r>
            <a:r>
              <a:rPr lang="en-US" i="1" dirty="0"/>
              <a:t>Code and Standards</a:t>
            </a:r>
            <a:r>
              <a:rPr lang="en-US" dirty="0"/>
              <a:t> imposes a fiduciary duty at all times when a CFP</a:t>
            </a:r>
            <a:r>
              <a:rPr lang="en-US" baseline="30000" dirty="0"/>
              <a:t>®</a:t>
            </a:r>
            <a:r>
              <a:rPr lang="en-US" dirty="0"/>
              <a:t> professional</a:t>
            </a:r>
            <a:r>
              <a:rPr lang="en-US" baseline="0" dirty="0"/>
              <a:t> is </a:t>
            </a:r>
            <a:r>
              <a:rPr lang="en-US" dirty="0"/>
              <a:t>providing Financial Advice to a Client.  Financial Advice is broadly defined. CFP Board’s new Fiduciary standard matches traditional fiduciary law. </a:t>
            </a:r>
          </a:p>
          <a:p>
            <a:endParaRPr lang="en-US" b="1" dirty="0"/>
          </a:p>
          <a:p>
            <a:r>
              <a:rPr lang="en-US" b="1" dirty="0"/>
              <a:t>Duty of Loyalty (Standard A.1.a.)</a:t>
            </a:r>
            <a:r>
              <a:rPr lang="en-US" dirty="0"/>
              <a:t>:  In a relationship of trust, the Client seeks advice from a fiduciary.  The law requires the fiduciary to respond with loyalty and devotion.  The fiduciary must act to benefit the Client, not benefit himself or herself. </a:t>
            </a:r>
          </a:p>
          <a:p>
            <a:endParaRPr lang="en-US" dirty="0"/>
          </a:p>
          <a:p>
            <a:r>
              <a:rPr lang="en-US" dirty="0"/>
              <a:t>A CFP</a:t>
            </a:r>
            <a:r>
              <a:rPr lang="en-US" baseline="30000" dirty="0"/>
              <a:t>®</a:t>
            </a:r>
            <a:r>
              <a:rPr lang="en-US" dirty="0"/>
              <a:t> professional must place the Client’s interest ahead of the CFP</a:t>
            </a:r>
            <a:r>
              <a:rPr lang="en-US" baseline="30000" dirty="0"/>
              <a:t>®</a:t>
            </a:r>
            <a:r>
              <a:rPr lang="en-US" dirty="0"/>
              <a:t> professional’s, the CFP</a:t>
            </a:r>
            <a:r>
              <a:rPr lang="en-US" baseline="30000" dirty="0"/>
              <a:t>®</a:t>
            </a:r>
            <a:r>
              <a:rPr lang="en-US" dirty="0"/>
              <a:t> Professional’s Firm, and any individual or entity other than the Client.  There will be times when a CFP</a:t>
            </a:r>
            <a:r>
              <a:rPr lang="en-US" baseline="30000" dirty="0"/>
              <a:t>®</a:t>
            </a:r>
            <a:r>
              <a:rPr lang="en-US" dirty="0"/>
              <a:t> professional’s interests conflict with the Client’s interests. When material conflicts are not avoided, they must be fully disclosed to the Client, the Client must provide informed consent, and the CFP</a:t>
            </a:r>
            <a:r>
              <a:rPr lang="en-US" baseline="30000" dirty="0"/>
              <a:t>®</a:t>
            </a:r>
            <a:r>
              <a:rPr lang="en-US" dirty="0"/>
              <a:t> professional must “properly manage” the conflict.  The Duty of Loyalty also requires CFP</a:t>
            </a:r>
            <a:r>
              <a:rPr lang="en-US" baseline="30000" dirty="0"/>
              <a:t>®</a:t>
            </a:r>
            <a:r>
              <a:rPr lang="en-US" dirty="0"/>
              <a:t> professionals who work under a conflict to continue to act in the best interests of their Client after the conflict has been disclosed, without regard to the interests of others.</a:t>
            </a:r>
          </a:p>
          <a:p>
            <a:endParaRPr lang="en-US" dirty="0"/>
          </a:p>
          <a:p>
            <a:pPr marL="0" marR="0" lvl="0" indent="0" algn="l" defTabSz="914305" rtl="0" eaLnBrk="0" fontAlgn="base" latinLnBrk="0" hangingPunct="0">
              <a:lnSpc>
                <a:spcPct val="100000"/>
              </a:lnSpc>
              <a:spcBef>
                <a:spcPct val="30000"/>
              </a:spcBef>
              <a:spcAft>
                <a:spcPct val="0"/>
              </a:spcAft>
              <a:buClrTx/>
              <a:buSzTx/>
              <a:buFontTx/>
              <a:buNone/>
              <a:tabLst/>
              <a:defRPr/>
            </a:pPr>
            <a:r>
              <a:rPr lang="en-US" b="1" dirty="0"/>
              <a:t>Duty of Care (Standard A.1.b.)</a:t>
            </a:r>
            <a:r>
              <a:rPr lang="en-US" dirty="0"/>
              <a:t>:  The Duty of Care requires a CFP</a:t>
            </a:r>
            <a:r>
              <a:rPr lang="en-US" baseline="30000" dirty="0"/>
              <a:t>®</a:t>
            </a:r>
            <a:r>
              <a:rPr lang="en-US" dirty="0"/>
              <a:t> professional to act with the care, skill, prudence, and diligence of a prudent professional.  This takes into account the Client’s goals, risk tolerances, objectives, and financial and personal circumstances.</a:t>
            </a:r>
          </a:p>
          <a:p>
            <a:pPr marL="0" marR="0" lvl="0" indent="0" algn="l" defTabSz="914305"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305" rtl="0" eaLnBrk="0" fontAlgn="base" latinLnBrk="0" hangingPunct="0">
              <a:lnSpc>
                <a:spcPct val="100000"/>
              </a:lnSpc>
              <a:spcBef>
                <a:spcPct val="30000"/>
              </a:spcBef>
              <a:spcAft>
                <a:spcPct val="0"/>
              </a:spcAft>
              <a:buClrTx/>
              <a:buSzTx/>
              <a:buFontTx/>
              <a:buNone/>
              <a:tabLst/>
              <a:defRPr/>
            </a:pPr>
            <a:r>
              <a:rPr lang="en-US" b="1" dirty="0"/>
              <a:t>Duty to Follow Client Instructions (Standard A.1.c.):  </a:t>
            </a:r>
            <a:r>
              <a:rPr lang="en-US" dirty="0"/>
              <a:t>The Duty to Follow Client Instructions recognizes that a CFP</a:t>
            </a:r>
            <a:r>
              <a:rPr lang="en-US" baseline="30000" dirty="0"/>
              <a:t>®</a:t>
            </a:r>
            <a:r>
              <a:rPr lang="en-US" dirty="0"/>
              <a:t> is an agent of the Client, and is required to carry out the terms of the Engagement, as well as all reasonable and lawful Client requests.  If the CFP</a:t>
            </a:r>
            <a:r>
              <a:rPr lang="en-US" baseline="30000" dirty="0"/>
              <a:t>®</a:t>
            </a:r>
            <a:r>
              <a:rPr lang="en-US" dirty="0"/>
              <a:t> professional does not believe that what the Client wants is in the Client’s best interests, the CFP</a:t>
            </a:r>
            <a:r>
              <a:rPr lang="en-US" baseline="30000" dirty="0"/>
              <a:t>®</a:t>
            </a:r>
            <a:r>
              <a:rPr lang="en-US" dirty="0"/>
              <a:t> professional must so advise the Client.  But ultimately, the Client gets to decide what to do.</a:t>
            </a:r>
          </a:p>
          <a:p>
            <a:pPr marL="0" marR="0" lvl="0" indent="0" algn="l" defTabSz="914305" rtl="0" eaLnBrk="0" fontAlgn="base" latinLnBrk="0" hangingPunct="0">
              <a:lnSpc>
                <a:spcPct val="100000"/>
              </a:lnSpc>
              <a:spcBef>
                <a:spcPct val="30000"/>
              </a:spcBef>
              <a:spcAft>
                <a:spcPct val="0"/>
              </a:spcAft>
              <a:buClrTx/>
              <a:buSzTx/>
              <a:buFontTx/>
              <a:buNone/>
              <a:tabLst/>
              <a:defRPr/>
            </a:pPr>
            <a:endParaRPr lang="en-US" dirty="0"/>
          </a:p>
          <a:p>
            <a:pPr defTabSz="914305">
              <a:defRPr/>
            </a:pPr>
            <a:endParaRPr lang="en-US" dirty="0"/>
          </a:p>
          <a:p>
            <a:endParaRPr lang="en-US" dirty="0"/>
          </a:p>
          <a:p>
            <a:endParaRPr lang="en-US" b="1" dirty="0"/>
          </a:p>
        </p:txBody>
      </p:sp>
    </p:spTree>
    <p:extLst>
      <p:ext uri="{BB962C8B-B14F-4D97-AF65-F5344CB8AC3E}">
        <p14:creationId xmlns:p14="http://schemas.microsoft.com/office/powerpoint/2010/main" val="370271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2594235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644795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075139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14305">
              <a:defRPr/>
            </a:pPr>
            <a:endParaRPr lang="en-US" dirty="0"/>
          </a:p>
          <a:p>
            <a:pPr defTabSz="914305">
              <a:defRPr/>
            </a:pPr>
            <a:r>
              <a:rPr lang="en-US" dirty="0"/>
              <a:t>A CFP</a:t>
            </a:r>
            <a:r>
              <a:rPr lang="en-US" baseline="30000" dirty="0"/>
              <a:t>®</a:t>
            </a:r>
            <a:r>
              <a:rPr lang="en-US" dirty="0"/>
              <a:t> professional must be able to recognize and either avoid or disclose</a:t>
            </a:r>
            <a:r>
              <a:rPr lang="en-US" dirty="0">
                <a:solidFill>
                  <a:srgbClr val="FF0000"/>
                </a:solidFill>
              </a:rPr>
              <a:t>, obtain informed consent,</a:t>
            </a:r>
            <a:r>
              <a:rPr lang="en-US" dirty="0"/>
              <a:t> and manage Material Conflicts of Interest.</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28</a:t>
            </a:fld>
            <a:endParaRPr lang="en-US" dirty="0"/>
          </a:p>
        </p:txBody>
      </p:sp>
    </p:spTree>
    <p:extLst>
      <p:ext uri="{BB962C8B-B14F-4D97-AF65-F5344CB8AC3E}">
        <p14:creationId xmlns:p14="http://schemas.microsoft.com/office/powerpoint/2010/main" val="1043390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sz="1200" b="0" i="0" kern="1200" dirty="0">
                <a:solidFill>
                  <a:schemeClr val="tx1"/>
                </a:solidFill>
                <a:effectLst/>
                <a:latin typeface="+mn-lt"/>
                <a:ea typeface="+mn-ea"/>
                <a:cs typeface="+mn-cs"/>
              </a:rPr>
              <a:t>This requirement is addressed more fully in Standard A5, which requires a CFP</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professional who is providing Financial Advice to make full disclosure of all Material Conflicts of Interest that could affect the professional relationship with a Client and provide sufficiently specific facts so that the Client is able to understand the conflicts and the business practices that give rise to the conflicts and give informed consent to such conflicts or reject them. (slide</a:t>
            </a:r>
            <a:r>
              <a:rPr lang="en-US" sz="1200" b="0" i="0" kern="1200" baseline="0" dirty="0">
                <a:solidFill>
                  <a:schemeClr val="tx1"/>
                </a:solidFill>
                <a:effectLst/>
                <a:latin typeface="+mn-lt"/>
                <a:ea typeface="+mn-ea"/>
                <a:cs typeface="+mn-cs"/>
              </a:rPr>
              <a:t> and notes source: </a:t>
            </a:r>
            <a:r>
              <a:rPr lang="en-US" dirty="0">
                <a:hlinkClick r:id="rId3"/>
              </a:rPr>
              <a:t>https://www.cfp.net/ethics/compliance-resources/2018/08/focus-on-ethics---avoiding-or-managing-and-disclosing-conflicts-of-interest</a:t>
            </a:r>
            <a:endParaRPr lang="en-US" dirty="0"/>
          </a:p>
        </p:txBody>
      </p:sp>
    </p:spTree>
    <p:extLst>
      <p:ext uri="{BB962C8B-B14F-4D97-AF65-F5344CB8AC3E}">
        <p14:creationId xmlns:p14="http://schemas.microsoft.com/office/powerpoint/2010/main" val="189576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is always a conflict that must be disclosed to the Client.  The last two examples come from Case Studies that might be used later in the presentation.</a:t>
            </a:r>
          </a:p>
        </p:txBody>
      </p:sp>
      <p:sp>
        <p:nvSpPr>
          <p:cNvPr id="4" name="Slide Number Placeholder 3"/>
          <p:cNvSpPr>
            <a:spLocks noGrp="1"/>
          </p:cNvSpPr>
          <p:nvPr>
            <p:ph type="sldNum" sz="quarter" idx="5"/>
          </p:nvPr>
        </p:nvSpPr>
        <p:spPr/>
        <p:txBody>
          <a:bodyPr/>
          <a:lstStyle/>
          <a:p>
            <a:pPr>
              <a:defRPr/>
            </a:pPr>
            <a:fld id="{60102D8A-74FB-43F7-838F-71943EB65402}" type="slidenum">
              <a:rPr lang="en-US" smtClean="0"/>
              <a:pPr>
                <a:defRPr/>
              </a:pPr>
              <a:t>30</a:t>
            </a:fld>
            <a:endParaRPr lang="en-US" dirty="0"/>
          </a:p>
        </p:txBody>
      </p:sp>
    </p:spTree>
    <p:extLst>
      <p:ext uri="{BB962C8B-B14F-4D97-AF65-F5344CB8AC3E}">
        <p14:creationId xmlns:p14="http://schemas.microsoft.com/office/powerpoint/2010/main" val="138391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7377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5</a:t>
            </a:fld>
            <a:endParaRPr lang="en-US" dirty="0"/>
          </a:p>
        </p:txBody>
      </p:sp>
    </p:spTree>
    <p:extLst>
      <p:ext uri="{BB962C8B-B14F-4D97-AF65-F5344CB8AC3E}">
        <p14:creationId xmlns:p14="http://schemas.microsoft.com/office/powerpoint/2010/main" val="1204062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401693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509797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554709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Disclose and Manage Conflicts</a:t>
            </a:r>
            <a:r>
              <a:rPr lang="en-US" b="1" baseline="0" dirty="0"/>
              <a:t> of Interest (Standard A.5.):</a:t>
            </a:r>
            <a:r>
              <a:rPr lang="en-US" dirty="0"/>
              <a:t> The revised </a:t>
            </a:r>
            <a:r>
              <a:rPr lang="en-US" i="1" dirty="0"/>
              <a:t>Code and Standards</a:t>
            </a:r>
            <a:r>
              <a:rPr lang="en-US" i="0" dirty="0"/>
              <a:t> sets forth several requirements concerning</a:t>
            </a:r>
            <a:r>
              <a:rPr lang="en-US" i="0" baseline="0" dirty="0"/>
              <a:t> Conflicts of Interest.  A CFP</a:t>
            </a:r>
            <a:r>
              <a:rPr lang="en-US" i="0" baseline="30000" dirty="0"/>
              <a:t>®</a:t>
            </a:r>
            <a:r>
              <a:rPr lang="en-US" i="0" baseline="0" dirty="0"/>
              <a:t> professional must:</a:t>
            </a:r>
          </a:p>
          <a:p>
            <a:endParaRPr lang="en-US" i="0" baseline="0" dirty="0"/>
          </a:p>
          <a:p>
            <a:pPr marL="228576" indent="-228576">
              <a:buAutoNum type="arabicPeriod"/>
            </a:pPr>
            <a:r>
              <a:rPr lang="en-US" i="0" baseline="0" dirty="0"/>
              <a:t>Avoid Material Conflicts of Interest by providing sufficiently specific facts</a:t>
            </a:r>
          </a:p>
          <a:p>
            <a:pPr marL="228576" indent="-228576">
              <a:buAutoNum type="arabicPeriod"/>
            </a:pPr>
            <a:r>
              <a:rPr lang="en-US" i="0" baseline="0" dirty="0"/>
              <a:t>Obtain informed consent, and manage</a:t>
            </a:r>
          </a:p>
          <a:p>
            <a:pPr marL="228576" indent="-228576">
              <a:buAutoNum type="arabicPeriod"/>
            </a:pPr>
            <a:endParaRPr lang="en-US" i="0" baseline="0" dirty="0"/>
          </a:p>
          <a:p>
            <a:endParaRPr lang="en-US" dirty="0"/>
          </a:p>
        </p:txBody>
      </p:sp>
    </p:spTree>
    <p:extLst>
      <p:ext uri="{BB962C8B-B14F-4D97-AF65-F5344CB8AC3E}">
        <p14:creationId xmlns:p14="http://schemas.microsoft.com/office/powerpoint/2010/main" val="1211873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fontScale="85000" lnSpcReduction="20000"/>
          </a:bodyPr>
          <a:lstStyle/>
          <a:p>
            <a:r>
              <a:rPr lang="en-US" b="1" dirty="0"/>
              <a:t>Disclose Conflicts</a:t>
            </a:r>
            <a:r>
              <a:rPr lang="en-US" b="1" baseline="0" dirty="0"/>
              <a:t> (Standard A.5.a.):  </a:t>
            </a:r>
            <a:r>
              <a:rPr lang="en-US" dirty="0"/>
              <a:t>The obligation in the revised </a:t>
            </a:r>
            <a:r>
              <a:rPr lang="en-US" i="1" dirty="0"/>
              <a:t>Code and Standards</a:t>
            </a:r>
            <a:r>
              <a:rPr lang="en-US" baseline="0" dirty="0"/>
              <a:t> </a:t>
            </a:r>
            <a:r>
              <a:rPr lang="en-US" dirty="0"/>
              <a:t>requires a CFP</a:t>
            </a:r>
            <a:r>
              <a:rPr lang="en-US" baseline="30000" dirty="0"/>
              <a:t>®</a:t>
            </a:r>
            <a:r>
              <a:rPr lang="en-US" dirty="0"/>
              <a:t> professional to provide the Client with sufficiently specific </a:t>
            </a:r>
            <a:r>
              <a:rPr lang="en-US" b="0" u="none" dirty="0"/>
              <a:t>facts so that a reasonable Client is able to understand the CFP</a:t>
            </a:r>
            <a:r>
              <a:rPr lang="en-US" b="0" u="none" baseline="30000" dirty="0"/>
              <a:t>®</a:t>
            </a:r>
            <a:r>
              <a:rPr lang="en-US" b="0" u="none" dirty="0"/>
              <a:t> professional’s Conflicts of Interest and the business practices that give rise to the conflicts, and give informed consent to such conflicts or reject them.  A sincere belief by a CFP</a:t>
            </a:r>
            <a:r>
              <a:rPr lang="en-US" b="0" u="none" baseline="30000" dirty="0"/>
              <a:t>®</a:t>
            </a:r>
            <a:r>
              <a:rPr lang="en-US" b="0" u="none" dirty="0"/>
              <a:t> professional with a Material Conflict of Interest that he or she is acting in the best interests of the Client is insufficient to excuse failure to make full disclosure. </a:t>
            </a:r>
          </a:p>
          <a:p>
            <a:endParaRPr lang="en-US" b="0" u="none" dirty="0"/>
          </a:p>
          <a:p>
            <a:r>
              <a:rPr lang="en-US" b="0" u="none" dirty="0"/>
              <a:t>A CFP</a:t>
            </a:r>
            <a:r>
              <a:rPr lang="en-US" b="0" u="none" baseline="30000" dirty="0"/>
              <a:t>®</a:t>
            </a:r>
            <a:r>
              <a:rPr lang="en-US" b="0" u="none" dirty="0"/>
              <a:t> professional must make full disclosure</a:t>
            </a:r>
            <a:r>
              <a:rPr lang="en-US" b="0" u="none" baseline="0" dirty="0"/>
              <a:t> and obtain the consent of the Client before providing any Financial Advice regarding which the CFP</a:t>
            </a:r>
            <a:r>
              <a:rPr lang="en-US" b="0" u="none" baseline="30000" dirty="0"/>
              <a:t>®</a:t>
            </a:r>
            <a:r>
              <a:rPr lang="en-US" b="0" u="none" baseline="0" dirty="0"/>
              <a:t> professional has a Material Conflict of Interest</a:t>
            </a:r>
            <a:endParaRPr lang="en-US" b="0" u="none" dirty="0"/>
          </a:p>
          <a:p>
            <a:endParaRPr lang="en-US" b="0" u="none" dirty="0"/>
          </a:p>
          <a:p>
            <a:r>
              <a:rPr lang="en-US" b="0" u="none" dirty="0"/>
              <a:t>In determining whether the</a:t>
            </a:r>
            <a:r>
              <a:rPr lang="en-US" b="0" u="none" baseline="0" dirty="0"/>
              <a:t> disclosure of a Material Conflict of Interest provided to the Client was sufficient </a:t>
            </a:r>
            <a:r>
              <a:rPr lang="en-US" b="0" u="none" dirty="0"/>
              <a:t>to infer that a Client has consented to a Material Conflict of Interest, CFP Board will evaluate whether a reasonable Client receiving the disclosure would have understood the conflict and how it could affect the advice the Client will receive from the CFP</a:t>
            </a:r>
            <a:r>
              <a:rPr lang="en-US" b="0" u="none" baseline="30000" dirty="0"/>
              <a:t>®</a:t>
            </a:r>
            <a:r>
              <a:rPr lang="en-US" b="0" u="none" dirty="0"/>
              <a:t> professional.  The greater </a:t>
            </a:r>
            <a:r>
              <a:rPr lang="en-US" dirty="0"/>
              <a:t>the potential harm the conflict presents to the Client, and the more significantly a business practice that gives rise to the conflict departs from commonly-accepted practices among CFP</a:t>
            </a:r>
            <a:r>
              <a:rPr lang="en-US" baseline="30000" dirty="0"/>
              <a:t>®</a:t>
            </a:r>
            <a:r>
              <a:rPr lang="en-US" dirty="0"/>
              <a:t> professionals, the less likely it is that CFP Board will infer informed consent absent clear evidence otherwise.  Ambiguity in the disclosure provided to the Client will be interpreted in favor of the Client.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Evidence of oral disclosure of a conflict will be given such weight as CFP Board in its judgment deems appropriate. As a best practice, CFP Board recommends that a CFP® professional disclose the Conflict of Interest in writing before or when providing the Financial Advice.  Written consent to a conflict is not required. </a:t>
            </a:r>
          </a:p>
          <a:p>
            <a:endParaRPr lang="en-US" dirty="0"/>
          </a:p>
          <a:p>
            <a:r>
              <a:rPr lang="en-US" dirty="0"/>
              <a:t>Whether a Client has provided informed consent depends on the facts and circumstances and may be inferred when not explicit.  For example, silence after disclosure may constitute informed consent if the disclosure contains sufficiently specific facts that are understandable to a reasonable Client, but may not constitute informed consent if that is not the case. </a:t>
            </a:r>
          </a:p>
        </p:txBody>
      </p:sp>
    </p:spTree>
    <p:extLst>
      <p:ext uri="{BB962C8B-B14F-4D97-AF65-F5344CB8AC3E}">
        <p14:creationId xmlns:p14="http://schemas.microsoft.com/office/powerpoint/2010/main" val="336520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588" name="Shape 588"/>
          <p:cNvSpPr>
            <a:spLocks noGrp="1"/>
          </p:cNvSpPr>
          <p:nvPr>
            <p:ph type="body" sz="quarter" idx="1"/>
          </p:nvPr>
        </p:nvSpPr>
        <p:spPr>
          <a:prstGeom prst="rect">
            <a:avLst/>
          </a:prstGeom>
        </p:spPr>
        <p:txBody>
          <a:bodyPr>
            <a:normAutofit/>
          </a:bodyPr>
          <a:lstStyle/>
          <a:p>
            <a:r>
              <a:rPr lang="en-US" b="1" dirty="0"/>
              <a:t>Manage Conflicts</a:t>
            </a:r>
            <a:r>
              <a:rPr lang="en-US" b="1" baseline="0" dirty="0"/>
              <a:t> (Standard A.5.b.): </a:t>
            </a:r>
            <a:r>
              <a:rPr lang="en-US" dirty="0"/>
              <a:t>The</a:t>
            </a:r>
            <a:r>
              <a:rPr lang="en-US" baseline="0" dirty="0"/>
              <a:t> management of Conflicts of Interest requires a CFP</a:t>
            </a:r>
            <a:r>
              <a:rPr lang="en-US" baseline="30000" dirty="0"/>
              <a:t>®</a:t>
            </a:r>
            <a:r>
              <a:rPr lang="en-US" baseline="0" dirty="0"/>
              <a:t> professional to adopt and follow business practices reasonably designed to prevent Material Conflicts from compromising the CFP</a:t>
            </a:r>
            <a:r>
              <a:rPr lang="en-US" baseline="30000" dirty="0"/>
              <a:t>®</a:t>
            </a:r>
            <a:r>
              <a:rPr lang="en-US" baseline="0" dirty="0"/>
              <a:t> professional’s ability to act in the Client’s best interests.  This means that mere disclosure of conflicts is not enough.  The Conflicts of Interest must be managed in the Client’s best interests.</a:t>
            </a:r>
          </a:p>
          <a:p>
            <a:endParaRPr lang="en-US" baseline="0" dirty="0"/>
          </a:p>
          <a:p>
            <a:r>
              <a:rPr lang="en-US" baseline="0" dirty="0"/>
              <a:t>For example, in the case of a compensation conflict, the CFP® professional must take steps to ensure that recommendations are based on the Client’s goals, risk tolerance, objectives, and financial and personal circumstances, and not his/her potential compensation.</a:t>
            </a:r>
          </a:p>
        </p:txBody>
      </p:sp>
    </p:spTree>
    <p:extLst>
      <p:ext uri="{BB962C8B-B14F-4D97-AF65-F5344CB8AC3E}">
        <p14:creationId xmlns:p14="http://schemas.microsoft.com/office/powerpoint/2010/main" val="2476500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pPr defTabSz="914216">
              <a:defRPr/>
            </a:pPr>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38</a:t>
            </a:fld>
            <a:endParaRPr lang="en-US" dirty="0"/>
          </a:p>
        </p:txBody>
      </p:sp>
    </p:spTree>
    <p:extLst>
      <p:ext uri="{BB962C8B-B14F-4D97-AF65-F5344CB8AC3E}">
        <p14:creationId xmlns:p14="http://schemas.microsoft.com/office/powerpoint/2010/main" val="1347773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347">
              <a:defRPr/>
            </a:pPr>
            <a:r>
              <a:rPr lang="en-US" dirty="0"/>
              <a:t>The Duty to Report and the Duty to Cooperate are key elements of an enforcement program that seeks to detect potential misconduct and uphold the high standards of competency and ethics set forth in the </a:t>
            </a:r>
            <a:r>
              <a:rPr lang="en-US" i="1" dirty="0"/>
              <a:t>Code and Standards</a:t>
            </a:r>
            <a:r>
              <a:rPr lang="en-US" dirty="0"/>
              <a:t>. Not every reportable matter will result in an investigation or a finding that a CFP</a:t>
            </a:r>
            <a:r>
              <a:rPr lang="en-US" baseline="30000" dirty="0"/>
              <a:t>®</a:t>
            </a:r>
            <a:r>
              <a:rPr lang="en-US" dirty="0"/>
              <a:t> professional has violated the </a:t>
            </a:r>
            <a:r>
              <a:rPr lang="en-US" i="1" dirty="0"/>
              <a:t>Code and Standards</a:t>
            </a:r>
            <a:r>
              <a:rPr lang="en-US" dirty="0"/>
              <a:t>. However, a CFP</a:t>
            </a:r>
            <a:r>
              <a:rPr lang="en-US" baseline="30000" dirty="0"/>
              <a:t>®</a:t>
            </a:r>
            <a:r>
              <a:rPr lang="en-US" dirty="0"/>
              <a:t> professional’s failure to report the required information to CFP Board constitutes a violation of the </a:t>
            </a:r>
            <a:r>
              <a:rPr lang="en-US" i="1" dirty="0"/>
              <a:t>Code and Standards</a:t>
            </a:r>
            <a:r>
              <a:rPr lang="en-US" dirty="0"/>
              <a:t>, even if the matter that the CFP</a:t>
            </a:r>
            <a:r>
              <a:rPr lang="en-US" baseline="30000" dirty="0"/>
              <a:t>®</a:t>
            </a:r>
            <a:r>
              <a:rPr lang="en-US" dirty="0"/>
              <a:t> professional was required to report does not reveal misconduct.  Effective January 2024, the sanction guideline for a violation of the Duty to Report is a public censure.  A failure to comply with the Duty to Cooperate also constitutes a violation of the </a:t>
            </a:r>
            <a:r>
              <a:rPr lang="en-US" i="1" dirty="0"/>
              <a:t>Code and Standards </a:t>
            </a:r>
            <a:r>
              <a:rPr lang="en-US" dirty="0"/>
              <a:t>and may give rise to an adverse inference against the CFP</a:t>
            </a:r>
            <a:r>
              <a:rPr lang="en-US" baseline="30000" dirty="0"/>
              <a:t>®</a:t>
            </a:r>
            <a:r>
              <a:rPr lang="en-US" dirty="0"/>
              <a:t> professional in an enforcement proceeding that presumes the CFP</a:t>
            </a:r>
            <a:r>
              <a:rPr lang="en-US" baseline="30000" dirty="0"/>
              <a:t>®</a:t>
            </a:r>
            <a:r>
              <a:rPr lang="en-US" dirty="0"/>
              <a:t> professional would have provided the documents or information if they were not unfavorable to the CFP</a:t>
            </a:r>
            <a:r>
              <a:rPr lang="en-US" baseline="30000" dirty="0"/>
              <a:t>®</a:t>
            </a:r>
            <a:r>
              <a:rPr lang="en-US" dirty="0"/>
              <a:t> professional.</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39</a:t>
            </a:fld>
            <a:endParaRPr lang="en-US" dirty="0"/>
          </a:p>
        </p:txBody>
      </p:sp>
    </p:spTree>
    <p:extLst>
      <p:ext uri="{BB962C8B-B14F-4D97-AF65-F5344CB8AC3E}">
        <p14:creationId xmlns:p14="http://schemas.microsoft.com/office/powerpoint/2010/main" val="1361360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05347">
              <a:defRPr/>
            </a:pPr>
            <a:r>
              <a:rPr lang="en-US" dirty="0">
                <a:solidFill>
                  <a:prstClr val="black"/>
                </a:solidFill>
              </a:rPr>
              <a:t>The Duty to Report information to CFP Board applies both to the </a:t>
            </a:r>
            <a:r>
              <a:rPr lang="en-US" u="sng" dirty="0">
                <a:solidFill>
                  <a:prstClr val="black"/>
                </a:solidFill>
              </a:rPr>
              <a:t>initiation</a:t>
            </a:r>
            <a:r>
              <a:rPr lang="en-US" dirty="0">
                <a:solidFill>
                  <a:prstClr val="black"/>
                </a:solidFill>
              </a:rPr>
              <a:t> and the </a:t>
            </a:r>
            <a:r>
              <a:rPr lang="en-US" u="sng" dirty="0">
                <a:solidFill>
                  <a:prstClr val="black"/>
                </a:solidFill>
              </a:rPr>
              <a:t>conclusion</a:t>
            </a:r>
            <a:r>
              <a:rPr lang="en-US" dirty="0">
                <a:solidFill>
                  <a:prstClr val="black"/>
                </a:solidFill>
              </a:rPr>
              <a:t> of the reportable matter that concerns a CFP</a:t>
            </a:r>
            <a:r>
              <a:rPr lang="en-US" baseline="30000" dirty="0">
                <a:solidFill>
                  <a:prstClr val="black"/>
                </a:solidFill>
              </a:rPr>
              <a:t>®</a:t>
            </a:r>
            <a:r>
              <a:rPr lang="en-US" dirty="0">
                <a:solidFill>
                  <a:prstClr val="black"/>
                </a:solidFill>
              </a:rPr>
              <a:t> professional’s conduct, as set forth below. A CFP</a:t>
            </a:r>
            <a:r>
              <a:rPr lang="en-US" baseline="30000" dirty="0">
                <a:solidFill>
                  <a:prstClr val="black"/>
                </a:solidFill>
              </a:rPr>
              <a:t>®</a:t>
            </a:r>
            <a:r>
              <a:rPr lang="en-US" dirty="0">
                <a:solidFill>
                  <a:prstClr val="black"/>
                </a:solidFill>
              </a:rPr>
              <a:t> professional must provide written notice to CFP Board </a:t>
            </a:r>
            <a:r>
              <a:rPr lang="en-US" u="sng" dirty="0">
                <a:solidFill>
                  <a:prstClr val="black"/>
                </a:solidFill>
              </a:rPr>
              <a:t>within thirty (30) calendar days</a:t>
            </a:r>
            <a:r>
              <a:rPr lang="en-US" dirty="0">
                <a:solidFill>
                  <a:prstClr val="black"/>
                </a:solidFill>
              </a:rPr>
              <a:t> of both the initiation and conclusion of the reportable matter, and include a narrative statement that accurately and completely describes the material facts and the outcome or status of the reportable matter. CFP Board has established an online reporting form that is located at </a:t>
            </a:r>
            <a:r>
              <a:rPr lang="en-US" u="sng" dirty="0">
                <a:solidFill>
                  <a:prstClr val="black"/>
                </a:solidFill>
                <a:hlinkClick r:id="rId3">
                  <a:extLst>
                    <a:ext uri="{A12FA001-AC4F-418D-AE19-62706E023703}">
                      <ahyp:hlinkClr xmlns:ahyp="http://schemas.microsoft.com/office/drawing/2018/hyperlinkcolor" val="tx"/>
                    </a:ext>
                  </a:extLst>
                </a:hlinkClick>
              </a:rPr>
              <a:t>CFP.net/ethics/reporting</a:t>
            </a:r>
            <a:r>
              <a:rPr lang="en-US" u="none" dirty="0">
                <a:solidFill>
                  <a:srgbClr val="FF0000"/>
                </a:solidFill>
                <a:highlight>
                  <a:srgbClr val="FFFF00"/>
                </a:highlight>
              </a:rPr>
              <a:t>, at which the user will be directed to the relevant reporting page within his or her online account</a:t>
            </a:r>
            <a:r>
              <a:rPr lang="en-US" dirty="0">
                <a:solidFill>
                  <a:prstClr val="black"/>
                </a:solidFill>
              </a:rPr>
              <a:t>. Thereafter, a CFP</a:t>
            </a:r>
            <a:r>
              <a:rPr lang="en-US" baseline="30000" dirty="0">
                <a:solidFill>
                  <a:prstClr val="black"/>
                </a:solidFill>
              </a:rPr>
              <a:t>®</a:t>
            </a:r>
            <a:r>
              <a:rPr lang="en-US" dirty="0">
                <a:solidFill>
                  <a:prstClr val="black"/>
                </a:solidFill>
              </a:rPr>
              <a:t> professional also must complete the CFP Board Ethics Declaration when renewing his or her certification, although once a matter required to be reported is reported, it is not necessary to report it again.  A CFP</a:t>
            </a:r>
            <a:r>
              <a:rPr lang="en-US" baseline="30000" dirty="0">
                <a:solidFill>
                  <a:prstClr val="black"/>
                </a:solidFill>
              </a:rPr>
              <a:t>®</a:t>
            </a:r>
            <a:r>
              <a:rPr lang="en-US" dirty="0">
                <a:solidFill>
                  <a:prstClr val="black"/>
                </a:solidFill>
              </a:rPr>
              <a:t> professional may seek guidance on the Duty to Report by contacting </a:t>
            </a:r>
            <a:r>
              <a:rPr lang="en-US" u="sng" dirty="0">
                <a:solidFill>
                  <a:prstClr val="black"/>
                </a:solidFill>
                <a:hlinkClick r:id="rId4">
                  <a:extLst>
                    <a:ext uri="{A12FA001-AC4F-418D-AE19-62706E023703}">
                      <ahyp:hlinkClr xmlns:ahyp="http://schemas.microsoft.com/office/drawing/2018/hyperlinkcolor" val="tx"/>
                    </a:ext>
                  </a:extLst>
                </a:hlinkClick>
              </a:rPr>
              <a:t>compliance@cfpboard.org</a:t>
            </a:r>
            <a:r>
              <a:rPr lang="en-US" dirty="0">
                <a:solidFill>
                  <a:prstClr val="black"/>
                </a:solidFill>
                <a:hlinkClick r:id="rId4">
                  <a:extLst>
                    <a:ext uri="{A12FA001-AC4F-418D-AE19-62706E023703}">
                      <ahyp:hlinkClr xmlns:ahyp="http://schemas.microsoft.com/office/drawing/2018/hyperlinkcolor" val="tx"/>
                    </a:ext>
                  </a:extLst>
                </a:hlinkClick>
              </a:rPr>
              <a:t>.</a:t>
            </a:r>
            <a:endParaRPr lang="en-US" dirty="0">
              <a:solidFill>
                <a:prstClr val="black"/>
              </a:solidFill>
            </a:endParaRPr>
          </a:p>
          <a:p>
            <a:endParaRPr lang="en-US" dirty="0"/>
          </a:p>
          <a:p>
            <a:r>
              <a:rPr lang="en-US" dirty="0"/>
              <a:t>(Following is information that may be used if a participant asks a question about reporting information on Form U4 </a:t>
            </a:r>
            <a:r>
              <a:rPr lang="en-US" b="0" i="0" dirty="0">
                <a:solidFill>
                  <a:srgbClr val="333333"/>
                </a:solidFill>
                <a:effectLst/>
                <a:latin typeface="Gotham SSm A"/>
              </a:rPr>
              <a:t>(Uniform Application for Securities Industry Registration or Transfer)</a:t>
            </a:r>
            <a:r>
              <a:rPr lang="en-US" dirty="0"/>
              <a:t>.  When CFP Board announced that, effective January 2024, the sanction guideline for a failure to timely report information would be a public censure, CFP Board also stated that </a:t>
            </a:r>
            <a:r>
              <a:rPr lang="en-US" b="0" i="0" dirty="0">
                <a:solidFill>
                  <a:srgbClr val="333333"/>
                </a:solidFill>
                <a:effectLst/>
                <a:latin typeface="Gotham SSm A"/>
              </a:rPr>
              <a:t>timely reporting on Form U4 is equivalent to timely reporting to CFP Board. (See https://www.cfp.net/news/2021/11/cfp-board-increases-sanction-for-self-reporting-failures-requests-comments-on-proposed.)  The result is that </a:t>
            </a:r>
            <a:r>
              <a:rPr lang="en-US" dirty="0"/>
              <a:t>if an event is timely reported on a Form U4, then it does not also need to be reported to CFP Board.  This is a “safe harbor” that exists only for the information that is reported on Form U4.  A CFP® Professional who states that he or she timely reported the information on Form U4 may be asked to provide a copy of the Form U4 showing that the information was timely reported on the Form U4. While CFP Board does not provide guidance for CFP® professionals on the requirements for reporting on a Form U4, CFP Board will provide guidance on the requirements for reporting to CFP Board.  Those who have questions may email them to compliance@cfpboard.</a:t>
            </a:r>
            <a:r>
              <a:rPr lang="en-US"/>
              <a:t>org.)</a:t>
            </a:r>
            <a:endParaRPr lang="en-US" dirty="0"/>
          </a:p>
        </p:txBody>
      </p:sp>
      <p:sp>
        <p:nvSpPr>
          <p:cNvPr id="4" name="Slide Number Placeholder 3"/>
          <p:cNvSpPr>
            <a:spLocks noGrp="1"/>
          </p:cNvSpPr>
          <p:nvPr>
            <p:ph type="sldNum" sz="quarter" idx="5"/>
          </p:nvPr>
        </p:nvSpPr>
        <p:spPr/>
        <p:txBody>
          <a:bodyPr/>
          <a:lstStyle/>
          <a:p>
            <a:pPr>
              <a:defRPr/>
            </a:pPr>
            <a:fld id="{60102D8A-74FB-43F7-838F-71943EB65402}" type="slidenum">
              <a:rPr lang="en-US" smtClean="0"/>
              <a:pPr>
                <a:defRPr/>
              </a:pPr>
              <a:t>40</a:t>
            </a:fld>
            <a:endParaRPr lang="en-US" dirty="0"/>
          </a:p>
        </p:txBody>
      </p:sp>
    </p:spTree>
    <p:extLst>
      <p:ext uri="{BB962C8B-B14F-4D97-AF65-F5344CB8AC3E}">
        <p14:creationId xmlns:p14="http://schemas.microsoft.com/office/powerpoint/2010/main" val="2430893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CFP® professional has accessed his or her account to make a report, he or she will navigate to the tab that is titled Ethics Reporting.  This tab is accessible through the dashboard shown here.  Once a CFP® professional submits a report, the information is stored permanently within that user’s account.  The user can access prior reports but cannot change a report once it has been submitted.</a:t>
            </a:r>
          </a:p>
        </p:txBody>
      </p:sp>
      <p:sp>
        <p:nvSpPr>
          <p:cNvPr id="4" name="Slide Number Placeholder 3"/>
          <p:cNvSpPr>
            <a:spLocks noGrp="1"/>
          </p:cNvSpPr>
          <p:nvPr>
            <p:ph type="sldNum" sz="quarter" idx="5"/>
          </p:nvPr>
        </p:nvSpPr>
        <p:spPr/>
        <p:txBody>
          <a:bodyPr/>
          <a:lstStyle/>
          <a:p>
            <a:pPr>
              <a:defRPr/>
            </a:pPr>
            <a:fld id="{60102D8A-74FB-43F7-838F-71943EB65402}" type="slidenum">
              <a:rPr lang="en-US" smtClean="0"/>
              <a:pPr>
                <a:defRPr/>
              </a:pPr>
              <a:t>41</a:t>
            </a:fld>
            <a:endParaRPr lang="en-US" dirty="0"/>
          </a:p>
        </p:txBody>
      </p:sp>
    </p:spTree>
    <p:extLst>
      <p:ext uri="{BB962C8B-B14F-4D97-AF65-F5344CB8AC3E}">
        <p14:creationId xmlns:p14="http://schemas.microsoft.com/office/powerpoint/2010/main" val="376186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1: Learning Objective</a:t>
            </a:r>
            <a:r>
              <a:rPr lang="en-US" baseline="0" dirty="0"/>
              <a:t> 1</a:t>
            </a:r>
          </a:p>
          <a:p>
            <a:endParaRPr lang="en-US" baseline="0" dirty="0"/>
          </a:p>
          <a:p>
            <a:r>
              <a:rPr lang="en-US" dirty="0"/>
              <a:t>Let’s focus on the structure and content of the </a:t>
            </a:r>
            <a:r>
              <a:rPr lang="en-US" i="1" dirty="0"/>
              <a:t>Code</a:t>
            </a:r>
            <a:r>
              <a:rPr lang="en-US" i="1" baseline="0" dirty="0"/>
              <a:t> and </a:t>
            </a:r>
            <a:r>
              <a:rPr lang="en-US" i="1" dirty="0"/>
              <a:t>Standards</a:t>
            </a:r>
            <a:r>
              <a:rPr lang="en-US" dirty="0"/>
              <a:t>, as well as some of the significant changes set forth in the </a:t>
            </a:r>
            <a:r>
              <a:rPr lang="en-US" i="1" dirty="0"/>
              <a:t>Code and Standards</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a:t>
            </a:fld>
            <a:endParaRPr lang="en-US" dirty="0"/>
          </a:p>
        </p:txBody>
      </p:sp>
    </p:spTree>
    <p:extLst>
      <p:ext uri="{BB962C8B-B14F-4D97-AF65-F5344CB8AC3E}">
        <p14:creationId xmlns:p14="http://schemas.microsoft.com/office/powerpoint/2010/main" val="3280414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Questions on the Ethics Declaration form are designed to address each of the required reporting categories.  Definitions for certain terms, which are bolded here and italicized within the Ethics Declaration form, are available by hovering over the defined term within the form.  Any questions about these terms may be raised by emailing compliance@cfpboard.org.</a:t>
            </a:r>
          </a:p>
          <a:p>
            <a:endParaRPr lang="en-US" dirty="0"/>
          </a:p>
          <a:p>
            <a:r>
              <a:rPr lang="en-US" dirty="0"/>
              <a:t>The first category is criminal conduct, Felonies and Misdemeanors.  A CFP® professional is required to report whenever the CFP® professional is charged with a felony or Relevant Misdemeanors and also when the CFP® professional is convicted of (or entered into a deferred adjudication program for) a felony or Relevant Misdemeanor.  The definition of Relevant Misdemeanor includes misdemeanor offenses involving fraud, theft, misrepresentation, other dishonest conduct, crimes of moral turpitude, violence, or a second (or more) alcohol or drug-related offense.  A single event that results in charges or conviction of a drug or alcohol offense need not be reported to CFP Board, but a second event (regardless of whether the first event resulted in a conviction) must be reported to CFP Board. For example, if a CFP® professional, who has never been charged with any crime before, is arrested and charged with Driving Under the Influence, and those charges are dismissed, then so long as that event was charged as a misdemeanor (and not a felony), then the CFP® professional does not need to report that event to CFP Board.  But if that person is charged with misdemeanor possession at a later date, then the second event must be reported to CFP Board.  </a:t>
            </a:r>
          </a:p>
          <a:p>
            <a:endParaRPr lang="en-US" dirty="0"/>
          </a:p>
          <a:p>
            <a:r>
              <a:rPr lang="en-US" dirty="0"/>
              <a:t>The second category is Initiation of Regulatory Investigations and Action. This information is reportable to CFP Board if the CFP® professional is the subject of an enforcement action by a regulator AND if he or she is the subject of an investigation.  As a result, such a person should report to CFP Board if he or she receives a request for information or a subpoena from a regulator or is asked to provide testimony as part of an investigation.  In this context, regulators often include the SEC, FINRA, and state securities or insurance regulators.  For some professionals, regulators also may include a state Board of Accountancy, a state bar, a banking regulator, or another federal or state regulatory authority.</a:t>
            </a:r>
          </a:p>
          <a:p>
            <a:endParaRPr lang="en-US" dirty="0"/>
          </a:p>
          <a:p>
            <a:r>
              <a:rPr lang="en-US" dirty="0"/>
              <a:t>In the third category, conduct that is the subject of a regulatory action is reportable.  Note that the exception for a Minor Rule Violation rarely arises.</a:t>
            </a:r>
          </a:p>
          <a:p>
            <a:endParaRPr lang="en-US" dirty="0"/>
          </a:p>
          <a:p>
            <a:r>
              <a:rPr lang="en-US" dirty="0"/>
              <a:t>In the fourth category, any civil action, regardless of whether it’s a lawsuit filed in a court or an arbitration, must be reported to CFP Board if it relates to a CFP professional’s conduct in connection with Professional Services.  This is true regardless of whether the CFP® professional is named as a defendant or respondent in the civil action.</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42</a:t>
            </a:fld>
            <a:endParaRPr lang="en-US" dirty="0"/>
          </a:p>
        </p:txBody>
      </p:sp>
    </p:spTree>
    <p:extLst>
      <p:ext uri="{BB962C8B-B14F-4D97-AF65-F5344CB8AC3E}">
        <p14:creationId xmlns:p14="http://schemas.microsoft.com/office/powerpoint/2010/main" val="1593565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last category on the previous slide, the first category here involves resolutions of a lawsuit or arbitration alleging professional misconduct.  This requires an update of the report that the CFP® professional was required to make when the lawsuit was filed. In addition, this requirement also includes resolutions involving lawsuits involving entities of which the CFP® professional is a control person.  For control person questions, please be aware of disclosures made in regulatory filings.  For example, if a firm’s Form ADV identifies a CFP® professional as a control person, then CFP Board will expect that CFP® professional to report relevant conduct related to that entity.</a:t>
            </a:r>
          </a:p>
          <a:p>
            <a:endParaRPr lang="en-US" dirty="0"/>
          </a:p>
          <a:p>
            <a:r>
              <a:rPr lang="en-US" dirty="0"/>
              <a:t>The three remaining categories on this slide, Initiation of Lawsuit or Arbitration Alleging Dishonest Conduct, Findings of Dishonest Conduct, and Adverse Award or Judgment, each cover conduct that extends beyond the context of professional services.  Any lawsuit or arbitration in which the CFP® professional is alleged to have engaged in any of the listed conduct must be reported to CFP Board both at the initiation of the matter and at its resolution.</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43</a:t>
            </a:fld>
            <a:endParaRPr lang="en-US" dirty="0"/>
          </a:p>
        </p:txBody>
      </p:sp>
    </p:spTree>
    <p:extLst>
      <p:ext uri="{BB962C8B-B14F-4D97-AF65-F5344CB8AC3E}">
        <p14:creationId xmlns:p14="http://schemas.microsoft.com/office/powerpoint/2010/main" val="3602452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category on this slide, Adverse Impact on License, Certification or Membership, addresses any action taken in those categories.  This includes financial services licenses and any other professional licenses that may be applicable to a CFP® professional, be it a law license, a medical license, CPA license or any other license.  It also includes voluntary certifications or memberships, such CFA certification, or other certifications and memberships.  If the licensing agency or credentialing organization takes an action to suspend, revoke or materially restrict activities pursuant to that license, certification, or membership, then that event must be reported to CFP Board.</a:t>
            </a:r>
          </a:p>
          <a:p>
            <a:endParaRPr lang="en-US" dirty="0"/>
          </a:p>
          <a:p>
            <a:r>
              <a:rPr lang="en-US" dirty="0"/>
              <a:t>The second category, Termination, relates to employment separations.  Regardless of whether the separation is a termination or if the professional is permitted to resign, the event is reportable if the basis for the separation is an allegation of dishonesty, unethical conduct, or compliance failures.  </a:t>
            </a:r>
          </a:p>
          <a:p>
            <a:endParaRPr lang="en-US" dirty="0"/>
          </a:p>
          <a:p>
            <a:r>
              <a:rPr lang="en-US" dirty="0"/>
              <a:t>The third category, Customer Complaint, covers instances where a customer of the CFP® professional complains about the services he or she received. Any customer complaint that meets any of the three categories listed here must be reported to CFP Board.</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44</a:t>
            </a:fld>
            <a:endParaRPr lang="en-US" dirty="0"/>
          </a:p>
        </p:txBody>
      </p:sp>
    </p:spTree>
    <p:extLst>
      <p:ext uri="{BB962C8B-B14F-4D97-AF65-F5344CB8AC3E}">
        <p14:creationId xmlns:p14="http://schemas.microsoft.com/office/powerpoint/2010/main" val="2556652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CFP Board requires reporting of certain events that raise questions about management of personal finances.</a:t>
            </a:r>
          </a:p>
          <a:p>
            <a:endParaRPr lang="en-US" dirty="0"/>
          </a:p>
          <a:p>
            <a:r>
              <a:rPr lang="en-US" dirty="0"/>
              <a:t>First is Bankruptcy.  If a CFP® professional or a business of which such a person is a control person files a petition in bankruptcy, then he or she must report that filing.  Please note that it is the filing of the bankruptcy that is reportable, regardless of whether that process results in a discharge or is dismissed or abandoned.  The report must be made within 30 days of filing the bankruptcy petition, even if that petition is already withdrawn.</a:t>
            </a:r>
          </a:p>
          <a:p>
            <a:endParaRPr lang="en-US" dirty="0"/>
          </a:p>
          <a:p>
            <a:r>
              <a:rPr lang="en-US" dirty="0"/>
              <a:t>Next is Federal Tax Lien.  If a CFP® professional is the subject of a federal tax lien, then he or she must report that filing, regardless of the status of that lien.</a:t>
            </a:r>
          </a:p>
          <a:p>
            <a:endParaRPr lang="en-US" dirty="0"/>
          </a:p>
          <a:p>
            <a:r>
              <a:rPr lang="en-US" dirty="0"/>
              <a:t>And finally, if a CFP® professional is the subject of a state or local lien or any civil judgment not reportable in any other category, the he or she must report it if such lien or judgment is not satisfied within a year of the date of its entry.</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45</a:t>
            </a:fld>
            <a:endParaRPr lang="en-US" dirty="0"/>
          </a:p>
        </p:txBody>
      </p:sp>
    </p:spTree>
    <p:extLst>
      <p:ext uri="{BB962C8B-B14F-4D97-AF65-F5344CB8AC3E}">
        <p14:creationId xmlns:p14="http://schemas.microsoft.com/office/powerpoint/2010/main" val="948194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Code and Standards </a:t>
            </a:r>
            <a:r>
              <a:rPr lang="en-US" dirty="0"/>
              <a:t>(Standard E.5.) also expands upon a CFP</a:t>
            </a:r>
            <a:r>
              <a:rPr lang="en-US" baseline="30000" dirty="0"/>
              <a:t>®</a:t>
            </a:r>
            <a:r>
              <a:rPr lang="en-US" dirty="0"/>
              <a:t> professional’s Duty to Cooperate. A CFP</a:t>
            </a:r>
            <a:r>
              <a:rPr lang="en-US" baseline="30000" dirty="0"/>
              <a:t>®</a:t>
            </a:r>
            <a:r>
              <a:rPr lang="en-US" dirty="0"/>
              <a:t> professional may not make false or misleading representations to CFP Board or obstruct CFP Board in the performance of its duties. A CFP</a:t>
            </a:r>
            <a:r>
              <a:rPr lang="en-US" baseline="30000" dirty="0"/>
              <a:t>®</a:t>
            </a:r>
            <a:r>
              <a:rPr lang="en-US" dirty="0"/>
              <a:t> professional also must cooperate fully with CFP Board’s requests, investigations, disciplinary proceedings, and disciplinary decisions. As described more fully in CFP Board’s </a:t>
            </a:r>
            <a:r>
              <a:rPr lang="en-US" i="1" dirty="0"/>
              <a:t>Procedural Rules </a:t>
            </a:r>
            <a:r>
              <a:rPr lang="en-US" dirty="0"/>
              <a:t>(Article 1.3), cooperation includes providing documents and information, admitting or denying facts, appearing for oral examination, and using reasonable efforts to obtain documents, information, and witness appearances from third parties.</a:t>
            </a:r>
          </a:p>
          <a:p>
            <a:endParaRPr lang="en-US" dirty="0"/>
          </a:p>
          <a:p>
            <a:r>
              <a:rPr lang="en-US" dirty="0"/>
              <a:t>The CFP® professional must provide a narrative statement regarding the underlying reportable event.  The CFP® professional must provide the facts that gave rise to the event, the current status of the event and any and all documents regarding the substance of the event.</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46</a:t>
            </a:fld>
            <a:endParaRPr lang="en-US" dirty="0"/>
          </a:p>
        </p:txBody>
      </p:sp>
    </p:spTree>
    <p:extLst>
      <p:ext uri="{BB962C8B-B14F-4D97-AF65-F5344CB8AC3E}">
        <p14:creationId xmlns:p14="http://schemas.microsoft.com/office/powerpoint/2010/main" val="1013491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253">
              <a:defRPr/>
            </a:pPr>
            <a:endParaRPr lang="en-US" dirty="0"/>
          </a:p>
        </p:txBody>
      </p:sp>
    </p:spTree>
    <p:extLst>
      <p:ext uri="{BB962C8B-B14F-4D97-AF65-F5344CB8AC3E}">
        <p14:creationId xmlns:p14="http://schemas.microsoft.com/office/powerpoint/2010/main" val="1828596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48</a:t>
            </a:fld>
            <a:endParaRPr lang="en-US" dirty="0"/>
          </a:p>
        </p:txBody>
      </p:sp>
    </p:spTree>
    <p:extLst>
      <p:ext uri="{BB962C8B-B14F-4D97-AF65-F5344CB8AC3E}">
        <p14:creationId xmlns:p14="http://schemas.microsoft.com/office/powerpoint/2010/main" val="3476002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954491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Clr>
                <a:srgbClr val="FFC000"/>
              </a:buClr>
              <a:buNone/>
            </a:pPr>
            <a:r>
              <a:rPr lang="en-US" b="1" dirty="0"/>
              <a:t>The </a:t>
            </a:r>
            <a:r>
              <a:rPr lang="en-US" b="1" i="1" dirty="0"/>
              <a:t>Practice Standards</a:t>
            </a:r>
            <a:r>
              <a:rPr lang="en-US" b="1" dirty="0"/>
              <a:t> Apply When:</a:t>
            </a:r>
          </a:p>
          <a:p>
            <a:pPr>
              <a:buClr>
                <a:srgbClr val="FFC000"/>
              </a:buClr>
            </a:pPr>
            <a:endParaRPr lang="en-US" b="1" dirty="0"/>
          </a:p>
          <a:p>
            <a:pPr>
              <a:buClr>
                <a:srgbClr val="FFC000"/>
              </a:buClr>
            </a:pPr>
            <a:r>
              <a:rPr lang="en-US" dirty="0"/>
              <a:t>The CFP</a:t>
            </a:r>
            <a:r>
              <a:rPr lang="en-US" baseline="30000" dirty="0"/>
              <a:t>®</a:t>
            </a:r>
            <a:r>
              <a:rPr lang="en-US" dirty="0"/>
              <a:t> professional agrees to provide or provides Financial Planning</a:t>
            </a:r>
          </a:p>
          <a:p>
            <a:pPr>
              <a:buClr>
                <a:srgbClr val="FFC000"/>
              </a:buClr>
            </a:pPr>
            <a:endParaRPr lang="en-US" sz="800" dirty="0"/>
          </a:p>
          <a:p>
            <a:pPr>
              <a:buClr>
                <a:srgbClr val="FFC000"/>
              </a:buClr>
            </a:pPr>
            <a:r>
              <a:rPr lang="en-US" dirty="0"/>
              <a:t>The CFP</a:t>
            </a:r>
            <a:r>
              <a:rPr lang="en-US" baseline="30000" dirty="0"/>
              <a:t>®</a:t>
            </a:r>
            <a:r>
              <a:rPr lang="en-US" dirty="0"/>
              <a:t> professional agrees to provide or provides Financial Advice that requires integration of relevant elements to act in Client’s best interests</a:t>
            </a:r>
          </a:p>
          <a:p>
            <a:pPr>
              <a:buClr>
                <a:srgbClr val="FFC000"/>
              </a:buClr>
            </a:pPr>
            <a:endParaRPr lang="en-US" dirty="0"/>
          </a:p>
          <a:p>
            <a:pPr>
              <a:buClr>
                <a:srgbClr val="FFC000"/>
              </a:buClr>
            </a:pPr>
            <a:r>
              <a:rPr lang="en-US" dirty="0"/>
              <a:t>The Client has a reasonable basis to believe the CFP</a:t>
            </a:r>
            <a:r>
              <a:rPr lang="en-US" baseline="30000" dirty="0"/>
              <a:t>®</a:t>
            </a:r>
            <a:r>
              <a:rPr lang="en-US" dirty="0"/>
              <a:t> professional will provide or has provided Financial Planning</a:t>
            </a:r>
          </a:p>
          <a:p>
            <a:endParaRPr lang="en-US" b="1" dirty="0"/>
          </a:p>
          <a:p>
            <a:r>
              <a:rPr lang="en-US" b="1" dirty="0"/>
              <a:t>Application of </a:t>
            </a:r>
            <a:r>
              <a:rPr lang="en-US" b="1" i="1" dirty="0"/>
              <a:t>Practice Standards</a:t>
            </a:r>
            <a:r>
              <a:rPr lang="en-US" b="1" dirty="0"/>
              <a:t> (Standard B.3.):</a:t>
            </a:r>
            <a:r>
              <a:rPr lang="en-US" dirty="0"/>
              <a:t> CFP Board has redefined when a CFP</a:t>
            </a:r>
            <a:r>
              <a:rPr lang="en-US" baseline="30000" dirty="0"/>
              <a:t>®</a:t>
            </a:r>
            <a:r>
              <a:rPr lang="en-US" dirty="0"/>
              <a:t> professional must comply with the </a:t>
            </a:r>
            <a:r>
              <a:rPr lang="en-US" i="1" dirty="0"/>
              <a:t>Practice Standards</a:t>
            </a:r>
            <a:r>
              <a:rPr lang="en-US" dirty="0"/>
              <a:t>.  There are two major changes: </a:t>
            </a:r>
          </a:p>
          <a:p>
            <a:endParaRPr lang="en-US" dirty="0"/>
          </a:p>
          <a:p>
            <a:pPr lvl="0"/>
            <a:r>
              <a:rPr lang="en-US" dirty="0"/>
              <a:t>1.  Under the previous standard, the Client’s subjective understanding and intent in engaging the CFP</a:t>
            </a:r>
            <a:r>
              <a:rPr lang="en-US" baseline="30000" dirty="0"/>
              <a:t>®</a:t>
            </a:r>
            <a:r>
              <a:rPr lang="en-US" dirty="0"/>
              <a:t> professional was one relevant factor in determining whether Financial Planning was required.  The revised </a:t>
            </a:r>
            <a:r>
              <a:rPr lang="en-US" b="0" i="1" u="none" strike="noStrike" baseline="0" dirty="0"/>
              <a:t>Code a</a:t>
            </a:r>
            <a:r>
              <a:rPr lang="en-US" i="1" dirty="0"/>
              <a:t>nd Standards</a:t>
            </a:r>
            <a:r>
              <a:rPr lang="en-US" dirty="0"/>
              <a:t> adopt an objective standard that is sufficient, on its own if satisfied, to require Financial Planning.  If the Client has no reasonable basis for believing that the CFP</a:t>
            </a:r>
            <a:r>
              <a:rPr lang="en-US" baseline="30000" dirty="0"/>
              <a:t>®</a:t>
            </a:r>
            <a:r>
              <a:rPr lang="en-US" dirty="0"/>
              <a:t> professional will provide or has provided Financial Planning, the Client’s understanding and intent in engaging the CFP</a:t>
            </a:r>
            <a:r>
              <a:rPr lang="en-US" baseline="30000" dirty="0"/>
              <a:t>®</a:t>
            </a:r>
            <a:r>
              <a:rPr lang="en-US" dirty="0"/>
              <a:t> professional is not relevant.</a:t>
            </a:r>
            <a:endParaRPr lang="en-US" dirty="0">
              <a:effectLst/>
            </a:endParaRPr>
          </a:p>
          <a:p>
            <a:endParaRPr lang="en-US" dirty="0"/>
          </a:p>
          <a:p>
            <a:r>
              <a:rPr lang="en-US" dirty="0"/>
              <a:t>2.  The revised </a:t>
            </a:r>
            <a:r>
              <a:rPr lang="en-US" i="1" dirty="0"/>
              <a:t>Code and Standards</a:t>
            </a:r>
            <a:r>
              <a:rPr lang="en-US" dirty="0"/>
              <a:t> provides that the Financial Advice you agree to provide to a Client may require you to provide Financial Planning to act in the Client’s best interests.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mn-ea"/>
                <a:cs typeface="+mn-cs"/>
              </a:rPr>
              <a:t>CFP Board Evaluation (Standard B.5.):  </a:t>
            </a:r>
            <a:r>
              <a:rPr lang="en-US" dirty="0"/>
              <a:t>When CFP Board alleges that a CFP</a:t>
            </a:r>
            <a:r>
              <a:rPr lang="en-US" baseline="30000" dirty="0"/>
              <a:t>®</a:t>
            </a:r>
            <a:r>
              <a:rPr lang="en-US" dirty="0"/>
              <a:t> professional was required to provide Financial Planning, the CFP</a:t>
            </a:r>
            <a:r>
              <a:rPr lang="en-US" baseline="30000" dirty="0"/>
              <a:t>®</a:t>
            </a:r>
            <a:r>
              <a:rPr lang="en-US" dirty="0"/>
              <a:t> professional must demonstrate that he or she was not required to comply with the </a:t>
            </a:r>
            <a:r>
              <a:rPr lang="en-US" i="1" dirty="0"/>
              <a:t>Practice Standards</a:t>
            </a:r>
            <a:r>
              <a:rPr lang="en-US" dirty="0"/>
              <a:t>.  This standard thus functions as an evidentiary presumption that arises solely in the enforcement context. Since it will be your burden to show that Financial Planning was not required, you should consider documenting or maintaining evidence of your decision making.</a:t>
            </a:r>
          </a:p>
          <a:p>
            <a:pPr marL="171450" indent="-171450">
              <a:buClr>
                <a:srgbClr val="FFC000"/>
              </a:buClr>
              <a:buFont typeface="Arial" panose="020B0604020202020204" pitchFamily="34" charset="0"/>
              <a:buChar char="•"/>
            </a:pPr>
            <a:r>
              <a:rPr lang="en-US" dirty="0">
                <a:solidFill>
                  <a:schemeClr val="tx1"/>
                </a:solidFill>
              </a:rPr>
              <a:t>If CFP Board alleges a </a:t>
            </a:r>
            <a:r>
              <a:rPr lang="en-US" i="1" dirty="0">
                <a:solidFill>
                  <a:schemeClr val="tx1"/>
                </a:solidFill>
              </a:rPr>
              <a:t>Practice Standards</a:t>
            </a:r>
            <a:r>
              <a:rPr lang="en-US" dirty="0">
                <a:solidFill>
                  <a:schemeClr val="tx1"/>
                </a:solidFill>
              </a:rPr>
              <a:t> violation</a:t>
            </a:r>
          </a:p>
          <a:p>
            <a:pPr marL="171450" indent="-171450">
              <a:buClr>
                <a:srgbClr val="FFC000"/>
              </a:buClr>
              <a:buFont typeface="Arial" panose="020B0604020202020204" pitchFamily="34" charset="0"/>
              <a:buChar char="•"/>
            </a:pPr>
            <a:r>
              <a:rPr lang="en-US" dirty="0">
                <a:solidFill>
                  <a:schemeClr val="tx1"/>
                </a:solidFill>
              </a:rPr>
              <a:t>And the CFP</a:t>
            </a:r>
            <a:r>
              <a:rPr lang="en-US" baseline="30000" dirty="0">
                <a:solidFill>
                  <a:schemeClr val="tx1"/>
                </a:solidFill>
              </a:rPr>
              <a:t>®</a:t>
            </a:r>
            <a:r>
              <a:rPr lang="en-US" dirty="0">
                <a:solidFill>
                  <a:schemeClr val="tx1"/>
                </a:solidFill>
              </a:rPr>
              <a:t> professional denies the allegations</a:t>
            </a:r>
          </a:p>
          <a:p>
            <a:pPr marL="171450" indent="-171450">
              <a:buClr>
                <a:srgbClr val="FFC000"/>
              </a:buClr>
              <a:buFont typeface="Arial" panose="020B0604020202020204" pitchFamily="34" charset="0"/>
              <a:buChar char="•"/>
            </a:pPr>
            <a:r>
              <a:rPr lang="en-US" dirty="0">
                <a:solidFill>
                  <a:schemeClr val="tx1"/>
                </a:solidFill>
              </a:rPr>
              <a:t>Then the CFP</a:t>
            </a:r>
            <a:r>
              <a:rPr lang="en-US" baseline="30000" dirty="0">
                <a:solidFill>
                  <a:schemeClr val="tx1"/>
                </a:solidFill>
              </a:rPr>
              <a:t>®</a:t>
            </a:r>
            <a:r>
              <a:rPr lang="en-US" dirty="0">
                <a:solidFill>
                  <a:schemeClr val="tx1"/>
                </a:solidFill>
              </a:rPr>
              <a:t> professional has the burden of demonstrating that Financial Planning was not required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50</a:t>
            </a:fld>
            <a:endParaRPr lang="en-US" dirty="0"/>
          </a:p>
        </p:txBody>
      </p:sp>
    </p:spTree>
    <p:extLst>
      <p:ext uri="{BB962C8B-B14F-4D97-AF65-F5344CB8AC3E}">
        <p14:creationId xmlns:p14="http://schemas.microsoft.com/office/powerpoint/2010/main" val="3177745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72115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7</a:t>
            </a:fld>
            <a:endParaRPr lang="en-US" dirty="0"/>
          </a:p>
        </p:txBody>
      </p:sp>
    </p:spTree>
    <p:extLst>
      <p:ext uri="{BB962C8B-B14F-4D97-AF65-F5344CB8AC3E}">
        <p14:creationId xmlns:p14="http://schemas.microsoft.com/office/powerpoint/2010/main" val="3356999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95" name="Shape 495"/>
          <p:cNvSpPr>
            <a:spLocks noGrp="1"/>
          </p:cNvSpPr>
          <p:nvPr>
            <p:ph type="body" sz="quarter" idx="1"/>
          </p:nvPr>
        </p:nvSpPr>
        <p:spPr>
          <a:prstGeom prst="rect">
            <a:avLst/>
          </a:prstGeom>
        </p:spPr>
        <p:txBody>
          <a:bodyPr>
            <a:normAutofit fontScale="92500"/>
          </a:bodyPr>
          <a:lstStyle/>
          <a:p>
            <a:r>
              <a:rPr lang="en-US" b="1" dirty="0"/>
              <a:t>No Client Agreement</a:t>
            </a:r>
            <a:r>
              <a:rPr lang="en-US" b="1" baseline="0" dirty="0"/>
              <a:t> to Engage for Financial Planning (Standard B.6.):</a:t>
            </a:r>
            <a:r>
              <a:rPr lang="en-US" dirty="0"/>
              <a:t> This is a new standard that applies when a CFP</a:t>
            </a:r>
            <a:r>
              <a:rPr lang="en-US" baseline="30000" dirty="0"/>
              <a:t>®</a:t>
            </a:r>
            <a:r>
              <a:rPr lang="en-US" dirty="0"/>
              <a:t> professional is required to comply with the </a:t>
            </a:r>
            <a:r>
              <a:rPr lang="en-US" i="1" dirty="0"/>
              <a:t>Practice Standards</a:t>
            </a:r>
            <a:r>
              <a:rPr lang="en-US" dirty="0"/>
              <a:t>, but the Client does not agree to engage the CFP</a:t>
            </a:r>
            <a:r>
              <a:rPr lang="en-US" baseline="30000" dirty="0"/>
              <a:t>®</a:t>
            </a:r>
            <a:r>
              <a:rPr lang="en-US" dirty="0"/>
              <a:t> professional to provide Financial Planning.  This standard reflects the policy judgment that if the Client does not want Financial Planning, it is better to allow the CFP</a:t>
            </a:r>
            <a:r>
              <a:rPr lang="en-US" baseline="30000" dirty="0"/>
              <a:t>®</a:t>
            </a:r>
            <a:r>
              <a:rPr lang="en-US" dirty="0"/>
              <a:t> professional to provide Financial Advice to the Client, instead of requiring the Client to work with someone who has not satisfied CFP Board’s high standards for competence and ethics. </a:t>
            </a:r>
          </a:p>
          <a:p>
            <a:endParaRPr lang="en-US" dirty="0"/>
          </a:p>
          <a:p>
            <a:r>
              <a:rPr lang="en-US" dirty="0"/>
              <a:t>To illustrate how this standard works, let’s assume that a Client seeks Financial Advice on Topics 1, 2, and 3, and that the Financial Advice would require Financial Planning.  If the Client refuses to engage the CFP</a:t>
            </a:r>
            <a:r>
              <a:rPr lang="en-US" baseline="30000" dirty="0"/>
              <a:t>®</a:t>
            </a:r>
            <a:r>
              <a:rPr lang="en-US" dirty="0"/>
              <a:t> professional for Financial Planning, the CFP</a:t>
            </a:r>
            <a:r>
              <a:rPr lang="en-US" baseline="30000" dirty="0"/>
              <a:t>®</a:t>
            </a:r>
            <a:r>
              <a:rPr lang="en-US" dirty="0"/>
              <a:t> professional has four options:</a:t>
            </a:r>
          </a:p>
          <a:p>
            <a:pPr lvl="0"/>
            <a:endParaRPr lang="en-US" dirty="0"/>
          </a:p>
          <a:p>
            <a:pPr lvl="0"/>
            <a:r>
              <a:rPr lang="en-US" dirty="0"/>
              <a:t>1.  The CFP</a:t>
            </a:r>
            <a:r>
              <a:rPr lang="en-US" baseline="30000" dirty="0"/>
              <a:t>®</a:t>
            </a:r>
            <a:r>
              <a:rPr lang="en-US" dirty="0"/>
              <a:t> professional may elect not to enter into the Engagement.  </a:t>
            </a:r>
          </a:p>
          <a:p>
            <a:pPr lvl="0"/>
            <a:r>
              <a:rPr lang="en-US" dirty="0"/>
              <a:t>2.  The CFP</a:t>
            </a:r>
            <a:r>
              <a:rPr lang="en-US" baseline="30000" dirty="0"/>
              <a:t>®</a:t>
            </a:r>
            <a:r>
              <a:rPr lang="en-US" dirty="0"/>
              <a:t> professional may limit the Scope of the Engagement to Financial Advice on Topic 1 if that would not require Financial Planning, and inform the Client that the CFP</a:t>
            </a:r>
            <a:r>
              <a:rPr lang="en-US" baseline="30000" dirty="0"/>
              <a:t>®</a:t>
            </a:r>
            <a:r>
              <a:rPr lang="en-US" dirty="0"/>
              <a:t> professional will not be providing Financial Advice on Topics 2 and 3.  </a:t>
            </a:r>
          </a:p>
          <a:p>
            <a:r>
              <a:rPr lang="en-US" dirty="0"/>
              <a:t>3.  The CFP</a:t>
            </a:r>
            <a:r>
              <a:rPr lang="en-US" baseline="30000" dirty="0"/>
              <a:t>®</a:t>
            </a:r>
            <a:r>
              <a:rPr lang="en-US" dirty="0"/>
              <a:t> professional may inform the Client how Financial Planning would benefit the Client and how the decision not to engage the CFP</a:t>
            </a:r>
            <a:r>
              <a:rPr lang="en-US" baseline="30000" dirty="0"/>
              <a:t>®</a:t>
            </a:r>
            <a:r>
              <a:rPr lang="en-US" dirty="0"/>
              <a:t> professional to provide Financial Planning may limit the CFP</a:t>
            </a:r>
            <a:r>
              <a:rPr lang="en-US" baseline="30000" dirty="0"/>
              <a:t>®</a:t>
            </a:r>
            <a:r>
              <a:rPr lang="en-US" dirty="0"/>
              <a:t> professional’s Financial Advice, and provide Financial Advice on Topics 1, 2, and 3 without being required to comply with the </a:t>
            </a:r>
            <a:r>
              <a:rPr lang="en-US" i="1" dirty="0"/>
              <a:t>Practice Standards</a:t>
            </a:r>
            <a:r>
              <a:rPr lang="en-US" dirty="0"/>
              <a:t>.  </a:t>
            </a:r>
          </a:p>
          <a:p>
            <a:r>
              <a:rPr lang="en-US" dirty="0"/>
              <a:t>4.  Assuming there is an Engagement, the CFP</a:t>
            </a:r>
            <a:r>
              <a:rPr lang="en-US" baseline="30000" dirty="0"/>
              <a:t>®</a:t>
            </a:r>
            <a:r>
              <a:rPr lang="en-US" dirty="0"/>
              <a:t> professional also may elect to terminate the Engagement.</a:t>
            </a:r>
          </a:p>
        </p:txBody>
      </p:sp>
    </p:spTree>
    <p:extLst>
      <p:ext uri="{BB962C8B-B14F-4D97-AF65-F5344CB8AC3E}">
        <p14:creationId xmlns:p14="http://schemas.microsoft.com/office/powerpoint/2010/main" val="3716855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
                <a:srgbClr val="FFC000"/>
              </a:buClr>
              <a:buSzTx/>
              <a:buFontTx/>
              <a:buNone/>
              <a:tabLst/>
              <a:defRPr/>
            </a:pPr>
            <a:r>
              <a:rPr lang="en-US" b="1" dirty="0"/>
              <a:t>Documentation (Standard C.):</a:t>
            </a:r>
            <a:r>
              <a:rPr lang="en-US" dirty="0"/>
              <a:t> A CFP</a:t>
            </a:r>
            <a:r>
              <a:rPr lang="en-US" baseline="30000" dirty="0"/>
              <a:t>®</a:t>
            </a:r>
            <a:r>
              <a:rPr lang="en-US" dirty="0"/>
              <a:t> professional who is required to comply with the </a:t>
            </a:r>
            <a:r>
              <a:rPr lang="en-US" i="1" dirty="0"/>
              <a:t>Practice Standards</a:t>
            </a:r>
            <a:r>
              <a:rPr lang="en-US" dirty="0"/>
              <a:t> must act prudently in documenting information, as the facts and circumstances require, taking into account </a:t>
            </a:r>
          </a:p>
          <a:p>
            <a:pPr marL="228600" marR="0" lvl="0" indent="-228600" algn="l" defTabSz="914400" rtl="0" eaLnBrk="0" fontAlgn="base" latinLnBrk="0" hangingPunct="0">
              <a:lnSpc>
                <a:spcPct val="100000"/>
              </a:lnSpc>
              <a:spcBef>
                <a:spcPct val="30000"/>
              </a:spcBef>
              <a:spcAft>
                <a:spcPct val="0"/>
              </a:spcAft>
              <a:buClr>
                <a:srgbClr val="FFC000"/>
              </a:buClr>
              <a:buSzTx/>
              <a:buFontTx/>
              <a:buAutoNum type="arabicParenBoth"/>
              <a:tabLst/>
              <a:defRPr/>
            </a:pPr>
            <a:r>
              <a:rPr lang="en-US" dirty="0"/>
              <a:t>the significance of the information, </a:t>
            </a:r>
          </a:p>
          <a:p>
            <a:pPr marL="228600" marR="0" lvl="0" indent="-228600" algn="l" defTabSz="914400" rtl="0" eaLnBrk="0" fontAlgn="base" latinLnBrk="0" hangingPunct="0">
              <a:lnSpc>
                <a:spcPct val="100000"/>
              </a:lnSpc>
              <a:spcBef>
                <a:spcPct val="30000"/>
              </a:spcBef>
              <a:spcAft>
                <a:spcPct val="0"/>
              </a:spcAft>
              <a:buClr>
                <a:srgbClr val="FFC000"/>
              </a:buClr>
              <a:buSzTx/>
              <a:buFontTx/>
              <a:buAutoNum type="arabicParenBoth"/>
              <a:tabLst/>
              <a:defRPr/>
            </a:pPr>
            <a:r>
              <a:rPr lang="en-US" dirty="0"/>
              <a:t>the need to preserve the information in writing, </a:t>
            </a:r>
          </a:p>
          <a:p>
            <a:pPr marL="228600" marR="0" lvl="0" indent="-228600" algn="l" defTabSz="914400" rtl="0" eaLnBrk="0" fontAlgn="base" latinLnBrk="0" hangingPunct="0">
              <a:lnSpc>
                <a:spcPct val="100000"/>
              </a:lnSpc>
              <a:spcBef>
                <a:spcPct val="30000"/>
              </a:spcBef>
              <a:spcAft>
                <a:spcPct val="0"/>
              </a:spcAft>
              <a:buClr>
                <a:srgbClr val="FFC000"/>
              </a:buClr>
              <a:buSzTx/>
              <a:buFontTx/>
              <a:buAutoNum type="arabicParenBoth"/>
              <a:tabLst/>
              <a:defRPr/>
            </a:pPr>
            <a:r>
              <a:rPr lang="en-US" dirty="0"/>
              <a:t>the obligation to act in the Client’s best interest, and</a:t>
            </a:r>
          </a:p>
          <a:p>
            <a:pPr marL="228600" marR="0" lvl="0" indent="-228600" algn="l" defTabSz="914400" rtl="0" eaLnBrk="0" fontAlgn="base" latinLnBrk="0" hangingPunct="0">
              <a:lnSpc>
                <a:spcPct val="100000"/>
              </a:lnSpc>
              <a:spcBef>
                <a:spcPct val="30000"/>
              </a:spcBef>
              <a:spcAft>
                <a:spcPct val="0"/>
              </a:spcAft>
              <a:buClr>
                <a:srgbClr val="FFC000"/>
              </a:buClr>
              <a:buSzTx/>
              <a:buFontTx/>
              <a:buAutoNum type="arabicParenBoth"/>
              <a:tabLst/>
              <a:defRPr/>
            </a:pPr>
            <a:r>
              <a:rPr lang="en-US" dirty="0"/>
              <a:t>the CFP</a:t>
            </a:r>
            <a:r>
              <a:rPr lang="en-US" baseline="30000" dirty="0"/>
              <a:t>®</a:t>
            </a:r>
            <a:r>
              <a:rPr lang="en-US" dirty="0"/>
              <a:t> Professional’s Firm’s policies and procedures.  </a:t>
            </a:r>
          </a:p>
          <a:p>
            <a:pPr marL="228600" marR="0" lvl="0" indent="-228600" algn="l" defTabSz="914400" rtl="0" eaLnBrk="0" fontAlgn="base" latinLnBrk="0" hangingPunct="0">
              <a:lnSpc>
                <a:spcPct val="100000"/>
              </a:lnSpc>
              <a:spcBef>
                <a:spcPct val="30000"/>
              </a:spcBef>
              <a:spcAft>
                <a:spcPct val="0"/>
              </a:spcAft>
              <a:buClr>
                <a:srgbClr val="FFC000"/>
              </a:buClr>
              <a:buSzTx/>
              <a:buFontTx/>
              <a:buAutoNum type="arabicParenBoth"/>
              <a:tabLst/>
              <a:defRPr/>
            </a:pPr>
            <a:endParaRPr lang="en-US" dirty="0"/>
          </a:p>
          <a:p>
            <a:pPr marL="0" marR="0" lvl="0" indent="0" algn="l" defTabSz="914400" rtl="0" eaLnBrk="0" fontAlgn="base" latinLnBrk="0" hangingPunct="0">
              <a:lnSpc>
                <a:spcPct val="100000"/>
              </a:lnSpc>
              <a:spcBef>
                <a:spcPct val="30000"/>
              </a:spcBef>
              <a:spcAft>
                <a:spcPct val="0"/>
              </a:spcAft>
              <a:buClr>
                <a:srgbClr val="FFC000"/>
              </a:buClr>
              <a:buSzTx/>
              <a:buFontTx/>
              <a:buNone/>
              <a:tabLst/>
              <a:defRPr/>
            </a:pPr>
            <a:r>
              <a:rPr lang="en-US" dirty="0"/>
              <a:t>This is an objective, principles-based standard, the application of which depends on the facts and circumstances.  CFP Board elected not to provide specific standards for how a CFP</a:t>
            </a:r>
            <a:r>
              <a:rPr lang="en-US" baseline="30000" dirty="0"/>
              <a:t>®</a:t>
            </a:r>
            <a:r>
              <a:rPr lang="en-US" dirty="0"/>
              <a:t> professional must document the information, or where a CFP</a:t>
            </a:r>
            <a:r>
              <a:rPr lang="en-US" baseline="30000" dirty="0"/>
              <a:t>®</a:t>
            </a:r>
            <a:r>
              <a:rPr lang="en-US" dirty="0"/>
              <a:t> professional must maintain the information, because a CFP</a:t>
            </a:r>
            <a:r>
              <a:rPr lang="en-US" baseline="30000" dirty="0"/>
              <a:t>®</a:t>
            </a:r>
            <a:r>
              <a:rPr lang="en-US" dirty="0"/>
              <a:t> professional may have several options available.  For example, it may be enough to write it down in a CRM. The circumstances will dictate what is appropriate. </a:t>
            </a:r>
          </a:p>
          <a:p>
            <a:pPr>
              <a:buClr>
                <a:srgbClr val="FFC000"/>
              </a:buClr>
            </a:pPr>
            <a:endParaRPr lang="en-US" dirty="0"/>
          </a:p>
          <a:p>
            <a:pPr>
              <a:buClr>
                <a:srgbClr val="FFC000"/>
              </a:buClr>
            </a:pPr>
            <a:endParaRPr lang="en-US" dirty="0"/>
          </a:p>
          <a:p>
            <a:pPr>
              <a:buClr>
                <a:srgbClr val="FFC000"/>
              </a:buCl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54</a:t>
            </a:fld>
            <a:endParaRPr lang="en-US" dirty="0"/>
          </a:p>
        </p:txBody>
      </p:sp>
    </p:spTree>
    <p:extLst>
      <p:ext uri="{BB962C8B-B14F-4D97-AF65-F5344CB8AC3E}">
        <p14:creationId xmlns:p14="http://schemas.microsoft.com/office/powerpoint/2010/main" val="3465098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55" name="Shape 455"/>
          <p:cNvSpPr>
            <a:spLocks noGrp="1"/>
          </p:cNvSpPr>
          <p:nvPr>
            <p:ph type="body" sz="quarter" idx="1"/>
          </p:nvPr>
        </p:nvSpPr>
        <p:spPr>
          <a:prstGeom prst="rect">
            <a:avLst/>
          </a:prstGeom>
        </p:spPr>
        <p:txBody>
          <a:bodyPr>
            <a:normAutofit fontScale="85000" lnSpcReduction="20000"/>
          </a:bodyPr>
          <a:lstStyle/>
          <a:p>
            <a:r>
              <a:rPr lang="en-US" b="1" dirty="0"/>
              <a:t>Step 1 (Standard</a:t>
            </a:r>
            <a:r>
              <a:rPr lang="en-US" b="1" baseline="0" dirty="0"/>
              <a:t> C.1.):</a:t>
            </a:r>
            <a:r>
              <a:rPr lang="en-US" dirty="0"/>
              <a:t>  The first step in the revised seven-step Financial Planning process is to understand the Client’s personal and financial circumstances.  A CFP</a:t>
            </a:r>
            <a:r>
              <a:rPr lang="en-US" baseline="30000" dirty="0"/>
              <a:t>®</a:t>
            </a:r>
            <a:r>
              <a:rPr lang="en-US" dirty="0"/>
              <a:t> professional satisfies this standard by obtaining qualitative and quantitative information, analyzing the information, and addressing any incomplete information.  The standard provides examples of qualitative and quantitative information that a CFP</a:t>
            </a:r>
            <a:r>
              <a:rPr lang="en-US" baseline="30000" dirty="0"/>
              <a:t>®</a:t>
            </a:r>
            <a:r>
              <a:rPr lang="en-US" dirty="0"/>
              <a:t> professional must collaborate with the Client to obtain that captures a myriad of circumstances that might arise.  It is not sufficient for the CFP® professional to simply collect data from the Client. The purpose of obtaining data from the Client is to review the information and gain an understanding of the Client’s personal and financial circumstances.  It is only by understanding or knowing the Client’s situation that a CFP® professional may collaborate with the Client to develop goals.</a:t>
            </a:r>
          </a:p>
          <a:p>
            <a:endParaRPr lang="en-US" b="1" dirty="0"/>
          </a:p>
          <a:p>
            <a:r>
              <a:rPr lang="en-US" b="1" dirty="0"/>
              <a:t>Step 2 (Standard</a:t>
            </a:r>
            <a:r>
              <a:rPr lang="en-US" b="1" baseline="0" dirty="0"/>
              <a:t> C.2.):</a:t>
            </a:r>
            <a:r>
              <a:rPr lang="en-US" dirty="0"/>
              <a:t>  Once a CFP</a:t>
            </a:r>
            <a:r>
              <a:rPr lang="en-US" baseline="30000" dirty="0"/>
              <a:t>®</a:t>
            </a:r>
            <a:r>
              <a:rPr lang="en-US" dirty="0"/>
              <a:t> professional determines that he or she has gathered the necessary information, the CFP</a:t>
            </a:r>
            <a:r>
              <a:rPr lang="en-US" baseline="30000" dirty="0"/>
              <a:t>®</a:t>
            </a:r>
            <a:r>
              <a:rPr lang="en-US" dirty="0"/>
              <a:t> professional helps the Client identify and select goals.  First, the CFP</a:t>
            </a:r>
            <a:r>
              <a:rPr lang="en-US" baseline="30000" dirty="0"/>
              <a:t>®</a:t>
            </a:r>
            <a:r>
              <a:rPr lang="en-US" dirty="0"/>
              <a:t> professional must discuss the CFP</a:t>
            </a:r>
            <a:r>
              <a:rPr lang="en-US" baseline="30000" dirty="0"/>
              <a:t>®</a:t>
            </a:r>
            <a:r>
              <a:rPr lang="en-US" dirty="0"/>
              <a:t> professional’s assessment of the Client’s financial and personal circumstances with the Client.  Then – armed with that assessment – the CFP</a:t>
            </a:r>
            <a:r>
              <a:rPr lang="en-US" baseline="30000" dirty="0"/>
              <a:t>®</a:t>
            </a:r>
            <a:r>
              <a:rPr lang="en-US" dirty="0"/>
              <a:t> professional and the Client work together to develop goals.  This step envisions that a CFP</a:t>
            </a:r>
            <a:r>
              <a:rPr lang="en-US" baseline="30000" dirty="0"/>
              <a:t>®</a:t>
            </a:r>
            <a:r>
              <a:rPr lang="en-US" dirty="0"/>
              <a:t> professional will discuss scenarios or potential goals with the Client, showing the Client how different decisions impact the likelihood of desired outcomes.  The CFP</a:t>
            </a:r>
            <a:r>
              <a:rPr lang="en-US" baseline="30000" dirty="0"/>
              <a:t>®</a:t>
            </a:r>
            <a:r>
              <a:rPr lang="en-US" dirty="0"/>
              <a:t> professional may illustrate the scenarios in real time using software. This collaboration will lead Clients to select more realistic goals and be more engaged in the Financial Planning process.  The CFP</a:t>
            </a:r>
            <a:r>
              <a:rPr lang="en-US" baseline="30000" dirty="0"/>
              <a:t>®</a:t>
            </a:r>
            <a:r>
              <a:rPr lang="en-US" dirty="0"/>
              <a:t> professional must show the Client the interrelation of the Client’s goals.</a:t>
            </a:r>
          </a:p>
          <a:p>
            <a:endParaRPr lang="en-US" b="1" dirty="0"/>
          </a:p>
          <a:p>
            <a:r>
              <a:rPr lang="en-US" b="1" dirty="0"/>
              <a:t>Step 3 (Standard</a:t>
            </a:r>
            <a:r>
              <a:rPr lang="en-US" b="1" baseline="0" dirty="0"/>
              <a:t> C.3.):</a:t>
            </a:r>
            <a:r>
              <a:rPr lang="en-US" b="1" dirty="0"/>
              <a:t>  </a:t>
            </a:r>
            <a:r>
              <a:rPr lang="en-US" dirty="0"/>
              <a:t>The next step is to analyze the Client’s current course</a:t>
            </a:r>
            <a:r>
              <a:rPr lang="en-US" baseline="0" dirty="0"/>
              <a:t> </a:t>
            </a:r>
            <a:r>
              <a:rPr lang="en-US" dirty="0"/>
              <a:t>of action and potential recommendations.  This requirement is new, and reflects the possibility that no adjustments are necessary.  A CFP</a:t>
            </a:r>
            <a:r>
              <a:rPr lang="en-US" baseline="30000" dirty="0"/>
              <a:t>®</a:t>
            </a:r>
            <a:r>
              <a:rPr lang="en-US" dirty="0"/>
              <a:t> professional is required to determine whether the current course maximizes the potential for meeting the Client’s goals.  Where appropriate, the CFP</a:t>
            </a:r>
            <a:r>
              <a:rPr lang="en-US" baseline="30000" dirty="0"/>
              <a:t>®</a:t>
            </a:r>
            <a:r>
              <a:rPr lang="en-US" dirty="0"/>
              <a:t> professional must analyze one or more potential alternative recommendations.  In so doing, the CFP</a:t>
            </a:r>
            <a:r>
              <a:rPr lang="en-US" baseline="30000" dirty="0"/>
              <a:t>®</a:t>
            </a:r>
            <a:r>
              <a:rPr lang="en-US" dirty="0"/>
              <a:t> professional must analyze:</a:t>
            </a:r>
          </a:p>
          <a:p>
            <a:pPr lvl="0"/>
            <a:r>
              <a:rPr lang="en-US" dirty="0"/>
              <a:t>1.  The recommendation’s advantages and disadvantages,</a:t>
            </a:r>
          </a:p>
          <a:p>
            <a:pPr lvl="0"/>
            <a:r>
              <a:rPr lang="en-US" dirty="0"/>
              <a:t>2.  Whether the recommendation helps maximize the potential for meeting goals, and</a:t>
            </a:r>
          </a:p>
          <a:p>
            <a:pPr lvl="0"/>
            <a:r>
              <a:rPr lang="en-US" dirty="0"/>
              <a:t>3.  How the recommendation integrates the relevant elements of the Client’s personal and financial circumstances.</a:t>
            </a:r>
          </a:p>
        </p:txBody>
      </p:sp>
    </p:spTree>
    <p:extLst>
      <p:ext uri="{BB962C8B-B14F-4D97-AF65-F5344CB8AC3E}">
        <p14:creationId xmlns:p14="http://schemas.microsoft.com/office/powerpoint/2010/main" val="707452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307500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55" name="Shape 455"/>
          <p:cNvSpPr>
            <a:spLocks noGrp="1"/>
          </p:cNvSpPr>
          <p:nvPr>
            <p:ph type="body" sz="quarter" idx="1"/>
          </p:nvPr>
        </p:nvSpPr>
        <p:spPr>
          <a:prstGeom prst="rect">
            <a:avLst/>
          </a:prstGeom>
        </p:spPr>
        <p:txBody>
          <a:bodyPr>
            <a:normAutofit fontScale="92500" lnSpcReduction="20000"/>
          </a:bodyPr>
          <a:lstStyle/>
          <a:p>
            <a:r>
              <a:rPr lang="en-US" b="1" dirty="0"/>
              <a:t>Step 4 (Standard</a:t>
            </a:r>
            <a:r>
              <a:rPr lang="en-US" b="1" baseline="0" dirty="0"/>
              <a:t> C.4.)</a:t>
            </a:r>
            <a:r>
              <a:rPr lang="en-US" b="1" dirty="0"/>
              <a:t>: </a:t>
            </a:r>
            <a:r>
              <a:rPr lang="en-US" dirty="0"/>
              <a:t>A CFP</a:t>
            </a:r>
            <a:r>
              <a:rPr lang="en-US" baseline="30000" dirty="0"/>
              <a:t>®</a:t>
            </a:r>
            <a:r>
              <a:rPr lang="en-US" dirty="0"/>
              <a:t> professional then develops the Financial Planning recommendation(s) by selecting, from among the potential courses of action, one or more recommendations designed to maximize the potential for meeting the Client’s goals.  For each recommendation, the CFP</a:t>
            </a:r>
            <a:r>
              <a:rPr lang="en-US" baseline="30000" dirty="0"/>
              <a:t>®</a:t>
            </a:r>
            <a:r>
              <a:rPr lang="en-US" dirty="0"/>
              <a:t> professional must consider the assumptions and estimates, the basis for making the recommendation (including specific factors set forth in the standard), the timing and priority of the recommendation, and whether the recommendation is independent or must be implemented with one or more other recommendations.  The rationale for making the recommendation provides substantial detail on what you must consider for the recommendation: </a:t>
            </a:r>
            <a:endParaRPr lang="en-US" sz="1100" dirty="0"/>
          </a:p>
          <a:p>
            <a:pPr marL="228576" indent="-228576">
              <a:buAutoNum type="arabicPeriod"/>
            </a:pPr>
            <a:r>
              <a:rPr lang="en-US" dirty="0"/>
              <a:t>How the recommendation is designed to maximize the potential to meet the Client’s goals,</a:t>
            </a:r>
          </a:p>
          <a:p>
            <a:pPr marL="228576" indent="-228576">
              <a:buAutoNum type="arabicPeriod"/>
            </a:pPr>
            <a:r>
              <a:rPr lang="en-US" dirty="0"/>
              <a:t>The anticipated material effects of the recommendation on the Client’s financial and personal circumstances, and </a:t>
            </a:r>
          </a:p>
          <a:p>
            <a:pPr marL="228576" indent="-228576">
              <a:buAutoNum type="arabicPeriod"/>
            </a:pPr>
            <a:r>
              <a:rPr lang="en-US" dirty="0"/>
              <a:t>How the recommendation integrates relevant elements of the Client’s personal and financial circumstances (this requires a CFP</a:t>
            </a:r>
            <a:r>
              <a:rPr lang="en-US" baseline="30000" dirty="0"/>
              <a:t>®</a:t>
            </a:r>
            <a:r>
              <a:rPr lang="en-US" dirty="0"/>
              <a:t> professional to look at how the recommendation takes into account other aspects of the Client’s life).</a:t>
            </a:r>
            <a:endParaRPr lang="en-US" dirty="0">
              <a:effectLst/>
            </a:endParaRPr>
          </a:p>
          <a:p>
            <a:endParaRPr lang="en-US" b="1" dirty="0"/>
          </a:p>
          <a:p>
            <a:r>
              <a:rPr lang="en-US" b="1" dirty="0"/>
              <a:t>Step 5 (Standard</a:t>
            </a:r>
            <a:r>
              <a:rPr lang="en-US" b="1" baseline="0" dirty="0"/>
              <a:t> C.5.)</a:t>
            </a:r>
            <a:r>
              <a:rPr lang="en-US" b="1" dirty="0"/>
              <a:t>: </a:t>
            </a:r>
            <a:r>
              <a:rPr lang="en-US" dirty="0"/>
              <a:t> The next step requires the CFP</a:t>
            </a:r>
            <a:r>
              <a:rPr lang="en-US" baseline="30000" dirty="0"/>
              <a:t>®</a:t>
            </a:r>
            <a:r>
              <a:rPr lang="en-US" dirty="0"/>
              <a:t> professional to present to the Client the recommendation(s) and the information that was required to be considered when developing the recommendation(s).  This does not always require a written plan.  Rather, CFP</a:t>
            </a:r>
            <a:r>
              <a:rPr lang="en-US" baseline="30000" dirty="0"/>
              <a:t>®</a:t>
            </a:r>
            <a:r>
              <a:rPr lang="en-US" dirty="0"/>
              <a:t> professionals must exercise professional judgment in determining how best to present recommendations to Clients.  </a:t>
            </a:r>
            <a:endParaRPr lang="en-US" sz="1100" dirty="0"/>
          </a:p>
          <a:p>
            <a:r>
              <a:rPr lang="en-US" dirty="0"/>
              <a:t>It is notable that presenting the recommendation is its own step, separate from developing the recommendation(s).  This reflects that developing and presenting the recommendation(s) are operationally distinct actions. A CFP</a:t>
            </a:r>
            <a:r>
              <a:rPr lang="en-US" baseline="30000" dirty="0"/>
              <a:t>®</a:t>
            </a:r>
            <a:r>
              <a:rPr lang="en-US" dirty="0"/>
              <a:t> professional will select the recommendation(s) prior to meeting with and making a presentation to the Client. This step of the process involves analysis and development of the rationale. The presentation step of the process is Client-facing and involves explaining to the Client the recommendation(s) and the basis for the recommendation(s). </a:t>
            </a:r>
            <a:endParaRPr lang="en-US" sz="1100" dirty="0"/>
          </a:p>
          <a:p>
            <a:endParaRPr lang="en-US" dirty="0"/>
          </a:p>
        </p:txBody>
      </p:sp>
    </p:spTree>
    <p:extLst>
      <p:ext uri="{BB962C8B-B14F-4D97-AF65-F5344CB8AC3E}">
        <p14:creationId xmlns:p14="http://schemas.microsoft.com/office/powerpoint/2010/main" val="1475117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55" name="Shape 455"/>
          <p:cNvSpPr>
            <a:spLocks noGrp="1"/>
          </p:cNvSpPr>
          <p:nvPr>
            <p:ph type="body" sz="quarter" idx="1"/>
          </p:nvPr>
        </p:nvSpPr>
        <p:spPr>
          <a:prstGeom prst="rect">
            <a:avLst/>
          </a:prstGeom>
        </p:spPr>
        <p:txBody>
          <a:bodyPr>
            <a:normAutofit fontScale="92500" lnSpcReduction="10000"/>
          </a:bodyPr>
          <a:lstStyle/>
          <a:p>
            <a:r>
              <a:rPr lang="en-US" b="1" dirty="0"/>
              <a:t>Step 6 (Standard</a:t>
            </a:r>
            <a:r>
              <a:rPr lang="en-US" b="1" baseline="0" dirty="0"/>
              <a:t> C.6.):</a:t>
            </a:r>
            <a:r>
              <a:rPr lang="en-US" b="1" dirty="0"/>
              <a:t> </a:t>
            </a:r>
            <a:r>
              <a:rPr lang="en-US" dirty="0"/>
              <a:t> The new implementation step is more comprehensive.  A CFP</a:t>
            </a:r>
            <a:r>
              <a:rPr lang="en-US" baseline="30000" dirty="0"/>
              <a:t>®</a:t>
            </a:r>
            <a:r>
              <a:rPr lang="en-US" dirty="0"/>
              <a:t> professional must communicate with the Client the recommendation(s) being implemented and specify who will be responsible for implementation. A CFP</a:t>
            </a:r>
            <a:r>
              <a:rPr lang="en-US" baseline="30000" dirty="0"/>
              <a:t>®</a:t>
            </a:r>
            <a:r>
              <a:rPr lang="en-US" dirty="0"/>
              <a:t> professional with implementation responsibilities must </a:t>
            </a:r>
            <a:r>
              <a:rPr lang="en-US" b="0" u="none" dirty="0"/>
              <a:t>identify and analyze actions, products or services that are designed to implement the recommendation(s), determining how it does so, and what are its advantages and disadvantages compared to alternatives.  Once the CFP</a:t>
            </a:r>
            <a:r>
              <a:rPr lang="en-US" b="0" u="none" baseline="30000" dirty="0"/>
              <a:t>®</a:t>
            </a:r>
            <a:r>
              <a:rPr lang="en-US" b="0" u="none" dirty="0"/>
              <a:t> professional has arrived at implementation recommendations, he or she must make the recommendations.  The CFP</a:t>
            </a:r>
            <a:r>
              <a:rPr lang="en-US" b="0" u="none" baseline="30000" dirty="0"/>
              <a:t>®</a:t>
            </a:r>
            <a:r>
              <a:rPr lang="en-US" b="0" u="none" dirty="0"/>
              <a:t> professional must communicate to the Client: </a:t>
            </a:r>
          </a:p>
          <a:p>
            <a:pPr lvl="0"/>
            <a:r>
              <a:rPr lang="en-US" dirty="0"/>
              <a:t>1.  The basis for selecting an action, product, or service, </a:t>
            </a:r>
          </a:p>
          <a:p>
            <a:pPr lvl="0"/>
            <a:r>
              <a:rPr lang="en-US" dirty="0"/>
              <a:t>2.  The timing and priority of implementing the action, product, or service, and </a:t>
            </a:r>
          </a:p>
          <a:p>
            <a:pPr lvl="0"/>
            <a:r>
              <a:rPr lang="en-US" dirty="0"/>
              <a:t>3.  </a:t>
            </a:r>
            <a:r>
              <a:rPr lang="en-US" b="0" u="none" dirty="0"/>
              <a:t>Any Material Conflicts of Interest concerning the action, product, or service.</a:t>
            </a:r>
          </a:p>
          <a:p>
            <a:r>
              <a:rPr lang="en-US" b="0" u="none" dirty="0"/>
              <a:t>Finally, a CFP</a:t>
            </a:r>
            <a:r>
              <a:rPr lang="en-US" b="0" u="none" baseline="30000" dirty="0"/>
              <a:t>®</a:t>
            </a:r>
            <a:r>
              <a:rPr lang="en-US" b="0" u="none" dirty="0"/>
              <a:t> </a:t>
            </a:r>
            <a:r>
              <a:rPr lang="en-US" dirty="0"/>
              <a:t>professional must help the Client implement the recommendation(s). The CFP</a:t>
            </a:r>
            <a:r>
              <a:rPr lang="en-US" baseline="30000" dirty="0"/>
              <a:t>®</a:t>
            </a:r>
            <a:r>
              <a:rPr lang="en-US" dirty="0"/>
              <a:t> professional must discuss with the Client any selection that deviates from the actions, products, and services the CFP</a:t>
            </a:r>
            <a:r>
              <a:rPr lang="en-US" baseline="30000" dirty="0"/>
              <a:t>®</a:t>
            </a:r>
            <a:r>
              <a:rPr lang="en-US" dirty="0"/>
              <a:t> professional recommended.  This step is to make the Client aware of any decisions that deviate from the CFP</a:t>
            </a:r>
            <a:r>
              <a:rPr lang="en-US" baseline="30000" dirty="0"/>
              <a:t>®</a:t>
            </a:r>
            <a:r>
              <a:rPr lang="en-US" dirty="0"/>
              <a:t> professional’s advice.  </a:t>
            </a:r>
          </a:p>
          <a:p>
            <a:endParaRPr lang="en-US" b="1" dirty="0"/>
          </a:p>
          <a:p>
            <a:r>
              <a:rPr lang="en-US" b="1" dirty="0"/>
              <a:t>Step 7 (Standard</a:t>
            </a:r>
            <a:r>
              <a:rPr lang="en-US" b="1" baseline="0" dirty="0"/>
              <a:t> C.7.):</a:t>
            </a:r>
            <a:r>
              <a:rPr lang="en-US" b="1" dirty="0"/>
              <a:t>  </a:t>
            </a:r>
            <a:r>
              <a:rPr lang="en-US" dirty="0"/>
              <a:t>Monitoring and updating is a significant step in the seven-step process.  For existing Client relationships, monitoring and updating may occur over many years, or even decades.  This step requires a CFP</a:t>
            </a:r>
            <a:r>
              <a:rPr lang="en-US" baseline="30000" dirty="0"/>
              <a:t>®</a:t>
            </a:r>
            <a:r>
              <a:rPr lang="en-US" dirty="0"/>
              <a:t> professional to (a) address monitoring and updating responsibilities (including by communicating very specific information to the Client concerning the scope of the respective responsibilities), (b) monitor the Client’s progress, (c) obtain current qualitative and quantitative information, and (d) update goals, recommendations, or implementation decisions.  Monitoring progress requires a CFP</a:t>
            </a:r>
            <a:r>
              <a:rPr lang="en-US" baseline="30000" dirty="0"/>
              <a:t>®</a:t>
            </a:r>
            <a:r>
              <a:rPr lang="en-US" dirty="0"/>
              <a:t> professional to analyze, at appropriate intervals, the progress toward achieving the Client’s goals. The CFP</a:t>
            </a:r>
            <a:r>
              <a:rPr lang="en-US" baseline="30000" dirty="0"/>
              <a:t>®</a:t>
            </a:r>
            <a:r>
              <a:rPr lang="en-US" dirty="0"/>
              <a:t> professional must review with the Client the results of the CFP</a:t>
            </a:r>
            <a:r>
              <a:rPr lang="en-US" baseline="30000" dirty="0"/>
              <a:t>®</a:t>
            </a:r>
            <a:r>
              <a:rPr lang="en-US" dirty="0"/>
              <a:t> professional’s analysis.</a:t>
            </a:r>
          </a:p>
          <a:p>
            <a:endParaRPr lang="en-US" dirty="0"/>
          </a:p>
        </p:txBody>
      </p:sp>
    </p:spTree>
    <p:extLst>
      <p:ext uri="{BB962C8B-B14F-4D97-AF65-F5344CB8AC3E}">
        <p14:creationId xmlns:p14="http://schemas.microsoft.com/office/powerpoint/2010/main" val="3307283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1347224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60</a:t>
            </a:fld>
            <a:endParaRPr lang="en-US" dirty="0"/>
          </a:p>
        </p:txBody>
      </p:sp>
    </p:spTree>
    <p:extLst>
      <p:ext uri="{BB962C8B-B14F-4D97-AF65-F5344CB8AC3E}">
        <p14:creationId xmlns:p14="http://schemas.microsoft.com/office/powerpoint/2010/main" val="2168960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dirty="0"/>
              <a:t>Definition of Financial Advice (Glossary):</a:t>
            </a:r>
            <a:r>
              <a:rPr lang="en-US" dirty="0"/>
              <a:t> The Glossary provides a broad definition of Financial Advice.  Financial Advice includes financial plans.  It also includes recommendations to invest in, </a:t>
            </a:r>
            <a:r>
              <a:rPr lang="en-US" b="0" u="none" dirty="0"/>
              <a:t>purchase, hold, gift, or sell Financial Assets.  It includes recommendations concerning investment strategies, portfolio composition, and asset management.  A recommendation to select and retain another professional to provide financial or Professional </a:t>
            </a:r>
            <a:r>
              <a:rPr lang="en-US" dirty="0"/>
              <a:t>Services to a Client is Financial Advice.  The exercise of "discretion" over a Client’s Financial Assets constitutes “Financial Advice.”   CFP Board’s fiduciary duty applies to all of these activities.  </a:t>
            </a:r>
          </a:p>
          <a:p>
            <a:pPr defTabSz="914305">
              <a:defRPr/>
            </a:pPr>
            <a:endParaRPr lang="en-US" dirty="0"/>
          </a:p>
          <a:p>
            <a:pPr defTabSz="914305">
              <a:defRPr/>
            </a:pPr>
            <a:r>
              <a:rPr lang="en-US" dirty="0"/>
              <a:t>The determination</a:t>
            </a:r>
            <a:r>
              <a:rPr lang="en-US" baseline="0" dirty="0"/>
              <a:t> of whether Financial Advice has been provided is an objective rather than subjective inquiry.  The more individually tailored the communication is to the Client, the more likely the communication will be viewed as Financial Advice.  The provision of services or the furnishing or making available of marketing materials, general financial educational materials, or general financial communications that a reasonable CFP</a:t>
            </a:r>
            <a:r>
              <a:rPr lang="en-US" baseline="30000" dirty="0"/>
              <a:t>®</a:t>
            </a:r>
            <a:r>
              <a:rPr lang="en-US" baseline="0" dirty="0"/>
              <a:t> professional would not view as Financial Advice, does not constitute Financial Advice.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61</a:t>
            </a:fld>
            <a:endParaRPr lang="en-US" dirty="0"/>
          </a:p>
        </p:txBody>
      </p:sp>
    </p:spTree>
    <p:extLst>
      <p:ext uri="{BB962C8B-B14F-4D97-AF65-F5344CB8AC3E}">
        <p14:creationId xmlns:p14="http://schemas.microsoft.com/office/powerpoint/2010/main" val="2508050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determination of whether Financial Advice has been provided</a:t>
            </a:r>
          </a:p>
          <a:p>
            <a:r>
              <a:rPr lang="en-US" dirty="0"/>
              <a:t>is an objective rather than subjective inquiry.</a:t>
            </a:r>
          </a:p>
          <a:p>
            <a:r>
              <a:rPr lang="en-US" dirty="0"/>
              <a:t>The more individually tailored the communication is to the Client,</a:t>
            </a:r>
          </a:p>
          <a:p>
            <a:r>
              <a:rPr lang="en-US" dirty="0"/>
              <a:t>the more likely the communication will be viewed as Financial Advice.</a:t>
            </a:r>
          </a:p>
          <a:p>
            <a:endParaRPr lang="en-US" dirty="0"/>
          </a:p>
          <a:p>
            <a:r>
              <a:rPr lang="en-US" dirty="0"/>
              <a:t>Fiduciary Duty (Standard A.1.) and Definitions of Financial Advice and Client (Glossary): The fiduciary duty now applies to all Financial Advice provided to a Client, which is broader than when providing Financial Planning.  Who is a Client?  A person, including a natural person, business organization, or legal entity, to whom the CFP</a:t>
            </a:r>
            <a:r>
              <a:rPr lang="en-US" baseline="30000" dirty="0"/>
              <a:t>®</a:t>
            </a:r>
            <a:r>
              <a:rPr lang="en-US" dirty="0"/>
              <a:t> professional provides or agrees to provide Professional Services pursuant to an Engagement.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62</a:t>
            </a:fld>
            <a:endParaRPr lang="en-US" dirty="0"/>
          </a:p>
        </p:txBody>
      </p:sp>
    </p:spTree>
    <p:extLst>
      <p:ext uri="{BB962C8B-B14F-4D97-AF65-F5344CB8AC3E}">
        <p14:creationId xmlns:p14="http://schemas.microsoft.com/office/powerpoint/2010/main" val="9185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dirty="0"/>
              <a:t>The revised </a:t>
            </a:r>
            <a:r>
              <a:rPr lang="en-US" i="1" dirty="0"/>
              <a:t>Code and Standards</a:t>
            </a:r>
            <a:r>
              <a:rPr lang="en-US" dirty="0"/>
              <a:t> opens with a brief, descriptive </a:t>
            </a:r>
            <a:r>
              <a:rPr lang="en-US" i="1" dirty="0"/>
              <a:t>Preamble </a:t>
            </a:r>
            <a:r>
              <a:rPr lang="en-US" dirty="0"/>
              <a:t>that captures the purpose and effect of the </a:t>
            </a:r>
            <a:r>
              <a:rPr lang="en-US" i="1" dirty="0"/>
              <a:t>Code and Standards</a:t>
            </a:r>
            <a:r>
              <a:rPr lang="en-US" dirty="0"/>
              <a:t>.  A short </a:t>
            </a:r>
            <a:r>
              <a:rPr lang="en-US" i="1" dirty="0"/>
              <a:t>Code of Ethics</a:t>
            </a:r>
            <a:r>
              <a:rPr lang="en-US" dirty="0"/>
              <a:t> then delineates the general principles that guide the behavior of CFP</a:t>
            </a:r>
            <a:r>
              <a:rPr lang="en-US" baseline="30000" dirty="0"/>
              <a:t>®</a:t>
            </a:r>
            <a:r>
              <a:rPr lang="en-US" dirty="0"/>
              <a:t> professionals, with elaboration provided in the </a:t>
            </a:r>
            <a:r>
              <a:rPr lang="en-US" i="1" dirty="0"/>
              <a:t>Standards of Conduct</a:t>
            </a:r>
            <a:r>
              <a:rPr lang="en-US" dirty="0"/>
              <a:t> that follow. </a:t>
            </a:r>
          </a:p>
          <a:p>
            <a:pPr defTabSz="914305">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8</a:t>
            </a:fld>
            <a:endParaRPr lang="en-US" dirty="0"/>
          </a:p>
        </p:txBody>
      </p:sp>
    </p:spTree>
    <p:extLst>
      <p:ext uri="{BB962C8B-B14F-4D97-AF65-F5344CB8AC3E}">
        <p14:creationId xmlns:p14="http://schemas.microsoft.com/office/powerpoint/2010/main" val="10794730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8405" marR="77745">
              <a:lnSpc>
                <a:spcPts val="927"/>
              </a:lnSpc>
            </a:pP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93" dirty="0">
                <a:solidFill>
                  <a:srgbClr val="231F20"/>
                </a:solidFill>
                <a:latin typeface="GothamBook"/>
                <a:cs typeface="GothamBook"/>
              </a:rPr>
              <a:t>CFP</a:t>
            </a:r>
            <a:r>
              <a:rPr lang="en-US" sz="1200" spc="-99" baseline="30000" dirty="0">
                <a:solidFill>
                  <a:srgbClr val="231F20"/>
                </a:solidFill>
                <a:latin typeface="GothamBook"/>
                <a:cs typeface="GothamBook"/>
              </a:rPr>
              <a: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o</a:t>
            </a:r>
            <a:r>
              <a:rPr lang="en-US" sz="1200" spc="-17" dirty="0">
                <a:solidFill>
                  <a:srgbClr val="231F20"/>
                </a:solidFill>
                <a:latin typeface="GothamBook"/>
                <a:cs typeface="GothamBook"/>
              </a:rPr>
              <a:t>f</a:t>
            </a:r>
            <a:r>
              <a:rPr lang="en-US" sz="1200" spc="-10" dirty="0">
                <a:solidFill>
                  <a:srgbClr val="231F20"/>
                </a:solidFill>
                <a:latin typeface="GothamBook"/>
                <a:cs typeface="GothamBook"/>
              </a:rPr>
              <a:t>e</a:t>
            </a:r>
            <a:r>
              <a:rPr lang="en-US" sz="1200" spc="-17" dirty="0">
                <a:solidFill>
                  <a:srgbClr val="231F20"/>
                </a:solidFill>
                <a:latin typeface="GothamBook"/>
                <a:cs typeface="GothamBook"/>
              </a:rPr>
              <a:t>s</a:t>
            </a:r>
            <a:r>
              <a:rPr lang="en-US" sz="1200" spc="-10" dirty="0">
                <a:solidFill>
                  <a:srgbClr val="231F20"/>
                </a:solidFill>
                <a:latin typeface="GothamBook"/>
                <a:cs typeface="GothamBook"/>
              </a:rPr>
              <a:t>siona</a:t>
            </a:r>
            <a:r>
              <a:rPr lang="en-US" sz="1200" dirty="0">
                <a:solidFill>
                  <a:srgbClr val="231F20"/>
                </a:solidFill>
                <a:latin typeface="GothamBook"/>
                <a:cs typeface="GothamBook"/>
              </a:rPr>
              <a:t>l</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ha</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dut</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20" dirty="0">
                <a:solidFill>
                  <a:srgbClr val="231F20"/>
                </a:solidFill>
                <a:latin typeface="GothamBook"/>
                <a:cs typeface="GothamBook"/>
              </a:rPr>
              <a:t>t</a:t>
            </a:r>
            <a:r>
              <a:rPr lang="en-US" sz="1200" dirty="0">
                <a:solidFill>
                  <a:srgbClr val="231F20"/>
                </a:solidFill>
                <a:latin typeface="GothamBook"/>
                <a:cs typeface="GothamBook"/>
              </a:rPr>
              <a:t>o</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33" dirty="0">
                <a:solidFill>
                  <a:srgbClr val="231F20"/>
                </a:solidFill>
                <a:latin typeface="GothamBook"/>
                <a:cs typeface="GothamBook"/>
              </a:rPr>
              <a:t>o</a:t>
            </a:r>
            <a:r>
              <a:rPr lang="en-US" sz="1200" spc="-10" dirty="0">
                <a:solidFill>
                  <a:srgbClr val="231F20"/>
                </a:solidFill>
                <a:latin typeface="GothamBook"/>
                <a:cs typeface="GothamBook"/>
              </a:rPr>
              <a:t>vid</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in</a:t>
            </a:r>
            <a:r>
              <a:rPr lang="en-US" sz="1200" spc="-17" dirty="0">
                <a:solidFill>
                  <a:srgbClr val="231F20"/>
                </a:solidFill>
                <a:latin typeface="GothamBook"/>
                <a:cs typeface="GothamBook"/>
              </a:rPr>
              <a:t>f</a:t>
            </a:r>
            <a:r>
              <a:rPr lang="en-US" sz="1200" spc="-10" dirty="0">
                <a:solidFill>
                  <a:srgbClr val="231F20"/>
                </a:solidFill>
                <a:latin typeface="GothamBook"/>
                <a:cs typeface="GothamBook"/>
              </a:rPr>
              <a:t>orm</a:t>
            </a:r>
            <a:r>
              <a:rPr lang="en-US" sz="1200" spc="-13" dirty="0">
                <a:solidFill>
                  <a:srgbClr val="231F20"/>
                </a:solidFill>
                <a:latin typeface="GothamBook"/>
                <a:cs typeface="GothamBook"/>
              </a:rPr>
              <a:t>a</a:t>
            </a:r>
            <a:r>
              <a:rPr lang="en-US" sz="1200" spc="-10" dirty="0">
                <a:solidFill>
                  <a:srgbClr val="231F20"/>
                </a:solidFill>
                <a:latin typeface="GothamBook"/>
                <a:cs typeface="GothamBook"/>
              </a:rPr>
              <a:t>tio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20" dirty="0">
                <a:solidFill>
                  <a:srgbClr val="231F20"/>
                </a:solidFill>
                <a:latin typeface="GothamBook"/>
                <a:cs typeface="GothamBook"/>
              </a:rPr>
              <a:t>t</a:t>
            </a:r>
            <a:r>
              <a:rPr lang="en-US" sz="1200" dirty="0">
                <a:solidFill>
                  <a:srgbClr val="231F20"/>
                </a:solidFill>
                <a:latin typeface="GothamBook"/>
                <a:cs typeface="GothamBook"/>
              </a:rPr>
              <a:t>o</a:t>
            </a:r>
            <a:r>
              <a:rPr lang="en-US" sz="1200" spc="-17" dirty="0">
                <a:solidFill>
                  <a:srgbClr val="231F20"/>
                </a:solidFill>
                <a:latin typeface="GothamBook"/>
                <a:cs typeface="GothamBook"/>
              </a:rPr>
              <a:t> </a:t>
            </a: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Client</a:t>
            </a:r>
            <a:r>
              <a:rPr lang="en-US" sz="1200" dirty="0">
                <a:solidFill>
                  <a:srgbClr val="231F20"/>
                </a:solidFill>
                <a:latin typeface="GothamBook"/>
                <a:cs typeface="GothamBook"/>
              </a:rPr>
              <a:t>.</a:t>
            </a:r>
            <a:r>
              <a:rPr lang="en-US" sz="1200" spc="-17" dirty="0">
                <a:solidFill>
                  <a:srgbClr val="231F20"/>
                </a:solidFill>
                <a:latin typeface="GothamBook"/>
                <a:cs typeface="GothamBook"/>
              </a:rPr>
              <a:t> W</a:t>
            </a:r>
            <a:r>
              <a:rPr lang="en-US" sz="1200" spc="-10" dirty="0">
                <a:solidFill>
                  <a:srgbClr val="231F20"/>
                </a:solidFill>
                <a:latin typeface="GothamBook"/>
                <a:cs typeface="GothamBook"/>
              </a:rPr>
              <a:t>hethe</a:t>
            </a:r>
            <a:r>
              <a:rPr lang="en-US" sz="1200" dirty="0">
                <a:solidFill>
                  <a:srgbClr val="231F20"/>
                </a:solidFill>
                <a:latin typeface="GothamBook"/>
                <a:cs typeface="GothamBook"/>
              </a:rPr>
              <a:t>r</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in</a:t>
            </a:r>
            <a:r>
              <a:rPr lang="en-US" sz="1200" spc="-17" dirty="0">
                <a:solidFill>
                  <a:srgbClr val="231F20"/>
                </a:solidFill>
                <a:latin typeface="GothamBook"/>
                <a:cs typeface="GothamBook"/>
              </a:rPr>
              <a:t>f</a:t>
            </a:r>
            <a:r>
              <a:rPr lang="en-US" sz="1200" spc="-10" dirty="0">
                <a:solidFill>
                  <a:srgbClr val="231F20"/>
                </a:solidFill>
                <a:latin typeface="GothamBook"/>
                <a:cs typeface="GothamBook"/>
              </a:rPr>
              <a:t>orm</a:t>
            </a:r>
            <a:r>
              <a:rPr lang="en-US" sz="1200" spc="-13" dirty="0">
                <a:solidFill>
                  <a:srgbClr val="231F20"/>
                </a:solidFill>
                <a:latin typeface="GothamBook"/>
                <a:cs typeface="GothamBook"/>
              </a:rPr>
              <a:t>a</a:t>
            </a:r>
            <a:r>
              <a:rPr lang="en-US" sz="1200" spc="-10" dirty="0">
                <a:solidFill>
                  <a:srgbClr val="231F20"/>
                </a:solidFill>
                <a:latin typeface="GothamBook"/>
                <a:cs typeface="GothamBook"/>
              </a:rPr>
              <a:t>tio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m</a:t>
            </a:r>
            <a:r>
              <a:rPr lang="en-US" sz="1200" spc="-26" dirty="0">
                <a:solidFill>
                  <a:srgbClr val="231F20"/>
                </a:solidFill>
                <a:latin typeface="GothamBook"/>
                <a:cs typeface="GothamBook"/>
              </a:rPr>
              <a:t>a</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b</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33" dirty="0">
                <a:solidFill>
                  <a:srgbClr val="231F20"/>
                </a:solidFill>
                <a:latin typeface="GothamBook"/>
                <a:cs typeface="GothamBook"/>
              </a:rPr>
              <a:t>o</a:t>
            </a:r>
            <a:r>
              <a:rPr lang="en-US" sz="1200" spc="-10" dirty="0">
                <a:solidFill>
                  <a:srgbClr val="231F20"/>
                </a:solidFill>
                <a:latin typeface="GothamBook"/>
                <a:cs typeface="GothamBook"/>
              </a:rPr>
              <a:t>vide</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o</a:t>
            </a:r>
            <a:r>
              <a:rPr lang="en-US" sz="1200" spc="-30" dirty="0">
                <a:solidFill>
                  <a:srgbClr val="231F20"/>
                </a:solidFill>
                <a:latin typeface="GothamBook"/>
                <a:cs typeface="GothamBook"/>
              </a:rPr>
              <a:t>r</a:t>
            </a:r>
            <a:r>
              <a:rPr lang="en-US" sz="1200" spc="-10" dirty="0">
                <a:solidFill>
                  <a:srgbClr val="231F20"/>
                </a:solidFill>
                <a:latin typeface="GothamBook"/>
                <a:cs typeface="GothamBook"/>
              </a:rPr>
              <a:t>all</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o</a:t>
            </a:r>
            <a:r>
              <a:rPr lang="en-US" sz="1200" dirty="0">
                <a:solidFill>
                  <a:srgbClr val="231F20"/>
                </a:solidFill>
                <a:latin typeface="GothamBook"/>
                <a:cs typeface="GothamBook"/>
              </a:rPr>
              <a:t>r</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mu</a:t>
            </a:r>
            <a:r>
              <a:rPr lang="en-US" sz="1200" spc="-17" dirty="0">
                <a:solidFill>
                  <a:srgbClr val="231F20"/>
                </a:solidFill>
                <a:latin typeface="GothamBook"/>
                <a:cs typeface="GothamBook"/>
              </a:rPr>
              <a:t>s</a:t>
            </a:r>
            <a:r>
              <a:rPr lang="en-US" sz="1200" dirty="0">
                <a:solidFill>
                  <a:srgbClr val="231F20"/>
                </a:solidFill>
                <a:latin typeface="GothamBook"/>
                <a:cs typeface="GothamBook"/>
              </a:rPr>
              <a:t>t </a:t>
            </a:r>
            <a:r>
              <a:rPr lang="en-US" sz="1200" spc="-10" dirty="0">
                <a:solidFill>
                  <a:srgbClr val="231F20"/>
                </a:solidFill>
                <a:latin typeface="GothamBook"/>
                <a:cs typeface="GothamBook"/>
              </a:rPr>
              <a:t>b</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33" dirty="0">
                <a:solidFill>
                  <a:srgbClr val="231F20"/>
                </a:solidFill>
                <a:latin typeface="GothamBook"/>
                <a:cs typeface="GothamBook"/>
              </a:rPr>
              <a:t>o</a:t>
            </a:r>
            <a:r>
              <a:rPr lang="en-US" sz="1200" spc="-10" dirty="0">
                <a:solidFill>
                  <a:srgbClr val="231F20"/>
                </a:solidFill>
                <a:latin typeface="GothamBook"/>
                <a:cs typeface="GothamBook"/>
              </a:rPr>
              <a:t>vide</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writin</a:t>
            </a:r>
            <a:r>
              <a:rPr lang="en-US" sz="1200" dirty="0">
                <a:solidFill>
                  <a:srgbClr val="231F20"/>
                </a:solidFill>
                <a:latin typeface="GothamBook"/>
                <a:cs typeface="GothamBook"/>
              </a:rPr>
              <a:t>g</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depend</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upo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whethe</a:t>
            </a:r>
            <a:r>
              <a:rPr lang="en-US" sz="1200" dirty="0">
                <a:solidFill>
                  <a:srgbClr val="231F20"/>
                </a:solidFill>
                <a:latin typeface="GothamBook"/>
                <a:cs typeface="GothamBook"/>
              </a:rPr>
              <a:t>r</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Financia</a:t>
            </a:r>
            <a:r>
              <a:rPr lang="en-US" sz="1200" dirty="0">
                <a:solidFill>
                  <a:srgbClr val="231F20"/>
                </a:solidFill>
                <a:latin typeface="GothamBook"/>
                <a:cs typeface="GothamBook"/>
              </a:rPr>
              <a:t>l</a:t>
            </a:r>
            <a:r>
              <a:rPr lang="en-US" sz="1200" spc="-17" dirty="0">
                <a:solidFill>
                  <a:srgbClr val="231F20"/>
                </a:solidFill>
                <a:latin typeface="GothamBook"/>
                <a:cs typeface="GothamBook"/>
              </a:rPr>
              <a:t> </a:t>
            </a:r>
            <a:r>
              <a:rPr lang="en-US" sz="1200" spc="-30" dirty="0">
                <a:solidFill>
                  <a:srgbClr val="231F20"/>
                </a:solidFill>
                <a:latin typeface="GothamBook"/>
                <a:cs typeface="GothamBook"/>
              </a:rPr>
              <a:t>A</a:t>
            </a:r>
            <a:r>
              <a:rPr lang="en-US" sz="1200" spc="-10" dirty="0">
                <a:solidFill>
                  <a:srgbClr val="231F20"/>
                </a:solidFill>
                <a:latin typeface="GothamBook"/>
                <a:cs typeface="GothamBook"/>
              </a:rPr>
              <a:t>dvi</a:t>
            </a:r>
            <a:r>
              <a:rPr lang="en-US" sz="1200" spc="-20" dirty="0">
                <a:solidFill>
                  <a:srgbClr val="231F20"/>
                </a:solidFill>
                <a:latin typeface="GothamBook"/>
                <a:cs typeface="GothamBook"/>
              </a:rPr>
              <a:t>c</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spc="-13" dirty="0">
                <a:solidFill>
                  <a:srgbClr val="231F20"/>
                </a:solidFill>
                <a:latin typeface="GothamBook"/>
                <a:cs typeface="GothamBook"/>
              </a:rPr>
              <a:t>a</a:t>
            </a:r>
            <a:r>
              <a:rPr lang="en-US" sz="1200" dirty="0">
                <a:solidFill>
                  <a:srgbClr val="231F20"/>
                </a:solidFill>
                <a:latin typeface="GothamBook"/>
                <a:cs typeface="GothamBook"/>
              </a:rPr>
              <a:t>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bein</a:t>
            </a:r>
            <a:r>
              <a:rPr lang="en-US" sz="1200" dirty="0">
                <a:solidFill>
                  <a:srgbClr val="231F20"/>
                </a:solidFill>
                <a:latin typeface="GothamBook"/>
                <a:cs typeface="GothamBook"/>
              </a:rPr>
              <a:t>g</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33" dirty="0">
                <a:solidFill>
                  <a:srgbClr val="231F20"/>
                </a:solidFill>
                <a:latin typeface="GothamBook"/>
                <a:cs typeface="GothamBook"/>
              </a:rPr>
              <a:t>o</a:t>
            </a:r>
            <a:r>
              <a:rPr lang="en-US" sz="1200" spc="-10" dirty="0">
                <a:solidFill>
                  <a:srgbClr val="231F20"/>
                </a:solidFill>
                <a:latin typeface="GothamBook"/>
                <a:cs typeface="GothamBook"/>
              </a:rPr>
              <a:t>vide</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equi</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Financia</a:t>
            </a:r>
            <a:r>
              <a:rPr lang="en-US" sz="1200" dirty="0">
                <a:solidFill>
                  <a:srgbClr val="231F20"/>
                </a:solidFill>
                <a:latin typeface="GothamBook"/>
                <a:cs typeface="GothamBook"/>
              </a:rPr>
              <a:t>l</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Planning.</a:t>
            </a:r>
            <a:endParaRPr lang="en-US" sz="1200" dirty="0">
              <a:latin typeface="GothamBook"/>
              <a:cs typeface="GothamBook"/>
            </a:endParaRPr>
          </a:p>
          <a:p>
            <a:pPr>
              <a:lnSpc>
                <a:spcPts val="364"/>
              </a:lnSpc>
              <a:spcBef>
                <a:spcPts val="17"/>
              </a:spcBef>
            </a:pPr>
            <a:endParaRPr lang="en-US" sz="1200" dirty="0"/>
          </a:p>
          <a:p>
            <a:pPr marL="8405" marR="8405">
              <a:lnSpc>
                <a:spcPts val="927"/>
              </a:lnSpc>
            </a:pPr>
            <a:r>
              <a:rPr lang="en-US" sz="1200" spc="-10" dirty="0">
                <a:solidFill>
                  <a:srgbClr val="231F20"/>
                </a:solidFill>
                <a:latin typeface="GothamBook"/>
                <a:cs typeface="GothamBook"/>
              </a:rPr>
              <a:t>CF</a:t>
            </a:r>
            <a:r>
              <a:rPr lang="en-US" sz="1200" dirty="0">
                <a:solidFill>
                  <a:srgbClr val="231F20"/>
                </a:solidFill>
                <a:latin typeface="GothamBook"/>
                <a:cs typeface="GothamBook"/>
              </a:rPr>
              <a:t>P</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Boa</a:t>
            </a:r>
            <a:r>
              <a:rPr lang="en-US" sz="1200" spc="-26" dirty="0">
                <a:solidFill>
                  <a:srgbClr val="231F20"/>
                </a:solidFill>
                <a:latin typeface="GothamBook"/>
                <a:cs typeface="GothamBook"/>
              </a:rPr>
              <a:t>r</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ha</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epa</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10" dirty="0">
                <a:solidFill>
                  <a:srgbClr val="231F20"/>
                </a:solidFill>
                <a:latin typeface="Gotham Bold"/>
                <a:cs typeface="Gotham Bold"/>
              </a:rPr>
              <a:t>Financia</a:t>
            </a:r>
            <a:r>
              <a:rPr lang="en-US" sz="1200" dirty="0">
                <a:solidFill>
                  <a:srgbClr val="231F20"/>
                </a:solidFill>
                <a:latin typeface="Gotham Bold"/>
                <a:cs typeface="Gotham Bold"/>
              </a:rPr>
              <a:t>l</a:t>
            </a:r>
            <a:r>
              <a:rPr lang="en-US" sz="1200" spc="-17" dirty="0">
                <a:solidFill>
                  <a:srgbClr val="231F20"/>
                </a:solidFill>
                <a:latin typeface="Gotham Bold"/>
                <a:cs typeface="Gotham Bold"/>
              </a:rPr>
              <a:t> </a:t>
            </a:r>
            <a:r>
              <a:rPr lang="en-US" sz="1200" spc="-30" dirty="0">
                <a:solidFill>
                  <a:srgbClr val="231F20"/>
                </a:solidFill>
                <a:latin typeface="Gotham Bold"/>
                <a:cs typeface="Gotham Bold"/>
              </a:rPr>
              <a:t>A</a:t>
            </a:r>
            <a:r>
              <a:rPr lang="en-US" sz="1200" spc="-10" dirty="0">
                <a:solidFill>
                  <a:srgbClr val="231F20"/>
                </a:solidFill>
                <a:latin typeface="Gotham Bold"/>
                <a:cs typeface="Gotham Bold"/>
              </a:rPr>
              <a:t>dvi</a:t>
            </a:r>
            <a:r>
              <a:rPr lang="en-US" sz="1200" spc="-20" dirty="0">
                <a:solidFill>
                  <a:srgbClr val="231F20"/>
                </a:solidFill>
                <a:latin typeface="Gotham Bold"/>
                <a:cs typeface="Gotham Bold"/>
              </a:rPr>
              <a:t>c</a:t>
            </a:r>
            <a:r>
              <a:rPr lang="en-US" sz="1200" dirty="0">
                <a:solidFill>
                  <a:srgbClr val="231F20"/>
                </a:solidFill>
                <a:latin typeface="Gotham Bold"/>
                <a:cs typeface="Gotham Bold"/>
              </a:rPr>
              <a:t>e</a:t>
            </a:r>
            <a:r>
              <a:rPr lang="en-US" sz="1200" spc="-17" dirty="0">
                <a:solidFill>
                  <a:srgbClr val="231F20"/>
                </a:solidFill>
                <a:latin typeface="Gotham Bold"/>
                <a:cs typeface="Gotham Bold"/>
              </a:rPr>
              <a:t> </a:t>
            </a:r>
            <a:r>
              <a:rPr lang="en-US" sz="1200" spc="-10" dirty="0">
                <a:solidFill>
                  <a:srgbClr val="231F20"/>
                </a:solidFill>
                <a:latin typeface="Gotham Bold"/>
                <a:cs typeface="Gotham Bold"/>
              </a:rPr>
              <a:t>Engagement</a:t>
            </a:r>
            <a:r>
              <a:rPr lang="en-US" sz="1200" dirty="0">
                <a:solidFill>
                  <a:srgbClr val="231F20"/>
                </a:solidFill>
                <a:latin typeface="Gotham Bold"/>
                <a:cs typeface="Gotham Bold"/>
              </a:rPr>
              <a:t>s</a:t>
            </a:r>
            <a:r>
              <a:rPr lang="en-US" sz="1200" spc="-17" dirty="0">
                <a:solidFill>
                  <a:srgbClr val="231F20"/>
                </a:solidFill>
                <a:latin typeface="Gotham Bold"/>
                <a:cs typeface="Gotham Bold"/>
              </a:rPr>
              <a:t> </a:t>
            </a:r>
            <a:r>
              <a:rPr lang="en-US" sz="1200" spc="-10" dirty="0">
                <a:solidFill>
                  <a:srgbClr val="231F20"/>
                </a:solidFill>
                <a:latin typeface="Gotham Bold"/>
                <a:cs typeface="Gotham Bold"/>
              </a:rPr>
              <a:t>Disclosu</a:t>
            </a:r>
            <a:r>
              <a:rPr lang="en-US" sz="1200" spc="-20" dirty="0">
                <a:solidFill>
                  <a:srgbClr val="231F20"/>
                </a:solidFill>
                <a:latin typeface="Gotham Bold"/>
                <a:cs typeface="Gotham Bold"/>
              </a:rPr>
              <a:t>r</a:t>
            </a:r>
            <a:r>
              <a:rPr lang="en-US" sz="1200" dirty="0">
                <a:solidFill>
                  <a:srgbClr val="231F20"/>
                </a:solidFill>
                <a:latin typeface="Gotham Bold"/>
                <a:cs typeface="Gotham Bold"/>
              </a:rPr>
              <a:t>e</a:t>
            </a:r>
            <a:r>
              <a:rPr lang="en-US" sz="1200" spc="-17" dirty="0">
                <a:solidFill>
                  <a:srgbClr val="231F20"/>
                </a:solidFill>
                <a:latin typeface="Gotham Bold"/>
                <a:cs typeface="Gotham Bold"/>
              </a:rPr>
              <a:t> </a:t>
            </a:r>
            <a:r>
              <a:rPr lang="en-US" sz="1200" spc="-10" dirty="0">
                <a:solidFill>
                  <a:srgbClr val="231F20"/>
                </a:solidFill>
                <a:latin typeface="Gotham Bold"/>
                <a:cs typeface="Gotham Bold"/>
              </a:rPr>
              <a:t>Guid</a:t>
            </a:r>
            <a:r>
              <a:rPr lang="en-US" sz="1200" dirty="0">
                <a:solidFill>
                  <a:srgbClr val="231F20"/>
                </a:solidFill>
                <a:latin typeface="Gotham Bold"/>
                <a:cs typeface="Gotham Bold"/>
              </a:rPr>
              <a:t>e</a:t>
            </a:r>
            <a:r>
              <a:rPr lang="en-US" sz="1200" spc="-17" dirty="0">
                <a:solidFill>
                  <a:srgbClr val="231F20"/>
                </a:solidFill>
                <a:latin typeface="Gotham Bold"/>
                <a:cs typeface="Gotham Bold"/>
              </a:rPr>
              <a:t> </a:t>
            </a:r>
            <a:r>
              <a:rPr lang="en-US" sz="1200" spc="-10" dirty="0">
                <a:solidFill>
                  <a:srgbClr val="231F20"/>
                </a:solidFill>
                <a:latin typeface="GothamBook"/>
                <a:cs typeface="GothamBook"/>
              </a:rPr>
              <a:t>an</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10" dirty="0">
                <a:solidFill>
                  <a:srgbClr val="231F20"/>
                </a:solidFill>
                <a:latin typeface="Gotham Bold"/>
                <a:cs typeface="Gotham Bold"/>
              </a:rPr>
              <a:t>Financia</a:t>
            </a:r>
            <a:r>
              <a:rPr lang="en-US" sz="1200" dirty="0">
                <a:solidFill>
                  <a:srgbClr val="231F20"/>
                </a:solidFill>
                <a:latin typeface="Gotham Bold"/>
                <a:cs typeface="Gotham Bold"/>
              </a:rPr>
              <a:t>l</a:t>
            </a:r>
            <a:r>
              <a:rPr lang="en-US" sz="1200" spc="-17" dirty="0">
                <a:solidFill>
                  <a:srgbClr val="231F20"/>
                </a:solidFill>
                <a:latin typeface="Gotham Bold"/>
                <a:cs typeface="Gotham Bold"/>
              </a:rPr>
              <a:t> </a:t>
            </a:r>
            <a:r>
              <a:rPr lang="en-US" sz="1200" spc="-10" dirty="0">
                <a:solidFill>
                  <a:srgbClr val="231F20"/>
                </a:solidFill>
                <a:latin typeface="Gotham Bold"/>
                <a:cs typeface="Gotham Bold"/>
              </a:rPr>
              <a:t>Plannin</a:t>
            </a:r>
            <a:r>
              <a:rPr lang="en-US" sz="1200" dirty="0">
                <a:solidFill>
                  <a:srgbClr val="231F20"/>
                </a:solidFill>
                <a:latin typeface="Gotham Bold"/>
                <a:cs typeface="Gotham Bold"/>
              </a:rPr>
              <a:t>g</a:t>
            </a:r>
            <a:r>
              <a:rPr lang="en-US" sz="1200" spc="-17" dirty="0">
                <a:solidFill>
                  <a:srgbClr val="231F20"/>
                </a:solidFill>
                <a:latin typeface="Gotham Bold"/>
                <a:cs typeface="Gotham Bold"/>
              </a:rPr>
              <a:t> </a:t>
            </a:r>
            <a:r>
              <a:rPr lang="en-US" sz="1200" spc="-10" dirty="0">
                <a:solidFill>
                  <a:srgbClr val="231F20"/>
                </a:solidFill>
                <a:latin typeface="Gotham Bold"/>
                <a:cs typeface="Gotham Bold"/>
              </a:rPr>
              <a:t>Engagements Disclosu</a:t>
            </a:r>
            <a:r>
              <a:rPr lang="en-US" sz="1200" spc="-20" dirty="0">
                <a:solidFill>
                  <a:srgbClr val="231F20"/>
                </a:solidFill>
                <a:latin typeface="Gotham Bold"/>
                <a:cs typeface="Gotham Bold"/>
              </a:rPr>
              <a:t>r</a:t>
            </a:r>
            <a:r>
              <a:rPr lang="en-US" sz="1200" dirty="0">
                <a:solidFill>
                  <a:srgbClr val="231F20"/>
                </a:solidFill>
                <a:latin typeface="Gotham Bold"/>
                <a:cs typeface="Gotham Bold"/>
              </a:rPr>
              <a:t>e</a:t>
            </a:r>
            <a:r>
              <a:rPr lang="en-US" sz="1200" spc="-17" dirty="0">
                <a:solidFill>
                  <a:srgbClr val="231F20"/>
                </a:solidFill>
                <a:latin typeface="Gotham Bold"/>
                <a:cs typeface="Gotham Bold"/>
              </a:rPr>
              <a:t> </a:t>
            </a:r>
            <a:r>
              <a:rPr lang="en-US" sz="1200" spc="-10" dirty="0">
                <a:solidFill>
                  <a:srgbClr val="231F20"/>
                </a:solidFill>
                <a:latin typeface="Gotham Bold"/>
                <a:cs typeface="Gotham Bold"/>
              </a:rPr>
              <a:t>Guide</a:t>
            </a:r>
            <a:r>
              <a:rPr lang="en-US" sz="1200" dirty="0">
                <a:solidFill>
                  <a:srgbClr val="231F20"/>
                </a:solidFill>
                <a:latin typeface="GothamBook"/>
                <a:cs typeface="GothamBook"/>
              </a:rPr>
              <a:t>.</a:t>
            </a:r>
            <a:r>
              <a:rPr lang="en-US" sz="1200" spc="-17" dirty="0">
                <a:solidFill>
                  <a:srgbClr val="231F20"/>
                </a:solidFill>
                <a:latin typeface="GothamBook"/>
                <a:cs typeface="GothamBook"/>
              </a:rPr>
              <a:t> </a:t>
            </a:r>
            <a:r>
              <a:rPr lang="en-US" sz="1200" spc="-23" dirty="0">
                <a:solidFill>
                  <a:srgbClr val="231F20"/>
                </a:solidFill>
                <a:latin typeface="GothamBook"/>
                <a:cs typeface="GothamBook"/>
              </a:rPr>
              <a:t>T</a:t>
            </a:r>
            <a:r>
              <a:rPr lang="en-US" sz="1200" spc="-10" dirty="0">
                <a:solidFill>
                  <a:srgbClr val="231F20"/>
                </a:solidFill>
                <a:latin typeface="GothamBook"/>
                <a:cs typeface="GothamBook"/>
              </a:rPr>
              <a:t>h</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Disclosu</a:t>
            </a:r>
            <a:r>
              <a:rPr lang="en-US" sz="1200" spc="-26" dirty="0">
                <a:solidFill>
                  <a:srgbClr val="231F20"/>
                </a:solidFill>
                <a:latin typeface="GothamBook"/>
                <a:cs typeface="GothamBook"/>
              </a:rPr>
              <a:t>r</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Guide</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describ</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detai</a:t>
            </a:r>
            <a:r>
              <a:rPr lang="en-US" sz="1200" dirty="0">
                <a:solidFill>
                  <a:srgbClr val="231F20"/>
                </a:solidFill>
                <a:latin typeface="GothamBook"/>
                <a:cs typeface="GothamBook"/>
              </a:rPr>
              <a:t>l</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Dut</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20" dirty="0">
                <a:solidFill>
                  <a:srgbClr val="231F20"/>
                </a:solidFill>
                <a:latin typeface="GothamBook"/>
                <a:cs typeface="GothamBook"/>
              </a:rPr>
              <a:t>t</a:t>
            </a:r>
            <a:r>
              <a:rPr lang="en-US" sz="1200" dirty="0">
                <a:solidFill>
                  <a:srgbClr val="231F20"/>
                </a:solidFill>
                <a:latin typeface="GothamBook"/>
                <a:cs typeface="GothamBook"/>
              </a:rPr>
              <a:t>o</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33" dirty="0">
                <a:solidFill>
                  <a:srgbClr val="231F20"/>
                </a:solidFill>
                <a:latin typeface="GothamBook"/>
                <a:cs typeface="GothamBook"/>
              </a:rPr>
              <a:t>o</a:t>
            </a:r>
            <a:r>
              <a:rPr lang="en-US" sz="1200" spc="-10" dirty="0">
                <a:solidFill>
                  <a:srgbClr val="231F20"/>
                </a:solidFill>
                <a:latin typeface="GothamBook"/>
                <a:cs typeface="GothamBook"/>
              </a:rPr>
              <a:t>vid</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In</a:t>
            </a:r>
            <a:r>
              <a:rPr lang="en-US" sz="1200" spc="-17" dirty="0">
                <a:solidFill>
                  <a:srgbClr val="231F20"/>
                </a:solidFill>
                <a:latin typeface="GothamBook"/>
                <a:cs typeface="GothamBook"/>
              </a:rPr>
              <a:t>f</a:t>
            </a:r>
            <a:r>
              <a:rPr lang="en-US" sz="1200" spc="-10" dirty="0">
                <a:solidFill>
                  <a:srgbClr val="231F20"/>
                </a:solidFill>
                <a:latin typeface="GothamBook"/>
                <a:cs typeface="GothamBook"/>
              </a:rPr>
              <a:t>orm</a:t>
            </a:r>
            <a:r>
              <a:rPr lang="en-US" sz="1200" spc="-13" dirty="0">
                <a:solidFill>
                  <a:srgbClr val="231F20"/>
                </a:solidFill>
                <a:latin typeface="GothamBook"/>
                <a:cs typeface="GothamBook"/>
              </a:rPr>
              <a:t>a</a:t>
            </a:r>
            <a:r>
              <a:rPr lang="en-US" sz="1200" spc="-10" dirty="0">
                <a:solidFill>
                  <a:srgbClr val="231F20"/>
                </a:solidFill>
                <a:latin typeface="GothamBook"/>
                <a:cs typeface="GothamBook"/>
              </a:rPr>
              <a:t>tio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20" dirty="0">
                <a:solidFill>
                  <a:srgbClr val="231F20"/>
                </a:solidFill>
                <a:latin typeface="GothamBook"/>
                <a:cs typeface="GothamBook"/>
              </a:rPr>
              <a:t>t</a:t>
            </a:r>
            <a:r>
              <a:rPr lang="en-US" sz="1200" dirty="0">
                <a:solidFill>
                  <a:srgbClr val="231F20"/>
                </a:solidFill>
                <a:latin typeface="GothamBook"/>
                <a:cs typeface="GothamBook"/>
              </a:rPr>
              <a:t>o</a:t>
            </a:r>
            <a:r>
              <a:rPr lang="en-US" sz="1200" spc="-17" dirty="0">
                <a:solidFill>
                  <a:srgbClr val="231F20"/>
                </a:solidFill>
                <a:latin typeface="GothamBook"/>
                <a:cs typeface="GothamBook"/>
              </a:rPr>
              <a:t> </a:t>
            </a: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Client</a:t>
            </a:r>
            <a:r>
              <a:rPr lang="en-US" sz="1200" dirty="0">
                <a:solidFill>
                  <a:srgbClr val="231F20"/>
                </a:solidFill>
                <a:latin typeface="GothamBook"/>
                <a:cs typeface="GothamBook"/>
              </a:rPr>
              <a: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These</a:t>
            </a:r>
            <a:r>
              <a:rPr lang="en-US" sz="1200" spc="-10" baseline="0" dirty="0">
                <a:solidFill>
                  <a:srgbClr val="231F20"/>
                </a:solidFill>
                <a:latin typeface="GothamBook"/>
                <a:cs typeface="GothamBook"/>
              </a:rPr>
              <a:t> flow charts are </a:t>
            </a: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brie</a:t>
            </a:r>
            <a:r>
              <a:rPr lang="en-US" sz="1200" dirty="0">
                <a:solidFill>
                  <a:srgbClr val="231F20"/>
                </a:solidFill>
                <a:latin typeface="GothamBook"/>
                <a:cs typeface="GothamBook"/>
              </a:rPr>
              <a:t>f</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summar</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o</a:t>
            </a:r>
            <a:r>
              <a:rPr lang="en-US" sz="1200" dirty="0">
                <a:solidFill>
                  <a:srgbClr val="231F20"/>
                </a:solidFill>
                <a:latin typeface="GothamBook"/>
                <a:cs typeface="GothamBook"/>
              </a:rPr>
              <a:t>f</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c</a:t>
            </a:r>
            <a:r>
              <a:rPr lang="en-US" sz="1200" spc="-13" dirty="0">
                <a:solidFill>
                  <a:srgbClr val="231F20"/>
                </a:solidFill>
                <a:latin typeface="GothamBook"/>
                <a:cs typeface="GothamBook"/>
              </a:rPr>
              <a:t>a</a:t>
            </a:r>
            <a:r>
              <a:rPr lang="en-US" sz="1200" spc="-20" dirty="0">
                <a:solidFill>
                  <a:srgbClr val="231F20"/>
                </a:solidFill>
                <a:latin typeface="GothamBook"/>
                <a:cs typeface="GothamBook"/>
              </a:rPr>
              <a:t>t</a:t>
            </a:r>
            <a:r>
              <a:rPr lang="en-US" sz="1200" spc="-10" dirty="0">
                <a:solidFill>
                  <a:srgbClr val="231F20"/>
                </a:solidFill>
                <a:latin typeface="GothamBook"/>
                <a:cs typeface="GothamBook"/>
              </a:rPr>
              <a:t>egorie</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o</a:t>
            </a:r>
            <a:r>
              <a:rPr lang="en-US" sz="1200" dirty="0">
                <a:solidFill>
                  <a:srgbClr val="231F20"/>
                </a:solidFill>
                <a:latin typeface="GothamBook"/>
                <a:cs typeface="GothamBook"/>
              </a:rPr>
              <a:t>f</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in</a:t>
            </a:r>
            <a:r>
              <a:rPr lang="en-US" sz="1200" spc="-17" dirty="0">
                <a:solidFill>
                  <a:srgbClr val="231F20"/>
                </a:solidFill>
                <a:latin typeface="GothamBook"/>
                <a:cs typeface="GothamBook"/>
              </a:rPr>
              <a:t>f</a:t>
            </a:r>
            <a:r>
              <a:rPr lang="en-US" sz="1200" spc="-10" dirty="0">
                <a:solidFill>
                  <a:srgbClr val="231F20"/>
                </a:solidFill>
                <a:latin typeface="GothamBook"/>
                <a:cs typeface="GothamBook"/>
              </a:rPr>
              <a:t>orm</a:t>
            </a:r>
            <a:r>
              <a:rPr lang="en-US" sz="1200" spc="-13" dirty="0">
                <a:solidFill>
                  <a:srgbClr val="231F20"/>
                </a:solidFill>
                <a:latin typeface="GothamBook"/>
                <a:cs typeface="GothamBook"/>
              </a:rPr>
              <a:t>a</a:t>
            </a:r>
            <a:r>
              <a:rPr lang="en-US" sz="1200" spc="-10" dirty="0">
                <a:solidFill>
                  <a:srgbClr val="231F20"/>
                </a:solidFill>
                <a:latin typeface="GothamBook"/>
                <a:cs typeface="GothamBook"/>
              </a:rPr>
              <a:t>tio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spc="-13" dirty="0">
                <a:solidFill>
                  <a:srgbClr val="231F20"/>
                </a:solidFill>
                <a:latin typeface="GothamBook"/>
                <a:cs typeface="GothamBook"/>
              </a:rPr>
              <a:t>a</a:t>
            </a:r>
            <a:r>
              <a:rPr lang="en-US" sz="1200" dirty="0">
                <a:solidFill>
                  <a:srgbClr val="231F20"/>
                </a:solidFill>
                <a:latin typeface="GothamBook"/>
                <a:cs typeface="GothamBook"/>
              </a:rPr>
              <a:t>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mu</a:t>
            </a:r>
            <a:r>
              <a:rPr lang="en-US" sz="1200" spc="-17" dirty="0">
                <a:solidFill>
                  <a:srgbClr val="231F20"/>
                </a:solidFill>
                <a:latin typeface="GothamBook"/>
                <a:cs typeface="GothamBook"/>
              </a:rPr>
              <a:t>s</a:t>
            </a:r>
            <a:r>
              <a:rPr lang="en-US" sz="1200" dirty="0">
                <a:solidFill>
                  <a:srgbClr val="231F20"/>
                </a:solidFill>
                <a:latin typeface="GothamBook"/>
                <a:cs typeface="GothamBook"/>
              </a:rPr>
              <a:t>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b</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sha</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wit</a:t>
            </a:r>
            <a:r>
              <a:rPr lang="en-US" sz="1200" dirty="0">
                <a:solidFill>
                  <a:srgbClr val="231F20"/>
                </a:solidFill>
                <a:latin typeface="GothamBook"/>
                <a:cs typeface="GothamBook"/>
              </a:rPr>
              <a:t>h</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Client</a:t>
            </a:r>
            <a:r>
              <a:rPr lang="en-US" sz="1200" dirty="0">
                <a:solidFill>
                  <a:srgbClr val="231F20"/>
                </a:solidFill>
                <a:latin typeface="GothamBook"/>
                <a:cs typeface="GothamBook"/>
              </a:rPr>
              <a: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an</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whethe</a:t>
            </a:r>
            <a:r>
              <a:rPr lang="en-US" sz="1200" dirty="0">
                <a:solidFill>
                  <a:srgbClr val="231F20"/>
                </a:solidFill>
                <a:latin typeface="GothamBook"/>
                <a:cs typeface="GothamBook"/>
              </a:rPr>
              <a:t>r</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in</a:t>
            </a:r>
            <a:r>
              <a:rPr lang="en-US" sz="1200" spc="-17" dirty="0">
                <a:solidFill>
                  <a:srgbClr val="231F20"/>
                </a:solidFill>
                <a:latin typeface="GothamBook"/>
                <a:cs typeface="GothamBook"/>
              </a:rPr>
              <a:t>f</a:t>
            </a:r>
            <a:r>
              <a:rPr lang="en-US" sz="1200" spc="-10" dirty="0">
                <a:solidFill>
                  <a:srgbClr val="231F20"/>
                </a:solidFill>
                <a:latin typeface="GothamBook"/>
                <a:cs typeface="GothamBook"/>
              </a:rPr>
              <a:t>orm</a:t>
            </a:r>
            <a:r>
              <a:rPr lang="en-US" sz="1200" spc="-13" dirty="0">
                <a:solidFill>
                  <a:srgbClr val="231F20"/>
                </a:solidFill>
                <a:latin typeface="GothamBook"/>
                <a:cs typeface="GothamBook"/>
              </a:rPr>
              <a:t>a</a:t>
            </a:r>
            <a:r>
              <a:rPr lang="en-US" sz="1200" spc="-10" dirty="0">
                <a:solidFill>
                  <a:srgbClr val="231F20"/>
                </a:solidFill>
                <a:latin typeface="GothamBook"/>
                <a:cs typeface="GothamBook"/>
              </a:rPr>
              <a:t>tio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mu</a:t>
            </a:r>
            <a:r>
              <a:rPr lang="en-US" sz="1200" spc="-17" dirty="0">
                <a:solidFill>
                  <a:srgbClr val="231F20"/>
                </a:solidFill>
                <a:latin typeface="GothamBook"/>
                <a:cs typeface="GothamBook"/>
              </a:rPr>
              <a:t>s</a:t>
            </a:r>
            <a:r>
              <a:rPr lang="en-US" sz="1200" dirty="0">
                <a:solidFill>
                  <a:srgbClr val="231F20"/>
                </a:solidFill>
                <a:latin typeface="GothamBook"/>
                <a:cs typeface="GothamBook"/>
              </a:rPr>
              <a:t>t </a:t>
            </a:r>
            <a:r>
              <a:rPr lang="en-US" sz="1200" spc="-10" dirty="0">
                <a:solidFill>
                  <a:srgbClr val="231F20"/>
                </a:solidFill>
                <a:latin typeface="GothamBook"/>
                <a:cs typeface="GothamBook"/>
              </a:rPr>
              <a:t>b</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33" dirty="0">
                <a:solidFill>
                  <a:srgbClr val="231F20"/>
                </a:solidFill>
                <a:latin typeface="GothamBook"/>
                <a:cs typeface="GothamBook"/>
              </a:rPr>
              <a:t>o</a:t>
            </a:r>
            <a:r>
              <a:rPr lang="en-US" sz="1200" spc="-10" dirty="0">
                <a:solidFill>
                  <a:srgbClr val="231F20"/>
                </a:solidFill>
                <a:latin typeface="GothamBook"/>
                <a:cs typeface="GothamBook"/>
              </a:rPr>
              <a:t>vide</a:t>
            </a:r>
            <a:r>
              <a:rPr lang="en-US" sz="1200" dirty="0">
                <a:solidFill>
                  <a:srgbClr val="231F20"/>
                </a:solidFill>
                <a:latin typeface="GothamBook"/>
                <a:cs typeface="GothamBook"/>
              </a:rPr>
              <a:t>d</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o</a:t>
            </a:r>
            <a:r>
              <a:rPr lang="en-US" sz="1200" spc="-30" dirty="0">
                <a:solidFill>
                  <a:srgbClr val="231F20"/>
                </a:solidFill>
                <a:latin typeface="GothamBook"/>
                <a:cs typeface="GothamBook"/>
              </a:rPr>
              <a:t>r</a:t>
            </a:r>
            <a:r>
              <a:rPr lang="en-US" sz="1200" spc="-10" dirty="0">
                <a:solidFill>
                  <a:srgbClr val="231F20"/>
                </a:solidFill>
                <a:latin typeface="GothamBook"/>
                <a:cs typeface="GothamBook"/>
              </a:rPr>
              <a:t>all</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o</a:t>
            </a:r>
            <a:r>
              <a:rPr lang="en-US" sz="1200" dirty="0">
                <a:solidFill>
                  <a:srgbClr val="231F20"/>
                </a:solidFill>
                <a:latin typeface="GothamBook"/>
                <a:cs typeface="GothamBook"/>
              </a:rPr>
              <a:t>r</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writing</a:t>
            </a:r>
            <a:r>
              <a:rPr lang="en-US" sz="1200" dirty="0">
                <a:solidFill>
                  <a:srgbClr val="231F20"/>
                </a:solidFill>
                <a:latin typeface="GothamBook"/>
                <a:cs typeface="GothamBook"/>
              </a:rPr>
              <a:t>.</a:t>
            </a:r>
            <a:r>
              <a:rPr lang="en-US" sz="1200" spc="-17" dirty="0">
                <a:solidFill>
                  <a:srgbClr val="231F20"/>
                </a:solidFill>
                <a:latin typeface="GothamBook"/>
                <a:cs typeface="GothamBook"/>
              </a:rPr>
              <a:t> </a:t>
            </a:r>
            <a:r>
              <a:rPr lang="en-US" sz="1200" spc="-23" dirty="0">
                <a:solidFill>
                  <a:srgbClr val="231F20"/>
                </a:solidFill>
                <a:latin typeface="GothamBook"/>
                <a:cs typeface="GothamBook"/>
              </a:rPr>
              <a:t>T</a:t>
            </a:r>
            <a:r>
              <a:rPr lang="en-US" sz="1200" spc="-10" dirty="0">
                <a:solidFill>
                  <a:srgbClr val="231F20"/>
                </a:solidFill>
                <a:latin typeface="GothamBook"/>
                <a:cs typeface="GothamBook"/>
              </a:rPr>
              <a:t>h</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equi</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emen</a:t>
            </a:r>
            <a:r>
              <a:rPr lang="en-US" sz="1200" dirty="0">
                <a:solidFill>
                  <a:srgbClr val="231F20"/>
                </a:solidFill>
                <a:latin typeface="GothamBook"/>
                <a:cs typeface="GothamBook"/>
              </a:rPr>
              <a:t>t</a:t>
            </a:r>
            <a:r>
              <a:rPr lang="en-US" sz="1200" spc="-17" dirty="0">
                <a:solidFill>
                  <a:srgbClr val="231F20"/>
                </a:solidFill>
                <a:latin typeface="GothamBook"/>
                <a:cs typeface="GothamBook"/>
              </a:rPr>
              <a:t> </a:t>
            </a:r>
            <a:r>
              <a:rPr lang="en-US" sz="1200" spc="-20" dirty="0">
                <a:solidFill>
                  <a:srgbClr val="231F20"/>
                </a:solidFill>
                <a:latin typeface="GothamBook"/>
                <a:cs typeface="GothamBook"/>
              </a:rPr>
              <a:t>t</a:t>
            </a:r>
            <a:r>
              <a:rPr lang="en-US" sz="1200" dirty="0">
                <a:solidFill>
                  <a:srgbClr val="231F20"/>
                </a:solidFill>
                <a:latin typeface="GothamBook"/>
                <a:cs typeface="GothamBook"/>
              </a:rPr>
              <a:t>o</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p</a:t>
            </a:r>
            <a:r>
              <a:rPr lang="en-US" sz="1200" spc="-26" dirty="0">
                <a:solidFill>
                  <a:srgbClr val="231F20"/>
                </a:solidFill>
                <a:latin typeface="GothamBook"/>
                <a:cs typeface="GothamBook"/>
              </a:rPr>
              <a:t>r</a:t>
            </a:r>
            <a:r>
              <a:rPr lang="en-US" sz="1200" spc="-33" dirty="0">
                <a:solidFill>
                  <a:srgbClr val="231F20"/>
                </a:solidFill>
                <a:latin typeface="GothamBook"/>
                <a:cs typeface="GothamBook"/>
              </a:rPr>
              <a:t>o</a:t>
            </a:r>
            <a:r>
              <a:rPr lang="en-US" sz="1200" spc="-10" dirty="0">
                <a:solidFill>
                  <a:srgbClr val="231F20"/>
                </a:solidFill>
                <a:latin typeface="GothamBook"/>
                <a:cs typeface="GothamBook"/>
              </a:rPr>
              <a:t>vid</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in</a:t>
            </a:r>
            <a:r>
              <a:rPr lang="en-US" sz="1200" spc="-17" dirty="0">
                <a:solidFill>
                  <a:srgbClr val="231F20"/>
                </a:solidFill>
                <a:latin typeface="GothamBook"/>
                <a:cs typeface="GothamBook"/>
              </a:rPr>
              <a:t>f</a:t>
            </a:r>
            <a:r>
              <a:rPr lang="en-US" sz="1200" spc="-10" dirty="0">
                <a:solidFill>
                  <a:srgbClr val="231F20"/>
                </a:solidFill>
                <a:latin typeface="GothamBook"/>
                <a:cs typeface="GothamBook"/>
              </a:rPr>
              <a:t>orm</a:t>
            </a:r>
            <a:r>
              <a:rPr lang="en-US" sz="1200" spc="-13" dirty="0">
                <a:solidFill>
                  <a:srgbClr val="231F20"/>
                </a:solidFill>
                <a:latin typeface="GothamBook"/>
                <a:cs typeface="GothamBook"/>
              </a:rPr>
              <a:t>a</a:t>
            </a:r>
            <a:r>
              <a:rPr lang="en-US" sz="1200" spc="-10" dirty="0">
                <a:solidFill>
                  <a:srgbClr val="231F20"/>
                </a:solidFill>
                <a:latin typeface="GothamBook"/>
                <a:cs typeface="GothamBook"/>
              </a:rPr>
              <a:t>tio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20" dirty="0">
                <a:solidFill>
                  <a:srgbClr val="231F20"/>
                </a:solidFill>
                <a:latin typeface="GothamBook"/>
                <a:cs typeface="GothamBook"/>
              </a:rPr>
              <a:t>t</a:t>
            </a:r>
            <a:r>
              <a:rPr lang="en-US" sz="1200" dirty="0">
                <a:solidFill>
                  <a:srgbClr val="231F20"/>
                </a:solidFill>
                <a:latin typeface="GothamBook"/>
                <a:cs typeface="GothamBook"/>
              </a:rPr>
              <a:t>o</a:t>
            </a:r>
            <a:r>
              <a:rPr lang="en-US" sz="1200" spc="-17" dirty="0">
                <a:solidFill>
                  <a:srgbClr val="231F20"/>
                </a:solidFill>
                <a:latin typeface="GothamBook"/>
                <a:cs typeface="GothamBook"/>
              </a:rPr>
              <a:t> </a:t>
            </a:r>
            <a:r>
              <a:rPr lang="en-US" sz="1200" dirty="0">
                <a:solidFill>
                  <a:srgbClr val="231F20"/>
                </a:solidFill>
                <a:latin typeface="GothamBook"/>
                <a:cs typeface="GothamBook"/>
              </a:rPr>
              <a:t>a</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Clien</a:t>
            </a:r>
            <a:r>
              <a:rPr lang="en-US" sz="1200" dirty="0">
                <a:solidFill>
                  <a:srgbClr val="231F20"/>
                </a:solidFill>
                <a:latin typeface="GothamBook"/>
                <a:cs typeface="GothamBook"/>
              </a:rPr>
              <a:t>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se</a:t>
            </a:r>
            <a:r>
              <a:rPr lang="en-US" sz="1200" dirty="0">
                <a:solidFill>
                  <a:srgbClr val="231F20"/>
                </a:solidFill>
                <a:latin typeface="GothamBook"/>
                <a:cs typeface="GothamBook"/>
              </a:rPr>
              <a:t>t</a:t>
            </a:r>
            <a:r>
              <a:rPr lang="en-US" sz="1200" spc="-17" dirty="0">
                <a:solidFill>
                  <a:srgbClr val="231F20"/>
                </a:solidFill>
                <a:latin typeface="GothamBook"/>
                <a:cs typeface="GothamBook"/>
              </a:rPr>
              <a:t> f</a:t>
            </a:r>
            <a:r>
              <a:rPr lang="en-US" sz="1200" spc="-10" dirty="0">
                <a:solidFill>
                  <a:srgbClr val="231F20"/>
                </a:solidFill>
                <a:latin typeface="GothamBook"/>
                <a:cs typeface="GothamBook"/>
              </a:rPr>
              <a:t>ort</a:t>
            </a:r>
            <a:r>
              <a:rPr lang="en-US" sz="1200" dirty="0">
                <a:solidFill>
                  <a:srgbClr val="231F20"/>
                </a:solidFill>
                <a:latin typeface="GothamBook"/>
                <a:cs typeface="GothamBook"/>
              </a:rPr>
              <a:t>h</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CF</a:t>
            </a:r>
            <a:r>
              <a:rPr lang="en-US" sz="1200" dirty="0">
                <a:solidFill>
                  <a:srgbClr val="231F20"/>
                </a:solidFill>
                <a:latin typeface="GothamBook"/>
                <a:cs typeface="GothamBook"/>
              </a:rPr>
              <a:t>P</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Boa</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d</a:t>
            </a:r>
            <a:r>
              <a:rPr lang="en-US" sz="1200" spc="-30" dirty="0">
                <a:solidFill>
                  <a:srgbClr val="231F20"/>
                </a:solidFill>
                <a:latin typeface="GothamBook"/>
                <a:cs typeface="GothamBook"/>
              </a:rPr>
              <a:t>’</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i="1" spc="-13" dirty="0">
                <a:solidFill>
                  <a:srgbClr val="231F20"/>
                </a:solidFill>
                <a:latin typeface="Arial"/>
                <a:cs typeface="Arial"/>
              </a:rPr>
              <a:t>C</a:t>
            </a:r>
            <a:r>
              <a:rPr lang="en-US" sz="1200" i="1" spc="46" dirty="0">
                <a:solidFill>
                  <a:srgbClr val="231F20"/>
                </a:solidFill>
                <a:latin typeface="Arial"/>
                <a:cs typeface="Arial"/>
              </a:rPr>
              <a:t>od</a:t>
            </a:r>
            <a:r>
              <a:rPr lang="en-US" sz="1200" i="1" spc="56" dirty="0">
                <a:solidFill>
                  <a:srgbClr val="231F20"/>
                </a:solidFill>
                <a:latin typeface="Arial"/>
                <a:cs typeface="Arial"/>
              </a:rPr>
              <a:t>e </a:t>
            </a:r>
            <a:r>
              <a:rPr lang="en-US" sz="1200" i="1" spc="33" dirty="0">
                <a:solidFill>
                  <a:srgbClr val="231F20"/>
                </a:solidFill>
                <a:latin typeface="Arial"/>
                <a:cs typeface="Arial"/>
              </a:rPr>
              <a:t>and</a:t>
            </a:r>
            <a:r>
              <a:rPr lang="en-US" sz="1200" i="1" spc="10" dirty="0">
                <a:solidFill>
                  <a:srgbClr val="231F20"/>
                </a:solidFill>
                <a:latin typeface="Arial"/>
                <a:cs typeface="Arial"/>
              </a:rPr>
              <a:t> </a:t>
            </a:r>
            <a:r>
              <a:rPr lang="en-US" sz="1200" i="1" spc="-40" dirty="0">
                <a:solidFill>
                  <a:srgbClr val="231F20"/>
                </a:solidFill>
                <a:latin typeface="Arial"/>
                <a:cs typeface="Arial"/>
              </a:rPr>
              <a:t>S</a:t>
            </a:r>
            <a:r>
              <a:rPr lang="en-US" sz="1200" i="1" spc="40" dirty="0">
                <a:solidFill>
                  <a:srgbClr val="231F20"/>
                </a:solidFill>
                <a:latin typeface="Arial"/>
                <a:cs typeface="Arial"/>
              </a:rPr>
              <a:t>tanda</a:t>
            </a:r>
            <a:r>
              <a:rPr lang="en-US" sz="1200" i="1" spc="20" dirty="0">
                <a:solidFill>
                  <a:srgbClr val="231F20"/>
                </a:solidFill>
                <a:latin typeface="Arial"/>
                <a:cs typeface="Arial"/>
              </a:rPr>
              <a:t>r</a:t>
            </a:r>
            <a:r>
              <a:rPr lang="en-US" sz="1200" i="1" spc="30" dirty="0">
                <a:solidFill>
                  <a:srgbClr val="231F20"/>
                </a:solidFill>
                <a:latin typeface="Arial"/>
                <a:cs typeface="Arial"/>
              </a:rPr>
              <a:t>d</a:t>
            </a:r>
            <a:r>
              <a:rPr lang="en-US" sz="1200" i="1" spc="33" dirty="0">
                <a:solidFill>
                  <a:srgbClr val="231F20"/>
                </a:solidFill>
                <a:latin typeface="Arial"/>
                <a:cs typeface="Arial"/>
              </a:rPr>
              <a:t>s </a:t>
            </a:r>
            <a:r>
              <a:rPr lang="en-US" sz="1200" spc="-10" dirty="0">
                <a:solidFill>
                  <a:srgbClr val="231F20"/>
                </a:solidFill>
                <a:latin typeface="GothamBook"/>
                <a:cs typeface="GothamBook"/>
              </a:rPr>
              <a:t>i</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i</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additio</a:t>
            </a:r>
            <a:r>
              <a:rPr lang="en-US" sz="1200" dirty="0">
                <a:solidFill>
                  <a:srgbClr val="231F20"/>
                </a:solidFill>
                <a:latin typeface="GothamBook"/>
                <a:cs typeface="GothamBook"/>
              </a:rPr>
              <a:t>n</a:t>
            </a:r>
            <a:r>
              <a:rPr lang="en-US" sz="1200" spc="-17" dirty="0">
                <a:solidFill>
                  <a:srgbClr val="231F20"/>
                </a:solidFill>
                <a:latin typeface="GothamBook"/>
                <a:cs typeface="GothamBook"/>
              </a:rPr>
              <a:t> </a:t>
            </a:r>
            <a:r>
              <a:rPr lang="en-US" sz="1200" spc="-20" dirty="0">
                <a:solidFill>
                  <a:srgbClr val="231F20"/>
                </a:solidFill>
                <a:latin typeface="GothamBook"/>
                <a:cs typeface="GothamBook"/>
              </a:rPr>
              <a:t>t</a:t>
            </a:r>
            <a:r>
              <a:rPr lang="en-US" sz="1200" dirty="0">
                <a:solidFill>
                  <a:srgbClr val="231F20"/>
                </a:solidFill>
                <a:latin typeface="GothamBook"/>
                <a:cs typeface="GothamBook"/>
              </a:rPr>
              <a:t>o</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a</a:t>
            </a:r>
            <a:r>
              <a:rPr lang="en-US" sz="1200" spc="-20" dirty="0">
                <a:solidFill>
                  <a:srgbClr val="231F20"/>
                </a:solidFill>
                <a:latin typeface="GothamBook"/>
                <a:cs typeface="GothamBook"/>
              </a:rPr>
              <a:t>n</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equi</a:t>
            </a:r>
            <a:r>
              <a:rPr lang="en-US" sz="1200" spc="-26" dirty="0">
                <a:solidFill>
                  <a:srgbClr val="231F20"/>
                </a:solidFill>
                <a:latin typeface="GothamBook"/>
                <a:cs typeface="GothamBook"/>
              </a:rPr>
              <a:t>r</a:t>
            </a:r>
            <a:r>
              <a:rPr lang="en-US" sz="1200" spc="-10" dirty="0">
                <a:solidFill>
                  <a:srgbClr val="231F20"/>
                </a:solidFill>
                <a:latin typeface="GothamBook"/>
                <a:cs typeface="GothamBook"/>
              </a:rPr>
              <a:t>ement</a:t>
            </a:r>
            <a:r>
              <a:rPr lang="en-US" sz="1200" dirty="0">
                <a:solidFill>
                  <a:srgbClr val="231F20"/>
                </a:solidFill>
                <a:latin typeface="GothamBook"/>
                <a:cs typeface="GothamBook"/>
              </a:rPr>
              <a:t>s</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th</a:t>
            </a:r>
            <a:r>
              <a:rPr lang="en-US" sz="1200" spc="-13" dirty="0">
                <a:solidFill>
                  <a:srgbClr val="231F20"/>
                </a:solidFill>
                <a:latin typeface="GothamBook"/>
                <a:cs typeface="GothamBook"/>
              </a:rPr>
              <a:t>a</a:t>
            </a:r>
            <a:r>
              <a:rPr lang="en-US" sz="1200" dirty="0">
                <a:solidFill>
                  <a:srgbClr val="231F20"/>
                </a:solidFill>
                <a:latin typeface="GothamBook"/>
                <a:cs typeface="GothamBook"/>
              </a:rPr>
              <a:t>t</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appl</a:t>
            </a:r>
            <a:r>
              <a:rPr lang="en-US" sz="1200" dirty="0">
                <a:solidFill>
                  <a:srgbClr val="231F20"/>
                </a:solidFill>
                <a:latin typeface="GothamBook"/>
                <a:cs typeface="GothamBook"/>
              </a:rPr>
              <a:t>y</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unde</a:t>
            </a:r>
            <a:r>
              <a:rPr lang="en-US" sz="1200" dirty="0">
                <a:solidFill>
                  <a:srgbClr val="231F20"/>
                </a:solidFill>
                <a:latin typeface="GothamBook"/>
                <a:cs typeface="GothamBook"/>
              </a:rPr>
              <a:t>r</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applicabl</a:t>
            </a:r>
            <a:r>
              <a:rPr lang="en-US" sz="1200" dirty="0">
                <a:solidFill>
                  <a:srgbClr val="231F20"/>
                </a:solidFill>
                <a:latin typeface="GothamBook"/>
                <a:cs typeface="GothamBook"/>
              </a:rPr>
              <a:t>e</a:t>
            </a:r>
            <a:r>
              <a:rPr lang="en-US" sz="1200" spc="-17" dirty="0">
                <a:solidFill>
                  <a:srgbClr val="231F20"/>
                </a:solidFill>
                <a:latin typeface="GothamBook"/>
                <a:cs typeface="GothamBook"/>
              </a:rPr>
              <a:t> </a:t>
            </a:r>
            <a:r>
              <a:rPr lang="en-US" sz="1200" spc="-10" dirty="0">
                <a:solidFill>
                  <a:srgbClr val="231F20"/>
                </a:solidFill>
                <a:latin typeface="GothamBook"/>
                <a:cs typeface="GothamBook"/>
              </a:rPr>
              <a:t>l</a:t>
            </a:r>
            <a:r>
              <a:rPr lang="en-US" sz="1200" spc="-26" dirty="0">
                <a:solidFill>
                  <a:srgbClr val="231F20"/>
                </a:solidFill>
                <a:latin typeface="GothamBook"/>
                <a:cs typeface="GothamBook"/>
              </a:rPr>
              <a:t>a</a:t>
            </a:r>
            <a:r>
              <a:rPr lang="en-US" sz="1200" spc="-66" dirty="0">
                <a:solidFill>
                  <a:srgbClr val="231F20"/>
                </a:solidFill>
                <a:latin typeface="GothamBook"/>
                <a:cs typeface="GothamBook"/>
              </a:rPr>
              <a:t>w</a:t>
            </a:r>
            <a:r>
              <a:rPr lang="en-US" sz="1200" dirty="0">
                <a:solidFill>
                  <a:srgbClr val="231F20"/>
                </a:solidFill>
                <a:latin typeface="GothamBook"/>
                <a:cs typeface="GothamBook"/>
              </a:rPr>
              <a:t>.</a:t>
            </a:r>
          </a:p>
          <a:p>
            <a:pPr marL="8405" marR="8405">
              <a:lnSpc>
                <a:spcPts val="927"/>
              </a:lnSpc>
            </a:pPr>
            <a:endParaRPr lang="en-US" sz="1200" dirty="0">
              <a:solidFill>
                <a:srgbClr val="231F20"/>
              </a:solidFill>
              <a:latin typeface="GothamBook"/>
              <a:cs typeface="GothamBook"/>
            </a:endParaRPr>
          </a:p>
          <a:p>
            <a:r>
              <a:rPr lang="en-US" b="1" dirty="0"/>
              <a:t>Provide</a:t>
            </a:r>
            <a:r>
              <a:rPr lang="en-US" b="1" baseline="0" dirty="0"/>
              <a:t> Information to a Client (Standard A.10.):</a:t>
            </a:r>
            <a:r>
              <a:rPr lang="en-US" dirty="0"/>
              <a:t> The Provide Information to a Client standard sets forth eight specific types of information that must be provided to a Client When providing or agreeing to provide Financial Advice that does not require Financial Planning: </a:t>
            </a:r>
          </a:p>
          <a:p>
            <a:pPr lvl="0"/>
            <a:r>
              <a:rPr lang="en-US" dirty="0"/>
              <a:t>1.  A description of the services and products to be provided.  </a:t>
            </a:r>
            <a:r>
              <a:rPr lang="en-US" b="1" dirty="0"/>
              <a:t>(Standard A.10.a.i.)</a:t>
            </a:r>
            <a:endParaRPr lang="en-US" dirty="0">
              <a:effectLst/>
            </a:endParaRPr>
          </a:p>
          <a:p>
            <a:pPr lvl="0"/>
            <a:r>
              <a:rPr lang="en-US" dirty="0"/>
              <a:t>2.  How the Client pays for the products and services, and a description of the additional types of costs that the Client may incur, including product management fees, surrender charges, and sales loads. </a:t>
            </a:r>
            <a:r>
              <a:rPr lang="en-US" b="1" dirty="0"/>
              <a:t>(Standard A.10.a.ii.)</a:t>
            </a:r>
            <a:endParaRPr lang="en-US" dirty="0">
              <a:effectLst/>
            </a:endParaRPr>
          </a:p>
          <a:p>
            <a:pPr lvl="0"/>
            <a:r>
              <a:rPr lang="en-US" dirty="0"/>
              <a:t>3.  How the CFP</a:t>
            </a:r>
            <a:r>
              <a:rPr lang="en-US" baseline="30000" dirty="0"/>
              <a:t>®</a:t>
            </a:r>
            <a:r>
              <a:rPr lang="en-US" dirty="0"/>
              <a:t> professional, the CFP</a:t>
            </a:r>
            <a:r>
              <a:rPr lang="en-US" baseline="30000" dirty="0"/>
              <a:t>®</a:t>
            </a:r>
            <a:r>
              <a:rPr lang="en-US" dirty="0"/>
              <a:t> Professional’s Firm, and any Related Party are compensated for providing the products and services. </a:t>
            </a:r>
            <a:r>
              <a:rPr lang="en-US" b="1" dirty="0"/>
              <a:t>(Standard A.10.a.iii.)</a:t>
            </a:r>
            <a:endParaRPr lang="en-US" dirty="0">
              <a:effectLst/>
            </a:endParaRPr>
          </a:p>
          <a:p>
            <a:pPr lvl="0"/>
            <a:r>
              <a:rPr lang="en-US" dirty="0"/>
              <a:t>4.  The existence of any public discipline or bankruptcy and the location(s), if any, of the webpages of all relevant public websites of any governmental authority, self-regulatory organization, or professional organization that sets forth the CFP</a:t>
            </a:r>
            <a:r>
              <a:rPr lang="en-US" baseline="30000" dirty="0"/>
              <a:t>®</a:t>
            </a:r>
            <a:r>
              <a:rPr lang="en-US" dirty="0"/>
              <a:t> professional’s public disciplinary history or any personal bankruptcy or business bankruptcy where the CFP</a:t>
            </a:r>
            <a:r>
              <a:rPr lang="en-US" baseline="30000" dirty="0"/>
              <a:t>®</a:t>
            </a:r>
            <a:r>
              <a:rPr lang="en-US" dirty="0"/>
              <a:t> professional was a Control Person. </a:t>
            </a:r>
            <a:r>
              <a:rPr lang="en-US" b="1" dirty="0"/>
              <a:t>(Standard A.10.a.iv.)</a:t>
            </a:r>
            <a:endParaRPr lang="en-US" dirty="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a:t>5.  The information required under Section</a:t>
            </a:r>
            <a:r>
              <a:rPr lang="en-US" baseline="0" dirty="0"/>
              <a:t> A.5.a (Conflict of Interest Disclosure) </a:t>
            </a:r>
            <a:r>
              <a:rPr lang="en-US" b="1" dirty="0"/>
              <a:t>(Standard A.10.a.v.)</a:t>
            </a:r>
            <a:endParaRPr lang="en-US" dirty="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a:t>6. </a:t>
            </a:r>
            <a:r>
              <a:rPr lang="en-US" baseline="0" dirty="0"/>
              <a:t> </a:t>
            </a:r>
            <a:r>
              <a:rPr lang="en-US" dirty="0"/>
              <a:t>The information</a:t>
            </a:r>
            <a:r>
              <a:rPr lang="en-US" baseline="0" dirty="0"/>
              <a:t> required under Section A.9.d. (Written Notice Regarding Non-Public Personal Information) </a:t>
            </a:r>
            <a:r>
              <a:rPr lang="en-US" b="1" dirty="0"/>
              <a:t>(Standard A.10.a.vi.)</a:t>
            </a:r>
            <a:endParaRPr lang="en-US" dirty="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a:t>7.  The information required under Section A.13.a.ii. (Disclosure of Economic Benefit</a:t>
            </a:r>
            <a:r>
              <a:rPr lang="en-US" baseline="0" dirty="0"/>
              <a:t> for Referral or Engagement of Additional Persons) </a:t>
            </a:r>
            <a:r>
              <a:rPr lang="en-US" b="1" dirty="0"/>
              <a:t>(Standard A.10.a.vii.)</a:t>
            </a:r>
            <a:endParaRPr lang="en-US" dirty="0">
              <a:effectLst/>
            </a:endParaRPr>
          </a:p>
          <a:p>
            <a:pPr defTabSz="914305">
              <a:defRPr/>
            </a:pPr>
            <a:r>
              <a:rPr lang="en-US" dirty="0"/>
              <a:t>8.  A catch-all that requires disclosure of “any other information about the CFP</a:t>
            </a:r>
            <a:r>
              <a:rPr lang="en-US" baseline="30000" dirty="0"/>
              <a:t>®</a:t>
            </a:r>
            <a:r>
              <a:rPr lang="en-US" dirty="0"/>
              <a:t> professional or the CFP® Professional’s Firm that is Material to a Client’s decision to engage or continue to engage the CFP® professional or the CFP</a:t>
            </a:r>
            <a:r>
              <a:rPr lang="en-US" baseline="30000" dirty="0"/>
              <a:t>®</a:t>
            </a:r>
            <a:r>
              <a:rPr lang="en-US" dirty="0"/>
              <a:t> Professional’s Firm.” </a:t>
            </a:r>
            <a:r>
              <a:rPr lang="en-US" b="1" dirty="0"/>
              <a:t>(Standard A.10.a.viii.)</a:t>
            </a:r>
            <a:endParaRPr lang="en-US" dirty="0"/>
          </a:p>
          <a:p>
            <a:pPr marL="8405" marR="8405">
              <a:lnSpc>
                <a:spcPts val="927"/>
              </a:lnSpc>
            </a:pPr>
            <a:endParaRPr lang="en-US" sz="1200" dirty="0">
              <a:latin typeface="GothamBook"/>
              <a:cs typeface="GothamBook"/>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63</a:t>
            </a:fld>
            <a:endParaRPr lang="en-US" dirty="0"/>
          </a:p>
        </p:txBody>
      </p:sp>
    </p:spTree>
    <p:extLst>
      <p:ext uri="{BB962C8B-B14F-4D97-AF65-F5344CB8AC3E}">
        <p14:creationId xmlns:p14="http://schemas.microsoft.com/office/powerpoint/2010/main" val="399627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101836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6562355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231F20"/>
                </a:solidFill>
                <a:latin typeface="GothamBook"/>
                <a:cs typeface="GothamBook"/>
              </a:rPr>
              <a:t>If the an</a:t>
            </a:r>
            <a:r>
              <a:rPr lang="en-US" sz="1200" spc="-20" dirty="0">
                <a:solidFill>
                  <a:srgbClr val="231F20"/>
                </a:solidFill>
                <a:latin typeface="GothamBook"/>
                <a:cs typeface="GothamBook"/>
              </a:rPr>
              <a:t>s</a:t>
            </a:r>
            <a:r>
              <a:rPr lang="en-US" sz="1200" spc="-30" dirty="0">
                <a:solidFill>
                  <a:srgbClr val="231F20"/>
                </a:solidFill>
                <a:latin typeface="GothamBook"/>
                <a:cs typeface="GothamBook"/>
              </a:rPr>
              <a:t>w</a:t>
            </a:r>
            <a:r>
              <a:rPr lang="en-US" sz="1200" spc="0" dirty="0">
                <a:solidFill>
                  <a:srgbClr val="231F20"/>
                </a:solidFill>
                <a:latin typeface="GothamBook"/>
                <a:cs typeface="GothamBook"/>
              </a:rPr>
              <a:t>er </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o a</a:t>
            </a:r>
            <a:r>
              <a:rPr lang="en-US" sz="1200" spc="-20" dirty="0">
                <a:solidFill>
                  <a:srgbClr val="231F20"/>
                </a:solidFill>
                <a:latin typeface="GothamBook"/>
                <a:cs typeface="GothamBook"/>
              </a:rPr>
              <a:t>n</a:t>
            </a:r>
            <a:r>
              <a:rPr lang="en-US" sz="1200" spc="0" dirty="0">
                <a:solidFill>
                  <a:srgbClr val="231F20"/>
                </a:solidFill>
                <a:latin typeface="GothamBook"/>
                <a:cs typeface="GothamBook"/>
              </a:rPr>
              <a:t>y of the </a:t>
            </a:r>
            <a:r>
              <a:rPr lang="en-US" sz="1200" spc="-15" dirty="0">
                <a:solidFill>
                  <a:srgbClr val="231F20"/>
                </a:solidFill>
                <a:latin typeface="GothamBook"/>
                <a:cs typeface="GothamBook"/>
              </a:rPr>
              <a:t>f</a:t>
            </a:r>
            <a:r>
              <a:rPr lang="en-US" sz="1200" spc="0" dirty="0">
                <a:solidFill>
                  <a:srgbClr val="231F20"/>
                </a:solidFill>
                <a:latin typeface="GothamBook"/>
                <a:cs typeface="GothamBook"/>
              </a:rPr>
              <a:t>oll</a:t>
            </a:r>
            <a:r>
              <a:rPr lang="en-US" sz="1200" spc="-35" dirty="0">
                <a:solidFill>
                  <a:srgbClr val="231F20"/>
                </a:solidFill>
                <a:latin typeface="GothamBook"/>
                <a:cs typeface="GothamBook"/>
              </a:rPr>
              <a:t>o</a:t>
            </a:r>
            <a:r>
              <a:rPr lang="en-US" sz="1200" spc="0" dirty="0">
                <a:solidFill>
                  <a:srgbClr val="231F20"/>
                </a:solidFill>
                <a:latin typeface="GothamBook"/>
                <a:cs typeface="GothamBook"/>
              </a:rPr>
              <a:t>wing is </a:t>
            </a:r>
            <a:r>
              <a:rPr lang="en-US" sz="1200" spc="0" dirty="0">
                <a:solidFill>
                  <a:srgbClr val="231F20"/>
                </a:solidFill>
                <a:latin typeface="Gotham Bold"/>
                <a:cs typeface="Gotham Bold"/>
              </a:rPr>
              <a:t>YES</a:t>
            </a:r>
            <a:r>
              <a:rPr lang="en-US" sz="1200" spc="0" dirty="0">
                <a:solidFill>
                  <a:srgbClr val="231F20"/>
                </a:solidFill>
                <a:latin typeface="GothamBook"/>
                <a:cs typeface="GothamBook"/>
              </a:rPr>
              <a:t>, then this is a Financial Planning Engagement, and </a:t>
            </a:r>
            <a:r>
              <a:rPr lang="en-US" sz="1200" spc="-40" dirty="0">
                <a:solidFill>
                  <a:srgbClr val="231F20"/>
                </a:solidFill>
                <a:latin typeface="GothamBook"/>
                <a:cs typeface="GothamBook"/>
              </a:rPr>
              <a:t>y</a:t>
            </a:r>
            <a:r>
              <a:rPr lang="en-US" sz="1200" spc="0" dirty="0">
                <a:solidFill>
                  <a:srgbClr val="231F20"/>
                </a:solidFill>
                <a:latin typeface="GothamBook"/>
                <a:cs typeface="GothamBook"/>
              </a:rPr>
              <a:t>ou mu</a:t>
            </a:r>
            <a:r>
              <a:rPr lang="en-US" sz="1200" spc="-15" dirty="0">
                <a:solidFill>
                  <a:srgbClr val="231F20"/>
                </a:solidFill>
                <a:latin typeface="GothamBook"/>
                <a:cs typeface="GothamBook"/>
              </a:rPr>
              <a:t>s</a:t>
            </a:r>
            <a:r>
              <a:rPr lang="en-US" sz="1200" spc="0" dirty="0">
                <a:solidFill>
                  <a:srgbClr val="231F20"/>
                </a:solidFill>
                <a:latin typeface="GothamBook"/>
                <a:cs typeface="GothamBook"/>
              </a:rPr>
              <a:t>t </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omply with the </a:t>
            </a:r>
            <a:r>
              <a:rPr lang="en-US" sz="1200" i="1" spc="0" dirty="0">
                <a:solidFill>
                  <a:srgbClr val="231F20"/>
                </a:solidFill>
                <a:latin typeface="GothamBook"/>
                <a:cs typeface="GothamBook"/>
              </a:rPr>
              <a:t>P</a:t>
            </a:r>
            <a:r>
              <a:rPr lang="en-US" sz="1200" i="1" spc="-30" dirty="0">
                <a:solidFill>
                  <a:srgbClr val="231F20"/>
                </a:solidFill>
                <a:latin typeface="GothamBook"/>
                <a:cs typeface="GothamBook"/>
              </a:rPr>
              <a:t>r</a:t>
            </a:r>
            <a:r>
              <a:rPr lang="en-US" sz="1200" i="1" spc="0" dirty="0">
                <a:solidFill>
                  <a:srgbClr val="231F20"/>
                </a:solidFill>
                <a:latin typeface="GothamBook"/>
                <a:cs typeface="GothamBook"/>
              </a:rPr>
              <a:t>acti</a:t>
            </a:r>
            <a:r>
              <a:rPr lang="en-US" sz="1200" i="1" spc="-20" dirty="0">
                <a:solidFill>
                  <a:srgbClr val="231F20"/>
                </a:solidFill>
                <a:latin typeface="GothamBook"/>
                <a:cs typeface="GothamBook"/>
              </a:rPr>
              <a:t>c</a:t>
            </a:r>
            <a:r>
              <a:rPr lang="en-US" sz="1200" i="1" spc="0" dirty="0">
                <a:solidFill>
                  <a:srgbClr val="231F20"/>
                </a:solidFill>
                <a:latin typeface="GothamBook"/>
                <a:cs typeface="GothamBook"/>
              </a:rPr>
              <a:t>e </a:t>
            </a:r>
            <a:r>
              <a:rPr lang="en-US" sz="1200" i="1" spc="-10" dirty="0">
                <a:solidFill>
                  <a:srgbClr val="231F20"/>
                </a:solidFill>
                <a:latin typeface="GothamBook"/>
                <a:cs typeface="GothamBook"/>
              </a:rPr>
              <a:t>S</a:t>
            </a:r>
            <a:r>
              <a:rPr lang="en-US" sz="1200" i="1" spc="0" dirty="0">
                <a:solidFill>
                  <a:srgbClr val="231F20"/>
                </a:solidFill>
                <a:latin typeface="GothamBook"/>
                <a:cs typeface="GothamBook"/>
              </a:rPr>
              <a:t>tanda</a:t>
            </a:r>
            <a:r>
              <a:rPr lang="en-US" sz="1200" i="1" spc="-30" dirty="0">
                <a:solidFill>
                  <a:srgbClr val="231F20"/>
                </a:solidFill>
                <a:latin typeface="GothamBook"/>
                <a:cs typeface="GothamBook"/>
              </a:rPr>
              <a:t>r</a:t>
            </a:r>
            <a:r>
              <a:rPr lang="en-US" sz="1200" i="1" spc="0" dirty="0">
                <a:solidFill>
                  <a:srgbClr val="231F20"/>
                </a:solidFill>
                <a:latin typeface="GothamBook"/>
                <a:cs typeface="GothamBook"/>
              </a:rPr>
              <a:t>ds</a:t>
            </a:r>
            <a:r>
              <a:rPr lang="en-US" sz="1200" spc="0" dirty="0">
                <a:solidFill>
                  <a:srgbClr val="231F20"/>
                </a:solidFill>
                <a:latin typeface="GothamBook"/>
                <a:cs typeface="GothamBook"/>
              </a:rPr>
              <a:t> </a:t>
            </a:r>
            <a:r>
              <a:rPr lang="en-US" sz="1200" spc="-15" dirty="0">
                <a:solidFill>
                  <a:srgbClr val="231F20"/>
                </a:solidFill>
                <a:latin typeface="GothamBook"/>
                <a:cs typeface="GothamBook"/>
              </a:rPr>
              <a:t>f</a:t>
            </a:r>
            <a:r>
              <a:rPr lang="en-US" sz="1200" spc="0" dirty="0">
                <a:solidFill>
                  <a:srgbClr val="231F20"/>
                </a:solidFill>
                <a:latin typeface="GothamBook"/>
                <a:cs typeface="GothamBook"/>
              </a:rPr>
              <a:t>or the Financial Planning P</a:t>
            </a:r>
            <a:r>
              <a:rPr lang="en-US" sz="1200" spc="-30" dirty="0">
                <a:solidFill>
                  <a:srgbClr val="231F20"/>
                </a:solidFill>
                <a:latin typeface="GothamBook"/>
                <a:cs typeface="GothamBook"/>
              </a:rPr>
              <a:t>r</a:t>
            </a:r>
            <a:r>
              <a:rPr lang="en-US" sz="1200" spc="0" dirty="0">
                <a:solidFill>
                  <a:srgbClr val="231F20"/>
                </a:solidFill>
                <a:latin typeface="GothamBook"/>
                <a:cs typeface="GothamBook"/>
              </a:rPr>
              <a:t>o</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a:t>
            </a:r>
            <a:r>
              <a:rPr lang="en-US" sz="1200" spc="-15" dirty="0">
                <a:solidFill>
                  <a:srgbClr val="231F20"/>
                </a:solidFill>
                <a:latin typeface="GothamBook"/>
                <a:cs typeface="GothamBook"/>
              </a:rPr>
              <a:t>s</a:t>
            </a:r>
            <a:r>
              <a:rPr lang="en-US" sz="1200" spc="0" dirty="0">
                <a:solidFill>
                  <a:srgbClr val="231F20"/>
                </a:solidFill>
                <a:latin typeface="GothamBook"/>
                <a:cs typeface="GothamBook"/>
              </a:rPr>
              <a:t>s. If </a:t>
            </a:r>
            <a:r>
              <a:rPr lang="en-US" sz="1200" spc="0" dirty="0">
                <a:solidFill>
                  <a:srgbClr val="231F20"/>
                </a:solidFill>
                <a:latin typeface="Gotham Bold"/>
                <a:cs typeface="Gotham Bold"/>
              </a:rPr>
              <a:t>NO</a:t>
            </a:r>
            <a:r>
              <a:rPr lang="en-US" sz="1200" spc="0" dirty="0">
                <a:solidFill>
                  <a:srgbClr val="231F20"/>
                </a:solidFill>
                <a:latin typeface="GothamBook"/>
                <a:cs typeface="GothamBook"/>
              </a:rPr>
              <a:t>, then the engagement </a:t>
            </a:r>
            <a:r>
              <a:rPr lang="en-US" sz="1200" spc="-15" dirty="0">
                <a:solidFill>
                  <a:srgbClr val="231F20"/>
                </a:solidFill>
                <a:latin typeface="GothamBook"/>
                <a:cs typeface="GothamBook"/>
              </a:rPr>
              <a:t>f</a:t>
            </a:r>
            <a:r>
              <a:rPr lang="en-US" sz="1200" spc="0" dirty="0">
                <a:solidFill>
                  <a:srgbClr val="231F20"/>
                </a:solidFill>
                <a:latin typeface="GothamBook"/>
                <a:cs typeface="GothamBook"/>
              </a:rPr>
              <a:t>or Financial </a:t>
            </a:r>
            <a:r>
              <a:rPr lang="en-US" sz="1200" spc="-35" dirty="0">
                <a:solidFill>
                  <a:srgbClr val="231F20"/>
                </a:solidFill>
                <a:latin typeface="GothamBook"/>
                <a:cs typeface="GothamBook"/>
              </a:rPr>
              <a:t>A</a:t>
            </a:r>
            <a:r>
              <a:rPr lang="en-US" sz="1200" spc="0" dirty="0">
                <a:solidFill>
                  <a:srgbClr val="231F20"/>
                </a:solidFill>
                <a:latin typeface="GothamBook"/>
                <a:cs typeface="GothamBook"/>
              </a:rPr>
              <a:t>dvi</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 does not </a:t>
            </a:r>
            <a:r>
              <a:rPr lang="en-US" sz="1200" spc="-30" dirty="0">
                <a:solidFill>
                  <a:srgbClr val="231F20"/>
                </a:solidFill>
                <a:latin typeface="GothamBook"/>
                <a:cs typeface="GothamBook"/>
              </a:rPr>
              <a:t>r</a:t>
            </a:r>
            <a:r>
              <a:rPr lang="en-US" sz="1200" spc="0" dirty="0">
                <a:solidFill>
                  <a:srgbClr val="231F20"/>
                </a:solidFill>
                <a:latin typeface="GothamBook"/>
                <a:cs typeface="GothamBook"/>
              </a:rPr>
              <a:t>equi</a:t>
            </a:r>
            <a:r>
              <a:rPr lang="en-US" sz="1200" spc="-30" dirty="0">
                <a:solidFill>
                  <a:srgbClr val="231F20"/>
                </a:solidFill>
                <a:latin typeface="GothamBook"/>
                <a:cs typeface="GothamBook"/>
              </a:rPr>
              <a:t>r</a:t>
            </a:r>
            <a:r>
              <a:rPr lang="en-US" sz="1200" spc="0" dirty="0">
                <a:solidFill>
                  <a:srgbClr val="231F20"/>
                </a:solidFill>
                <a:latin typeface="GothamBook"/>
                <a:cs typeface="GothamBook"/>
              </a:rPr>
              <a:t>e Financial Planning, and </a:t>
            </a:r>
            <a:r>
              <a:rPr lang="en-US" sz="1200" spc="-40" dirty="0">
                <a:solidFill>
                  <a:srgbClr val="231F20"/>
                </a:solidFill>
                <a:latin typeface="GothamBook"/>
                <a:cs typeface="GothamBook"/>
              </a:rPr>
              <a:t>y</a:t>
            </a:r>
            <a:r>
              <a:rPr lang="en-US" sz="1200" spc="0" dirty="0">
                <a:solidFill>
                  <a:srgbClr val="231F20"/>
                </a:solidFill>
                <a:latin typeface="GothamBook"/>
                <a:cs typeface="GothamBook"/>
              </a:rPr>
              <a:t>ou a</a:t>
            </a:r>
            <a:r>
              <a:rPr lang="en-US" sz="1200" spc="-30" dirty="0">
                <a:solidFill>
                  <a:srgbClr val="231F20"/>
                </a:solidFill>
                <a:latin typeface="GothamBook"/>
                <a:cs typeface="GothamBook"/>
              </a:rPr>
              <a:t>r</a:t>
            </a:r>
            <a:r>
              <a:rPr lang="en-US" sz="1200" spc="0" dirty="0">
                <a:solidFill>
                  <a:srgbClr val="231F20"/>
                </a:solidFill>
                <a:latin typeface="GothamBook"/>
                <a:cs typeface="GothamBook"/>
              </a:rPr>
              <a:t>e not </a:t>
            </a:r>
            <a:r>
              <a:rPr lang="en-US" sz="1200" spc="-30" dirty="0">
                <a:solidFill>
                  <a:srgbClr val="231F20"/>
                </a:solidFill>
                <a:latin typeface="GothamBook"/>
                <a:cs typeface="GothamBook"/>
              </a:rPr>
              <a:t>r</a:t>
            </a:r>
            <a:r>
              <a:rPr lang="en-US" sz="1200" spc="0" dirty="0">
                <a:solidFill>
                  <a:srgbClr val="231F20"/>
                </a:solidFill>
                <a:latin typeface="GothamBook"/>
                <a:cs typeface="GothamBook"/>
              </a:rPr>
              <a:t>equi</a:t>
            </a:r>
            <a:r>
              <a:rPr lang="en-US" sz="1200" spc="-30" dirty="0">
                <a:solidFill>
                  <a:srgbClr val="231F20"/>
                </a:solidFill>
                <a:latin typeface="GothamBook"/>
                <a:cs typeface="GothamBook"/>
              </a:rPr>
              <a:t>r</a:t>
            </a:r>
            <a:r>
              <a:rPr lang="en-US" sz="1200" spc="0" dirty="0">
                <a:solidFill>
                  <a:srgbClr val="231F20"/>
                </a:solidFill>
                <a:latin typeface="GothamBook"/>
                <a:cs typeface="GothamBook"/>
              </a:rPr>
              <a:t>ed </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o </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omply with the </a:t>
            </a:r>
            <a:r>
              <a:rPr lang="en-US" sz="1200" i="1" spc="0" dirty="0">
                <a:solidFill>
                  <a:srgbClr val="231F20"/>
                </a:solidFill>
                <a:latin typeface="GothamBook"/>
                <a:cs typeface="GothamBook"/>
              </a:rPr>
              <a:t>P</a:t>
            </a:r>
            <a:r>
              <a:rPr lang="en-US" sz="1200" i="1" spc="-35" dirty="0">
                <a:solidFill>
                  <a:srgbClr val="231F20"/>
                </a:solidFill>
                <a:latin typeface="GothamBook"/>
                <a:cs typeface="GothamBook"/>
              </a:rPr>
              <a:t>r</a:t>
            </a:r>
            <a:r>
              <a:rPr lang="en-US" sz="1200" i="1" spc="0" dirty="0">
                <a:solidFill>
                  <a:srgbClr val="231F20"/>
                </a:solidFill>
                <a:latin typeface="GothamBook"/>
                <a:cs typeface="GothamBook"/>
              </a:rPr>
              <a:t>acti</a:t>
            </a:r>
            <a:r>
              <a:rPr lang="en-US" sz="1200" i="1" spc="-20" dirty="0">
                <a:solidFill>
                  <a:srgbClr val="231F20"/>
                </a:solidFill>
                <a:latin typeface="GothamBook"/>
                <a:cs typeface="GothamBook"/>
              </a:rPr>
              <a:t>c</a:t>
            </a:r>
            <a:r>
              <a:rPr lang="en-US" sz="1200" i="1" spc="0" dirty="0">
                <a:solidFill>
                  <a:srgbClr val="231F20"/>
                </a:solidFill>
                <a:latin typeface="GothamBook"/>
                <a:cs typeface="GothamBook"/>
              </a:rPr>
              <a:t>e </a:t>
            </a:r>
            <a:r>
              <a:rPr lang="en-US" sz="1200" i="1" spc="-10" dirty="0">
                <a:solidFill>
                  <a:srgbClr val="231F20"/>
                </a:solidFill>
                <a:latin typeface="GothamBook"/>
                <a:cs typeface="GothamBook"/>
              </a:rPr>
              <a:t>S</a:t>
            </a:r>
            <a:r>
              <a:rPr lang="en-US" sz="1200" i="1" spc="0" dirty="0">
                <a:solidFill>
                  <a:srgbClr val="231F20"/>
                </a:solidFill>
                <a:latin typeface="GothamBook"/>
                <a:cs typeface="GothamBook"/>
              </a:rPr>
              <a:t>tanda</a:t>
            </a:r>
            <a:r>
              <a:rPr lang="en-US" sz="1200" i="1" spc="-30" dirty="0">
                <a:solidFill>
                  <a:srgbClr val="231F20"/>
                </a:solidFill>
                <a:latin typeface="GothamBook"/>
                <a:cs typeface="GothamBook"/>
              </a:rPr>
              <a:t>r</a:t>
            </a:r>
            <a:r>
              <a:rPr lang="en-US" sz="1200" i="1" spc="0" dirty="0">
                <a:solidFill>
                  <a:srgbClr val="231F20"/>
                </a:solidFill>
                <a:latin typeface="GothamBook"/>
                <a:cs typeface="GothamBook"/>
              </a:rPr>
              <a:t>ds</a:t>
            </a:r>
            <a:r>
              <a:rPr lang="en-US" sz="1200" spc="0" dirty="0">
                <a:solidFill>
                  <a:srgbClr val="231F20"/>
                </a:solidFill>
                <a:latin typeface="GothamBook"/>
                <a:cs typeface="GothamBook"/>
              </a:rPr>
              <a:t> </a:t>
            </a:r>
            <a:r>
              <a:rPr lang="en-US" sz="1200" spc="-15" dirty="0">
                <a:solidFill>
                  <a:srgbClr val="231F20"/>
                </a:solidFill>
                <a:latin typeface="GothamBook"/>
                <a:cs typeface="GothamBook"/>
              </a:rPr>
              <a:t>f</a:t>
            </a:r>
            <a:r>
              <a:rPr lang="en-US" sz="1200" spc="0" dirty="0">
                <a:solidFill>
                  <a:srgbClr val="231F20"/>
                </a:solidFill>
                <a:latin typeface="GothamBook"/>
                <a:cs typeface="GothamBook"/>
              </a:rPr>
              <a:t>or the Financial Planning P</a:t>
            </a:r>
            <a:r>
              <a:rPr lang="en-US" sz="1200" spc="-30" dirty="0">
                <a:solidFill>
                  <a:srgbClr val="231F20"/>
                </a:solidFill>
                <a:latin typeface="GothamBook"/>
                <a:cs typeface="GothamBook"/>
              </a:rPr>
              <a:t>r</a:t>
            </a:r>
            <a:r>
              <a:rPr lang="en-US" sz="1200" spc="0" dirty="0">
                <a:solidFill>
                  <a:srgbClr val="231F20"/>
                </a:solidFill>
                <a:latin typeface="GothamBook"/>
                <a:cs typeface="GothamBook"/>
              </a:rPr>
              <a:t>o</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a:t>
            </a:r>
            <a:r>
              <a:rPr lang="en-US" sz="1200" spc="-15" dirty="0">
                <a:solidFill>
                  <a:srgbClr val="231F20"/>
                </a:solidFill>
                <a:latin typeface="GothamBook"/>
                <a:cs typeface="GothamBook"/>
              </a:rPr>
              <a:t>s</a:t>
            </a:r>
            <a:r>
              <a:rPr lang="en-US" sz="1200" spc="0" dirty="0">
                <a:solidFill>
                  <a:srgbClr val="231F20"/>
                </a:solidFill>
                <a:latin typeface="GothamBook"/>
                <a:cs typeface="GothamBook"/>
              </a:rPr>
              <a:t>s.</a:t>
            </a:r>
            <a:endParaRPr lang="en-US" sz="1200" dirty="0">
              <a:latin typeface="GothamBook"/>
              <a:cs typeface="GothamBook"/>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spc="-15" dirty="0">
                <a:solidFill>
                  <a:srgbClr val="231F20"/>
                </a:solidFill>
                <a:latin typeface="GothamMedium"/>
                <a:cs typeface="GothamMedium"/>
              </a:rPr>
              <a:t>W</a:t>
            </a:r>
            <a:r>
              <a:rPr lang="en-US" sz="1200" b="1" spc="0" dirty="0">
                <a:solidFill>
                  <a:srgbClr val="231F20"/>
                </a:solidFill>
                <a:latin typeface="GothamMedium"/>
                <a:cs typeface="GothamMedium"/>
              </a:rPr>
              <a:t>h</a:t>
            </a:r>
            <a:r>
              <a:rPr lang="en-US" sz="1200" b="1" spc="-10" dirty="0">
                <a:solidFill>
                  <a:srgbClr val="231F20"/>
                </a:solidFill>
                <a:latin typeface="GothamMedium"/>
                <a:cs typeface="GothamMedium"/>
              </a:rPr>
              <a:t>a</a:t>
            </a:r>
            <a:r>
              <a:rPr lang="en-US" sz="1200" b="1" spc="0" dirty="0">
                <a:solidFill>
                  <a:srgbClr val="231F20"/>
                </a:solidFill>
                <a:latin typeface="GothamMedium"/>
                <a:cs typeface="GothamMedium"/>
              </a:rPr>
              <a:t>t do </a:t>
            </a:r>
            <a:r>
              <a:rPr lang="en-US" sz="1200" b="1" spc="-40" dirty="0">
                <a:solidFill>
                  <a:srgbClr val="231F20"/>
                </a:solidFill>
                <a:latin typeface="GothamMedium"/>
                <a:cs typeface="GothamMedium"/>
              </a:rPr>
              <a:t>y</a:t>
            </a:r>
            <a:r>
              <a:rPr lang="en-US" sz="1200" b="1" spc="0" dirty="0">
                <a:solidFill>
                  <a:srgbClr val="231F20"/>
                </a:solidFill>
                <a:latin typeface="GothamMedium"/>
                <a:cs typeface="GothamMedium"/>
              </a:rPr>
              <a:t>ou do if the Client doesn’t ag</a:t>
            </a:r>
            <a:r>
              <a:rPr lang="en-US" sz="1200" b="1" spc="-25" dirty="0">
                <a:solidFill>
                  <a:srgbClr val="231F20"/>
                </a:solidFill>
                <a:latin typeface="GothamMedium"/>
                <a:cs typeface="GothamMedium"/>
              </a:rPr>
              <a:t>r</a:t>
            </a:r>
            <a:r>
              <a:rPr lang="en-US" sz="1200" b="1" spc="0" dirty="0">
                <a:solidFill>
                  <a:srgbClr val="231F20"/>
                </a:solidFill>
                <a:latin typeface="GothamMedium"/>
                <a:cs typeface="GothamMedium"/>
              </a:rPr>
              <a:t>ee </a:t>
            </a:r>
            <a:r>
              <a:rPr lang="en-US" sz="1200" b="1" spc="-20" dirty="0">
                <a:solidFill>
                  <a:srgbClr val="231F20"/>
                </a:solidFill>
                <a:latin typeface="GothamMedium"/>
                <a:cs typeface="GothamMedium"/>
              </a:rPr>
              <a:t>t</a:t>
            </a:r>
            <a:r>
              <a:rPr lang="en-US" sz="1200" b="1" spc="0" dirty="0">
                <a:solidFill>
                  <a:srgbClr val="231F20"/>
                </a:solidFill>
                <a:latin typeface="GothamMedium"/>
                <a:cs typeface="GothamMedium"/>
              </a:rPr>
              <a:t>o engage </a:t>
            </a:r>
            <a:r>
              <a:rPr lang="en-US" sz="1200" b="1" spc="-40" dirty="0">
                <a:solidFill>
                  <a:srgbClr val="231F20"/>
                </a:solidFill>
                <a:latin typeface="GothamMedium"/>
                <a:cs typeface="GothamMedium"/>
              </a:rPr>
              <a:t>y</a:t>
            </a:r>
            <a:r>
              <a:rPr lang="en-US" sz="1200" b="1" spc="0" dirty="0">
                <a:solidFill>
                  <a:srgbClr val="231F20"/>
                </a:solidFill>
                <a:latin typeface="GothamMedium"/>
                <a:cs typeface="GothamMedium"/>
              </a:rPr>
              <a:t>ou </a:t>
            </a:r>
            <a:r>
              <a:rPr lang="en-US" sz="1200" b="1" spc="-15" dirty="0">
                <a:solidFill>
                  <a:srgbClr val="231F20"/>
                </a:solidFill>
                <a:latin typeface="GothamMedium"/>
                <a:cs typeface="GothamMedium"/>
              </a:rPr>
              <a:t>f</a:t>
            </a:r>
            <a:r>
              <a:rPr lang="en-US" sz="1200" b="1" spc="0" dirty="0">
                <a:solidFill>
                  <a:srgbClr val="231F20"/>
                </a:solidFill>
                <a:latin typeface="GothamMedium"/>
                <a:cs typeface="GothamMedium"/>
              </a:rPr>
              <a:t>or Financial Planning? Pick On</a:t>
            </a:r>
            <a:r>
              <a:rPr lang="en-US" sz="1200" b="1" spc="-15" dirty="0">
                <a:solidFill>
                  <a:srgbClr val="231F20"/>
                </a:solidFill>
                <a:latin typeface="GothamMedium"/>
                <a:cs typeface="GothamMedium"/>
              </a:rPr>
              <a:t>e</a:t>
            </a:r>
            <a:r>
              <a:rPr lang="en-US" sz="1200" b="1" spc="0" dirty="0">
                <a:solidFill>
                  <a:srgbClr val="231F20"/>
                </a:solidFill>
                <a:latin typeface="GothamMedium"/>
                <a:cs typeface="GothamMedium"/>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rgbClr val="231F20"/>
                </a:solidFill>
                <a:latin typeface="GothamBook"/>
                <a:cs typeface="GothamBook"/>
              </a:rPr>
              <a:t>Not en</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er in</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o the Engagement; or</a:t>
            </a:r>
            <a:endParaRPr lang="en-US" sz="1200" dirty="0">
              <a:latin typeface="GothamBook"/>
              <a:cs typeface="GothamBook"/>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rgbClr val="231F20"/>
                </a:solidFill>
                <a:latin typeface="GothamBook"/>
                <a:cs typeface="GothamBook"/>
              </a:rPr>
              <a:t>Limit the S</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ope of Engagement </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o servi</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es th</a:t>
            </a:r>
            <a:r>
              <a:rPr lang="en-US" sz="1200" spc="-10" dirty="0">
                <a:solidFill>
                  <a:srgbClr val="231F20"/>
                </a:solidFill>
                <a:latin typeface="GothamBook"/>
                <a:cs typeface="GothamBook"/>
              </a:rPr>
              <a:t>a</a:t>
            </a:r>
            <a:r>
              <a:rPr lang="en-US" sz="1200" spc="0" dirty="0">
                <a:solidFill>
                  <a:srgbClr val="231F20"/>
                </a:solidFill>
                <a:latin typeface="GothamBook"/>
                <a:cs typeface="GothamBook"/>
              </a:rPr>
              <a:t>t do not </a:t>
            </a:r>
            <a:r>
              <a:rPr lang="en-US" sz="1200" spc="-25" dirty="0">
                <a:solidFill>
                  <a:srgbClr val="231F20"/>
                </a:solidFill>
                <a:latin typeface="GothamBook"/>
                <a:cs typeface="GothamBook"/>
              </a:rPr>
              <a:t>r</a:t>
            </a:r>
            <a:r>
              <a:rPr lang="en-US" sz="1200" spc="0" dirty="0">
                <a:solidFill>
                  <a:srgbClr val="231F20"/>
                </a:solidFill>
                <a:latin typeface="GothamBook"/>
                <a:cs typeface="GothamBook"/>
              </a:rPr>
              <a:t>equi</a:t>
            </a:r>
            <a:r>
              <a:rPr lang="en-US" sz="1200" spc="-25" dirty="0">
                <a:solidFill>
                  <a:srgbClr val="231F20"/>
                </a:solidFill>
                <a:latin typeface="GothamBook"/>
                <a:cs typeface="GothamBook"/>
              </a:rPr>
              <a:t>r</a:t>
            </a:r>
            <a:r>
              <a:rPr lang="en-US" sz="1200" spc="0" dirty="0">
                <a:solidFill>
                  <a:srgbClr val="231F20"/>
                </a:solidFill>
                <a:latin typeface="GothamBook"/>
                <a:cs typeface="GothamBook"/>
              </a:rPr>
              <a:t>e applic</a:t>
            </a:r>
            <a:r>
              <a:rPr lang="en-US" sz="1200" spc="-10" dirty="0">
                <a:solidFill>
                  <a:srgbClr val="231F20"/>
                </a:solidFill>
                <a:latin typeface="GothamBook"/>
                <a:cs typeface="GothamBook"/>
              </a:rPr>
              <a:t>a</a:t>
            </a:r>
            <a:r>
              <a:rPr lang="en-US" sz="1200" spc="0" dirty="0">
                <a:solidFill>
                  <a:srgbClr val="231F20"/>
                </a:solidFill>
                <a:latin typeface="GothamBook"/>
                <a:cs typeface="GothamBook"/>
              </a:rPr>
              <a:t>tion of the </a:t>
            </a:r>
            <a:r>
              <a:rPr lang="en-US" sz="1200" i="1" spc="0" dirty="0">
                <a:solidFill>
                  <a:srgbClr val="231F20"/>
                </a:solidFill>
                <a:latin typeface="GothamBook"/>
                <a:cs typeface="GothamBook"/>
              </a:rPr>
              <a:t>P</a:t>
            </a:r>
            <a:r>
              <a:rPr lang="en-US" sz="1200" i="1" spc="-30" dirty="0">
                <a:solidFill>
                  <a:srgbClr val="231F20"/>
                </a:solidFill>
                <a:latin typeface="GothamBook"/>
                <a:cs typeface="GothamBook"/>
              </a:rPr>
              <a:t>r</a:t>
            </a:r>
            <a:r>
              <a:rPr lang="en-US" sz="1200" i="1" spc="0" dirty="0">
                <a:solidFill>
                  <a:srgbClr val="231F20"/>
                </a:solidFill>
                <a:latin typeface="GothamBook"/>
                <a:cs typeface="GothamBook"/>
              </a:rPr>
              <a:t>acti</a:t>
            </a:r>
            <a:r>
              <a:rPr lang="en-US" sz="1200" i="1" spc="-20" dirty="0">
                <a:solidFill>
                  <a:srgbClr val="231F20"/>
                </a:solidFill>
                <a:latin typeface="GothamBook"/>
                <a:cs typeface="GothamBook"/>
              </a:rPr>
              <a:t>c</a:t>
            </a:r>
            <a:r>
              <a:rPr lang="en-US" sz="1200" i="1" spc="0" dirty="0">
                <a:solidFill>
                  <a:srgbClr val="231F20"/>
                </a:solidFill>
                <a:latin typeface="GothamBook"/>
                <a:cs typeface="GothamBook"/>
              </a:rPr>
              <a:t>e </a:t>
            </a:r>
            <a:r>
              <a:rPr lang="en-US" sz="1200" i="1" spc="-10" dirty="0">
                <a:solidFill>
                  <a:srgbClr val="231F20"/>
                </a:solidFill>
                <a:latin typeface="GothamBook"/>
                <a:cs typeface="GothamBook"/>
              </a:rPr>
              <a:t>S</a:t>
            </a:r>
            <a:r>
              <a:rPr lang="en-US" sz="1200" i="1" spc="0" dirty="0">
                <a:solidFill>
                  <a:srgbClr val="231F20"/>
                </a:solidFill>
                <a:latin typeface="GothamBook"/>
                <a:cs typeface="GothamBook"/>
              </a:rPr>
              <a:t>tanda</a:t>
            </a:r>
            <a:r>
              <a:rPr lang="en-US" sz="1200" i="1" spc="-25" dirty="0">
                <a:solidFill>
                  <a:srgbClr val="231F20"/>
                </a:solidFill>
                <a:latin typeface="GothamBook"/>
                <a:cs typeface="GothamBook"/>
              </a:rPr>
              <a:t>r</a:t>
            </a:r>
            <a:r>
              <a:rPr lang="en-US" sz="1200" i="1" spc="0" dirty="0">
                <a:solidFill>
                  <a:srgbClr val="231F20"/>
                </a:solidFill>
                <a:latin typeface="GothamBook"/>
                <a:cs typeface="GothamBook"/>
              </a:rPr>
              <a:t>ds</a:t>
            </a:r>
            <a:r>
              <a:rPr lang="en-US" sz="1200" spc="0" dirty="0">
                <a:solidFill>
                  <a:srgbClr val="231F20"/>
                </a:solidFill>
                <a:latin typeface="GothamBook"/>
                <a:cs typeface="GothamBook"/>
              </a:rPr>
              <a:t> </a:t>
            </a:r>
            <a:r>
              <a:rPr lang="en-US" sz="1200" spc="-15" dirty="0">
                <a:solidFill>
                  <a:srgbClr val="231F20"/>
                </a:solidFill>
                <a:latin typeface="GothamBook"/>
                <a:cs typeface="GothamBook"/>
              </a:rPr>
              <a:t>f</a:t>
            </a:r>
            <a:r>
              <a:rPr lang="en-US" sz="1200" spc="0" dirty="0">
                <a:solidFill>
                  <a:srgbClr val="231F20"/>
                </a:solidFill>
                <a:latin typeface="GothamBook"/>
                <a:cs typeface="GothamBook"/>
              </a:rPr>
              <a:t>or the Financial Planning P</a:t>
            </a:r>
            <a:r>
              <a:rPr lang="en-US" sz="1200" spc="-25" dirty="0">
                <a:solidFill>
                  <a:srgbClr val="231F20"/>
                </a:solidFill>
                <a:latin typeface="GothamBook"/>
                <a:cs typeface="GothamBook"/>
              </a:rPr>
              <a:t>r</a:t>
            </a:r>
            <a:r>
              <a:rPr lang="en-US" sz="1200" spc="0" dirty="0">
                <a:solidFill>
                  <a:srgbClr val="231F20"/>
                </a:solidFill>
                <a:latin typeface="GothamBook"/>
                <a:cs typeface="GothamBook"/>
              </a:rPr>
              <a:t>o</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a:t>
            </a:r>
            <a:r>
              <a:rPr lang="en-US" sz="1200" spc="-15" dirty="0">
                <a:solidFill>
                  <a:srgbClr val="231F20"/>
                </a:solidFill>
                <a:latin typeface="GothamBook"/>
                <a:cs typeface="GothamBook"/>
              </a:rPr>
              <a:t>s</a:t>
            </a:r>
            <a:r>
              <a:rPr lang="en-US" sz="1200" spc="0" dirty="0">
                <a:solidFill>
                  <a:srgbClr val="231F20"/>
                </a:solidFill>
                <a:latin typeface="GothamBook"/>
                <a:cs typeface="GothamBook"/>
              </a:rPr>
              <a:t>s, and describe </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o the Client the servi</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es the Client </a:t>
            </a:r>
            <a:r>
              <a:rPr lang="en-US" sz="1200" spc="-25" dirty="0">
                <a:solidFill>
                  <a:srgbClr val="231F20"/>
                </a:solidFill>
                <a:latin typeface="GothamBook"/>
                <a:cs typeface="GothamBook"/>
              </a:rPr>
              <a:t>r</a:t>
            </a:r>
            <a:r>
              <a:rPr lang="en-US" sz="1200" spc="0" dirty="0">
                <a:solidFill>
                  <a:srgbClr val="231F20"/>
                </a:solidFill>
                <a:latin typeface="GothamBook"/>
                <a:cs typeface="GothamBook"/>
              </a:rPr>
              <a:t>eque</a:t>
            </a:r>
            <a:r>
              <a:rPr lang="en-US" sz="1200" spc="-15" dirty="0">
                <a:solidFill>
                  <a:srgbClr val="231F20"/>
                </a:solidFill>
                <a:latin typeface="GothamBook"/>
                <a:cs typeface="GothamBook"/>
              </a:rPr>
              <a:t>s</a:t>
            </a:r>
            <a:r>
              <a:rPr lang="en-US" sz="1200" spc="0" dirty="0">
                <a:solidFill>
                  <a:srgbClr val="231F20"/>
                </a:solidFill>
                <a:latin typeface="GothamBook"/>
                <a:cs typeface="GothamBook"/>
              </a:rPr>
              <a:t>ts th</a:t>
            </a:r>
            <a:r>
              <a:rPr lang="en-US" sz="1200" spc="-10" dirty="0">
                <a:solidFill>
                  <a:srgbClr val="231F20"/>
                </a:solidFill>
                <a:latin typeface="GothamBook"/>
                <a:cs typeface="GothamBook"/>
              </a:rPr>
              <a:t>a</a:t>
            </a:r>
            <a:r>
              <a:rPr lang="en-US" sz="1200" spc="0" dirty="0">
                <a:solidFill>
                  <a:srgbClr val="231F20"/>
                </a:solidFill>
                <a:latin typeface="GothamBook"/>
                <a:cs typeface="GothamBook"/>
              </a:rPr>
              <a:t>t the </a:t>
            </a:r>
            <a:r>
              <a:rPr lang="en-US" sz="1200" spc="-120" dirty="0">
                <a:solidFill>
                  <a:srgbClr val="231F20"/>
                </a:solidFill>
                <a:latin typeface="GothamBook"/>
                <a:cs typeface="GothamBook"/>
              </a:rPr>
              <a:t>CFP</a:t>
            </a:r>
            <a:r>
              <a:rPr lang="en-US" sz="1200" spc="-120" baseline="30000" dirty="0">
                <a:solidFill>
                  <a:srgbClr val="231F20"/>
                </a:solidFill>
                <a:latin typeface="GothamBook"/>
                <a:cs typeface="GothamBook"/>
              </a:rPr>
              <a:t>®</a:t>
            </a:r>
            <a:r>
              <a:rPr lang="en-US" sz="1200" spc="-120" dirty="0">
                <a:solidFill>
                  <a:srgbClr val="231F20"/>
                </a:solidFill>
                <a:latin typeface="GothamBook"/>
                <a:cs typeface="GothamBook"/>
              </a:rPr>
              <a:t> p</a:t>
            </a:r>
            <a:r>
              <a:rPr lang="en-US" sz="1200" spc="-25" dirty="0">
                <a:solidFill>
                  <a:srgbClr val="231F20"/>
                </a:solidFill>
                <a:latin typeface="GothamBook"/>
                <a:cs typeface="GothamBook"/>
              </a:rPr>
              <a:t>r</a:t>
            </a:r>
            <a:r>
              <a:rPr lang="en-US" sz="1200" spc="0" dirty="0">
                <a:solidFill>
                  <a:srgbClr val="231F20"/>
                </a:solidFill>
                <a:latin typeface="GothamBook"/>
                <a:cs typeface="GothamBook"/>
              </a:rPr>
              <a:t>o</a:t>
            </a:r>
            <a:r>
              <a:rPr lang="en-US" sz="1200" spc="-15" dirty="0">
                <a:solidFill>
                  <a:srgbClr val="231F20"/>
                </a:solidFill>
                <a:latin typeface="GothamBook"/>
                <a:cs typeface="GothamBook"/>
              </a:rPr>
              <a:t>f</a:t>
            </a:r>
            <a:r>
              <a:rPr lang="en-US" sz="1200" spc="0" dirty="0">
                <a:solidFill>
                  <a:srgbClr val="231F20"/>
                </a:solidFill>
                <a:latin typeface="GothamBook"/>
                <a:cs typeface="GothamBook"/>
              </a:rPr>
              <a:t>e</a:t>
            </a:r>
            <a:r>
              <a:rPr lang="en-US" sz="1200" spc="-15" dirty="0">
                <a:solidFill>
                  <a:srgbClr val="231F20"/>
                </a:solidFill>
                <a:latin typeface="GothamBook"/>
                <a:cs typeface="GothamBook"/>
              </a:rPr>
              <a:t>s</a:t>
            </a:r>
            <a:r>
              <a:rPr lang="en-US" sz="1200" spc="0" dirty="0">
                <a:solidFill>
                  <a:srgbClr val="231F20"/>
                </a:solidFill>
                <a:latin typeface="GothamBook"/>
                <a:cs typeface="GothamBook"/>
              </a:rPr>
              <a:t>sional will not be performing;</a:t>
            </a:r>
            <a:r>
              <a:rPr lang="en-US" sz="1200" spc="0" baseline="0" dirty="0">
                <a:solidFill>
                  <a:srgbClr val="231F20"/>
                </a:solidFill>
                <a:latin typeface="GothamBook"/>
                <a:cs typeface="GothamBook"/>
              </a:rPr>
              <a:t> 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rgbClr val="231F20"/>
                </a:solidFill>
                <a:latin typeface="GothamBook"/>
                <a:cs typeface="GothamBook"/>
              </a:rPr>
              <a:t>P</a:t>
            </a:r>
            <a:r>
              <a:rPr lang="en-US" sz="1200" spc="-25" dirty="0">
                <a:solidFill>
                  <a:srgbClr val="231F20"/>
                </a:solidFill>
                <a:latin typeface="GothamBook"/>
                <a:cs typeface="GothamBook"/>
              </a:rPr>
              <a:t>r</a:t>
            </a:r>
            <a:r>
              <a:rPr lang="en-US" sz="1200" spc="-35" dirty="0">
                <a:solidFill>
                  <a:srgbClr val="231F20"/>
                </a:solidFill>
                <a:latin typeface="GothamBook"/>
                <a:cs typeface="GothamBook"/>
              </a:rPr>
              <a:t>o</a:t>
            </a:r>
            <a:r>
              <a:rPr lang="en-US" sz="1200" spc="0" dirty="0">
                <a:solidFill>
                  <a:srgbClr val="231F20"/>
                </a:solidFill>
                <a:latin typeface="GothamBook"/>
                <a:cs typeface="GothamBook"/>
              </a:rPr>
              <a:t>vide the </a:t>
            </a:r>
            <a:r>
              <a:rPr lang="en-US" sz="1200" spc="-25" dirty="0">
                <a:solidFill>
                  <a:srgbClr val="231F20"/>
                </a:solidFill>
                <a:latin typeface="GothamBook"/>
                <a:cs typeface="GothamBook"/>
              </a:rPr>
              <a:t>r</a:t>
            </a:r>
            <a:r>
              <a:rPr lang="en-US" sz="1200" spc="0" dirty="0">
                <a:solidFill>
                  <a:srgbClr val="231F20"/>
                </a:solidFill>
                <a:latin typeface="GothamBook"/>
                <a:cs typeface="GothamBook"/>
              </a:rPr>
              <a:t>eque</a:t>
            </a:r>
            <a:r>
              <a:rPr lang="en-US" sz="1200" spc="-15" dirty="0">
                <a:solidFill>
                  <a:srgbClr val="231F20"/>
                </a:solidFill>
                <a:latin typeface="GothamBook"/>
                <a:cs typeface="GothamBook"/>
              </a:rPr>
              <a:t>s</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ed servi</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es af</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er in</a:t>
            </a:r>
            <a:r>
              <a:rPr lang="en-US" sz="1200" spc="-15" dirty="0">
                <a:solidFill>
                  <a:srgbClr val="231F20"/>
                </a:solidFill>
                <a:latin typeface="GothamBook"/>
                <a:cs typeface="GothamBook"/>
              </a:rPr>
              <a:t>f</a:t>
            </a:r>
            <a:r>
              <a:rPr lang="en-US" sz="1200" spc="0" dirty="0">
                <a:solidFill>
                  <a:srgbClr val="231F20"/>
                </a:solidFill>
                <a:latin typeface="GothamBook"/>
                <a:cs typeface="GothamBook"/>
              </a:rPr>
              <a:t>orming the Client h</a:t>
            </a:r>
            <a:r>
              <a:rPr lang="en-US" sz="1200" spc="-30" dirty="0">
                <a:solidFill>
                  <a:srgbClr val="231F20"/>
                </a:solidFill>
                <a:latin typeface="GothamBook"/>
                <a:cs typeface="GothamBook"/>
              </a:rPr>
              <a:t>o</a:t>
            </a:r>
            <a:r>
              <a:rPr lang="en-US" sz="1200" spc="0" dirty="0">
                <a:solidFill>
                  <a:srgbClr val="231F20"/>
                </a:solidFill>
                <a:latin typeface="GothamBook"/>
                <a:cs typeface="GothamBook"/>
              </a:rPr>
              <a:t>w Financial Planning will benefit the Client and h</a:t>
            </a:r>
            <a:r>
              <a:rPr lang="en-US" sz="1200" spc="-30" dirty="0">
                <a:solidFill>
                  <a:srgbClr val="231F20"/>
                </a:solidFill>
                <a:latin typeface="GothamBook"/>
                <a:cs typeface="GothamBook"/>
              </a:rPr>
              <a:t>o</a:t>
            </a:r>
            <a:r>
              <a:rPr lang="en-US" sz="1200" spc="0" dirty="0">
                <a:solidFill>
                  <a:srgbClr val="231F20"/>
                </a:solidFill>
                <a:latin typeface="GothamBook"/>
                <a:cs typeface="GothamBook"/>
              </a:rPr>
              <a:t>w the decision not </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o en</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er in</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o a Financial Planning engagement m</a:t>
            </a:r>
            <a:r>
              <a:rPr lang="en-US" sz="1200" spc="-25" dirty="0">
                <a:solidFill>
                  <a:srgbClr val="231F20"/>
                </a:solidFill>
                <a:latin typeface="GothamBook"/>
                <a:cs typeface="GothamBook"/>
              </a:rPr>
              <a:t>a</a:t>
            </a:r>
            <a:r>
              <a:rPr lang="en-US" sz="1200" spc="0" dirty="0">
                <a:solidFill>
                  <a:srgbClr val="231F20"/>
                </a:solidFill>
                <a:latin typeface="GothamBook"/>
                <a:cs typeface="GothamBook"/>
              </a:rPr>
              <a:t>y limit the Financial </a:t>
            </a:r>
            <a:r>
              <a:rPr lang="en-US" sz="1200" spc="-30" dirty="0">
                <a:solidFill>
                  <a:srgbClr val="231F20"/>
                </a:solidFill>
                <a:latin typeface="GothamBook"/>
                <a:cs typeface="GothamBook"/>
              </a:rPr>
              <a:t>A</a:t>
            </a:r>
            <a:r>
              <a:rPr lang="en-US" sz="1200" spc="0" dirty="0">
                <a:solidFill>
                  <a:srgbClr val="231F20"/>
                </a:solidFill>
                <a:latin typeface="GothamBook"/>
                <a:cs typeface="GothamBook"/>
              </a:rPr>
              <a:t>dvi</a:t>
            </a:r>
            <a:r>
              <a:rPr lang="en-US" sz="1200" spc="-20" dirty="0">
                <a:solidFill>
                  <a:srgbClr val="231F20"/>
                </a:solidFill>
                <a:latin typeface="GothamBook"/>
                <a:cs typeface="GothamBook"/>
              </a:rPr>
              <a:t>c</a:t>
            </a:r>
            <a:r>
              <a:rPr lang="en-US" sz="1200" spc="0" dirty="0">
                <a:solidFill>
                  <a:srgbClr val="231F20"/>
                </a:solidFill>
                <a:latin typeface="GothamBook"/>
                <a:cs typeface="GothamBook"/>
              </a:rPr>
              <a:t>e; or</a:t>
            </a:r>
            <a:endParaRPr lang="en-US" sz="1200" dirty="0">
              <a:latin typeface="GothamBook"/>
              <a:cs typeface="GothamBook"/>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spc="-140" dirty="0">
                <a:solidFill>
                  <a:srgbClr val="231F20"/>
                </a:solidFill>
                <a:latin typeface="GothamBook"/>
                <a:cs typeface="GothamBook"/>
              </a:rPr>
              <a:t>T</a:t>
            </a:r>
            <a:r>
              <a:rPr lang="en-US" sz="1200" spc="0" dirty="0">
                <a:solidFill>
                  <a:srgbClr val="231F20"/>
                </a:solidFill>
                <a:latin typeface="GothamBook"/>
                <a:cs typeface="GothamBook"/>
              </a:rPr>
              <a:t>ermin</a:t>
            </a:r>
            <a:r>
              <a:rPr lang="en-US" sz="1200" spc="-10" dirty="0">
                <a:solidFill>
                  <a:srgbClr val="231F20"/>
                </a:solidFill>
                <a:latin typeface="GothamBook"/>
                <a:cs typeface="GothamBook"/>
              </a:rPr>
              <a:t>a</a:t>
            </a:r>
            <a:r>
              <a:rPr lang="en-US" sz="1200" spc="-20" dirty="0">
                <a:solidFill>
                  <a:srgbClr val="231F20"/>
                </a:solidFill>
                <a:latin typeface="GothamBook"/>
                <a:cs typeface="GothamBook"/>
              </a:rPr>
              <a:t>t</a:t>
            </a:r>
            <a:r>
              <a:rPr lang="en-US" sz="1200" spc="0" dirty="0">
                <a:solidFill>
                  <a:srgbClr val="231F20"/>
                </a:solidFill>
                <a:latin typeface="GothamBook"/>
                <a:cs typeface="GothamBook"/>
              </a:rPr>
              <a:t>e the Engagement.</a:t>
            </a:r>
            <a:endParaRPr lang="en-US" sz="1200" dirty="0">
              <a:latin typeface="GothamBook"/>
              <a:cs typeface="GothamBook"/>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GothamBook"/>
              <a:cs typeface="GothamBook"/>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dirty="0">
              <a:latin typeface="GothamMedium"/>
              <a:cs typeface="GothamMedium"/>
            </a:endParaRP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66</a:t>
            </a:fld>
            <a:endParaRPr lang="en-US" dirty="0"/>
          </a:p>
        </p:txBody>
      </p:sp>
    </p:spTree>
    <p:extLst>
      <p:ext uri="{BB962C8B-B14F-4D97-AF65-F5344CB8AC3E}">
        <p14:creationId xmlns:p14="http://schemas.microsoft.com/office/powerpoint/2010/main" val="17313419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Provide</a:t>
            </a:r>
            <a:r>
              <a:rPr lang="en-US" b="1" baseline="0" dirty="0"/>
              <a:t> Information to a Client (Standard A.10.):</a:t>
            </a:r>
            <a:r>
              <a:rPr lang="en-US" dirty="0"/>
              <a:t> The Provide Information to a Client standard sets forth eight specific types of information that must be provided to a Client when providing or required to provide Financial Planning. Note that all information, other than the conflict of interest disclosure described in A.10.a.v., must be provided in one more written documents. </a:t>
            </a:r>
          </a:p>
          <a:p>
            <a:pPr lvl="0"/>
            <a:r>
              <a:rPr lang="en-US" dirty="0"/>
              <a:t>1.  A description of the services and products to be provided.  </a:t>
            </a:r>
            <a:r>
              <a:rPr lang="en-US" b="1" dirty="0"/>
              <a:t>(Standard A.10.a.i.)</a:t>
            </a:r>
            <a:endParaRPr lang="en-US" dirty="0">
              <a:effectLst/>
            </a:endParaRPr>
          </a:p>
          <a:p>
            <a:pPr lvl="0"/>
            <a:r>
              <a:rPr lang="en-US" dirty="0"/>
              <a:t>2.  How the Client pays for the products and services, and a description of the additional types of costs that the Client may incur, including product management fees, surrender charges, and sales loads. </a:t>
            </a:r>
            <a:r>
              <a:rPr lang="en-US" b="1" dirty="0"/>
              <a:t>(Standard A.10.a.ii.)</a:t>
            </a:r>
            <a:endParaRPr lang="en-US" dirty="0">
              <a:effectLst/>
            </a:endParaRPr>
          </a:p>
          <a:p>
            <a:pPr lvl="0"/>
            <a:r>
              <a:rPr lang="en-US" dirty="0"/>
              <a:t>3.  How the CFP</a:t>
            </a:r>
            <a:r>
              <a:rPr lang="en-US" baseline="30000" dirty="0"/>
              <a:t>®</a:t>
            </a:r>
            <a:r>
              <a:rPr lang="en-US" dirty="0"/>
              <a:t> professional, the CFP</a:t>
            </a:r>
            <a:r>
              <a:rPr lang="en-US" baseline="30000" dirty="0"/>
              <a:t>®</a:t>
            </a:r>
            <a:r>
              <a:rPr lang="en-US" dirty="0"/>
              <a:t> Professional’s Firm, and any Related Party are compensated for providing the products and services. </a:t>
            </a:r>
            <a:r>
              <a:rPr lang="en-US" b="1" dirty="0"/>
              <a:t>(Standard A.10.a.iii.)</a:t>
            </a:r>
            <a:endParaRPr lang="en-US" dirty="0">
              <a:effectLst/>
            </a:endParaRPr>
          </a:p>
          <a:p>
            <a:pPr lvl="0"/>
            <a:r>
              <a:rPr lang="en-US" dirty="0"/>
              <a:t>4.  The existence of any public discipline or bankruptcy and the location(s), if any, of the webpages of all relevant public websites of any governmental authority, self-regulatory organization, or professional organization that sets forth the CFP</a:t>
            </a:r>
            <a:r>
              <a:rPr lang="en-US" baseline="30000" dirty="0"/>
              <a:t>®</a:t>
            </a:r>
            <a:r>
              <a:rPr lang="en-US" dirty="0"/>
              <a:t> professional’s public disciplinary history or any personal bankruptcy or business bankruptcy where the CFP</a:t>
            </a:r>
            <a:r>
              <a:rPr lang="en-US" baseline="30000" dirty="0"/>
              <a:t>®</a:t>
            </a:r>
            <a:r>
              <a:rPr lang="en-US" dirty="0"/>
              <a:t> professional was a Control Person. </a:t>
            </a:r>
            <a:r>
              <a:rPr lang="en-US" b="1" dirty="0"/>
              <a:t>(Standard A.10.a.iv.)</a:t>
            </a:r>
            <a:endParaRPr lang="en-US" dirty="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a:t>5.  The information required under Section</a:t>
            </a:r>
            <a:r>
              <a:rPr lang="en-US" baseline="0" dirty="0"/>
              <a:t> A.5.a (Conflict of Interest Disclosure) </a:t>
            </a:r>
            <a:r>
              <a:rPr lang="en-US" b="1" dirty="0"/>
              <a:t>(Standard A.10.a.v.)</a:t>
            </a:r>
            <a:endParaRPr lang="en-US" dirty="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a:t>6. </a:t>
            </a:r>
            <a:r>
              <a:rPr lang="en-US" baseline="0" dirty="0"/>
              <a:t> </a:t>
            </a:r>
            <a:r>
              <a:rPr lang="en-US" dirty="0"/>
              <a:t>The information</a:t>
            </a:r>
            <a:r>
              <a:rPr lang="en-US" baseline="0" dirty="0"/>
              <a:t> required under Section A.9.d. (Written Notice Regarding Non-Public Personal Information) </a:t>
            </a:r>
            <a:r>
              <a:rPr lang="en-US" b="1" dirty="0"/>
              <a:t>(Standard A.10.a.vi.)</a:t>
            </a:r>
            <a:endParaRPr lang="en-US" dirty="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a:t>7.  The information required under Section A.13.a.ii. (Disclosure of Economic Benefit</a:t>
            </a:r>
            <a:r>
              <a:rPr lang="en-US" baseline="0" dirty="0"/>
              <a:t> for Referral or Engagement of Additional Persons) </a:t>
            </a:r>
            <a:r>
              <a:rPr lang="en-US" b="1" dirty="0"/>
              <a:t>(Standard A.10.a.vii.)</a:t>
            </a:r>
            <a:endParaRPr lang="en-US" dirty="0">
              <a:effectLst/>
            </a:endParaRPr>
          </a:p>
          <a:p>
            <a:pPr defTabSz="914305">
              <a:defRPr/>
            </a:pPr>
            <a:r>
              <a:rPr lang="en-US" dirty="0"/>
              <a:t>8.  A catch-all that requires disclosure of “any other information about the CFP</a:t>
            </a:r>
            <a:r>
              <a:rPr lang="en-US" baseline="30000" dirty="0"/>
              <a:t>®</a:t>
            </a:r>
            <a:r>
              <a:rPr lang="en-US" dirty="0"/>
              <a:t> professional or the CFP® Professional’s Firm that is Material to a Client’s decision to engage or continue to engage the CFP® professional or the CFP</a:t>
            </a:r>
            <a:r>
              <a:rPr lang="en-US" baseline="30000" dirty="0"/>
              <a:t>®</a:t>
            </a:r>
            <a:r>
              <a:rPr lang="en-US" dirty="0"/>
              <a:t> Professional’s Firm.” </a:t>
            </a:r>
            <a:r>
              <a:rPr lang="en-US" b="1" dirty="0"/>
              <a:t>(Standard A.10.a.viii.)</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67</a:t>
            </a:fld>
            <a:endParaRPr lang="en-US" dirty="0"/>
          </a:p>
        </p:txBody>
      </p:sp>
    </p:spTree>
    <p:extLst>
      <p:ext uri="{BB962C8B-B14F-4D97-AF65-F5344CB8AC3E}">
        <p14:creationId xmlns:p14="http://schemas.microsoft.com/office/powerpoint/2010/main" val="2903282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847606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Timing (Standard A.10.a.)</a:t>
            </a:r>
            <a:r>
              <a:rPr lang="en-US" dirty="0"/>
              <a:t>.  Now we will discuss the timing of the delivery.  The required information must be provided prior to or at the time of the Engagement.  This language mirrors the instructions for investment advisors when delivering the Form ADV Part 2 brochure.  </a:t>
            </a:r>
          </a:p>
          <a:p>
            <a:endParaRPr lang="en-US" b="1" dirty="0"/>
          </a:p>
          <a:p>
            <a:r>
              <a:rPr lang="en-US" b="1" dirty="0"/>
              <a:t>Delivery (Standard A.10.a.)</a:t>
            </a:r>
            <a:r>
              <a:rPr lang="en-US" dirty="0"/>
              <a:t>.  The </a:t>
            </a:r>
            <a:r>
              <a:rPr lang="en-US" i="1" dirty="0"/>
              <a:t>Code and Standards</a:t>
            </a:r>
            <a:r>
              <a:rPr lang="en-US" i="0" dirty="0"/>
              <a:t> </a:t>
            </a:r>
            <a:r>
              <a:rPr lang="en-US" dirty="0"/>
              <a:t>does not require the information be provided to the Client in writing when the CFP</a:t>
            </a:r>
            <a:r>
              <a:rPr lang="en-US" baseline="30000" dirty="0"/>
              <a:t>®</a:t>
            </a:r>
            <a:r>
              <a:rPr lang="en-US" dirty="0"/>
              <a:t> professional is only providing Financial Advice.  However, a CFP</a:t>
            </a:r>
            <a:r>
              <a:rPr lang="en-US" baseline="30000" dirty="0"/>
              <a:t>®</a:t>
            </a:r>
            <a:r>
              <a:rPr lang="en-US" dirty="0"/>
              <a:t> professional must document the fact that the information was provided to the Client.  This can be achieved, for example, by making a note in a CRM system. The </a:t>
            </a:r>
            <a:r>
              <a:rPr lang="en-US" i="1" dirty="0"/>
              <a:t>Code and Standards</a:t>
            </a:r>
            <a:r>
              <a:rPr lang="en-US" i="0" dirty="0"/>
              <a:t> </a:t>
            </a:r>
            <a:r>
              <a:rPr lang="en-US" dirty="0"/>
              <a:t>does require CFP</a:t>
            </a:r>
            <a:r>
              <a:rPr lang="en-US" baseline="30000" dirty="0"/>
              <a:t>®</a:t>
            </a:r>
            <a:r>
              <a:rPr lang="en-US" dirty="0"/>
              <a:t> professionals providing Financial Planning to provide the information to the Client in writing. CFP</a:t>
            </a:r>
            <a:r>
              <a:rPr lang="en-US" baseline="30000" dirty="0"/>
              <a:t>®</a:t>
            </a:r>
            <a:r>
              <a:rPr lang="en-US" dirty="0"/>
              <a:t> professionals may provide the required information</a:t>
            </a:r>
            <a:r>
              <a:rPr lang="en-US" baseline="0" dirty="0"/>
              <a:t> to a Client </a:t>
            </a:r>
            <a:r>
              <a:rPr lang="en-US" dirty="0"/>
              <a:t>in one or more written documents.  A CFP</a:t>
            </a:r>
            <a:r>
              <a:rPr lang="en-US" baseline="30000" dirty="0"/>
              <a:t>®</a:t>
            </a:r>
            <a:r>
              <a:rPr lang="en-US" dirty="0"/>
              <a:t> professional</a:t>
            </a:r>
            <a:r>
              <a:rPr lang="en-US" baseline="0" dirty="0"/>
              <a:t> is not required to </a:t>
            </a:r>
            <a:r>
              <a:rPr lang="en-US" b="0" u="none" baseline="0" dirty="0"/>
              <a:t>provide Material </a:t>
            </a:r>
            <a:r>
              <a:rPr lang="en-US" b="0" u="none" dirty="0"/>
              <a:t>Conflicts</a:t>
            </a:r>
            <a:r>
              <a:rPr lang="en-US" b="0" u="none" baseline="0" dirty="0"/>
              <a:t> </a:t>
            </a:r>
            <a:r>
              <a:rPr lang="en-US" baseline="0" dirty="0"/>
              <a:t>of Interest information in writing.  However, the </a:t>
            </a:r>
            <a:r>
              <a:rPr lang="en-US" i="1" baseline="0" dirty="0"/>
              <a:t>Code and Standards</a:t>
            </a:r>
            <a:r>
              <a:rPr lang="en-US" i="0" baseline="0" dirty="0"/>
              <a:t> states that evidence of oral disclosure of a conflict will be given such weight as CFP Board in its judgment deems appropriate.   </a:t>
            </a:r>
            <a:endParaRPr lang="en-US" dirty="0"/>
          </a:p>
          <a:p>
            <a:endParaRPr lang="en-US" b="1" dirty="0"/>
          </a:p>
          <a:p>
            <a:r>
              <a:rPr lang="en-US" b="1" dirty="0"/>
              <a:t>Updating (Standard A.10.d.).  </a:t>
            </a:r>
            <a:r>
              <a:rPr lang="en-US" dirty="0"/>
              <a:t>A CFP</a:t>
            </a:r>
            <a:r>
              <a:rPr lang="en-US" baseline="30000" dirty="0"/>
              <a:t>®</a:t>
            </a:r>
            <a:r>
              <a:rPr lang="en-US" dirty="0"/>
              <a:t> professional has an ongoing obligation to provide to the Client any information that is a Material change or update to the information required to be provided to the Client.  Material changes and updates to public disciplinary history or bankruptcy information must be disclosed to the Client within ninety days, together with the location(s) of the relevant webpages that publish the disciplinary actions and bankruptcies.</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69</a:t>
            </a:fld>
            <a:endParaRPr lang="en-US" dirty="0"/>
          </a:p>
        </p:txBody>
      </p:sp>
    </p:spTree>
    <p:extLst>
      <p:ext uri="{BB962C8B-B14F-4D97-AF65-F5344CB8AC3E}">
        <p14:creationId xmlns:p14="http://schemas.microsoft.com/office/powerpoint/2010/main" val="28395972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40800156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95" name="Shape 495"/>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34855913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73</a:t>
            </a:fld>
            <a:endParaRPr lang="en-US" dirty="0"/>
          </a:p>
        </p:txBody>
      </p:sp>
    </p:spTree>
    <p:extLst>
      <p:ext uri="{BB962C8B-B14F-4D97-AF65-F5344CB8AC3E}">
        <p14:creationId xmlns:p14="http://schemas.microsoft.com/office/powerpoint/2010/main" val="80949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231F20"/>
                </a:solidFill>
                <a:latin typeface="GothamBook"/>
                <a:cs typeface="GothamBook"/>
              </a:rPr>
              <a:t>CFP Boa</a:t>
            </a:r>
            <a:r>
              <a:rPr lang="en-US" sz="1200" spc="-20" dirty="0">
                <a:solidFill>
                  <a:srgbClr val="231F20"/>
                </a:solidFill>
                <a:latin typeface="GothamBook"/>
                <a:cs typeface="GothamBook"/>
              </a:rPr>
              <a:t>r</a:t>
            </a:r>
            <a:r>
              <a:rPr lang="en-US" sz="1200" dirty="0">
                <a:solidFill>
                  <a:srgbClr val="231F20"/>
                </a:solidFill>
                <a:latin typeface="GothamBook"/>
                <a:cs typeface="GothamBook"/>
              </a:rPr>
              <a:t>d</a:t>
            </a:r>
            <a:r>
              <a:rPr lang="en-US" sz="1200" spc="-23" dirty="0">
                <a:solidFill>
                  <a:srgbClr val="231F20"/>
                </a:solidFill>
                <a:latin typeface="GothamBook"/>
                <a:cs typeface="GothamBook"/>
              </a:rPr>
              <a:t>’</a:t>
            </a:r>
            <a:r>
              <a:rPr lang="en-US" sz="1200" dirty="0">
                <a:solidFill>
                  <a:srgbClr val="231F20"/>
                </a:solidFill>
                <a:latin typeface="GothamBook"/>
                <a:cs typeface="GothamBook"/>
              </a:rPr>
              <a:t>s </a:t>
            </a:r>
            <a:r>
              <a:rPr lang="en-US" sz="1200" i="1" spc="-7" dirty="0">
                <a:solidFill>
                  <a:srgbClr val="231F20"/>
                </a:solidFill>
                <a:latin typeface="Arial"/>
                <a:cs typeface="Arial"/>
              </a:rPr>
              <a:t>C</a:t>
            </a:r>
            <a:r>
              <a:rPr lang="en-US" sz="1200" i="1" spc="56" dirty="0">
                <a:solidFill>
                  <a:srgbClr val="231F20"/>
                </a:solidFill>
                <a:latin typeface="Arial"/>
                <a:cs typeface="Arial"/>
              </a:rPr>
              <a:t>ode</a:t>
            </a:r>
            <a:r>
              <a:rPr lang="en-US" sz="1200" i="1" spc="17" dirty="0">
                <a:solidFill>
                  <a:srgbClr val="231F20"/>
                </a:solidFill>
                <a:latin typeface="Arial"/>
                <a:cs typeface="Arial"/>
              </a:rPr>
              <a:t> </a:t>
            </a:r>
            <a:r>
              <a:rPr lang="en-US" sz="1200" i="1" spc="56" dirty="0">
                <a:solidFill>
                  <a:srgbClr val="231F20"/>
                </a:solidFill>
                <a:latin typeface="Arial"/>
                <a:cs typeface="Arial"/>
              </a:rPr>
              <a:t>o</a:t>
            </a:r>
            <a:r>
              <a:rPr lang="en-US" sz="1200" i="1" spc="73" dirty="0">
                <a:solidFill>
                  <a:srgbClr val="231F20"/>
                </a:solidFill>
                <a:latin typeface="Arial"/>
                <a:cs typeface="Arial"/>
              </a:rPr>
              <a:t>f</a:t>
            </a:r>
            <a:r>
              <a:rPr lang="en-US" sz="1200" i="1" spc="17" dirty="0">
                <a:solidFill>
                  <a:srgbClr val="231F20"/>
                </a:solidFill>
                <a:latin typeface="Arial"/>
                <a:cs typeface="Arial"/>
              </a:rPr>
              <a:t> </a:t>
            </a:r>
            <a:r>
              <a:rPr lang="en-US" sz="1200" i="1" spc="30" dirty="0">
                <a:solidFill>
                  <a:srgbClr val="231F20"/>
                </a:solidFill>
                <a:latin typeface="Arial"/>
                <a:cs typeface="Arial"/>
              </a:rPr>
              <a:t>Ethics</a:t>
            </a:r>
            <a:r>
              <a:rPr lang="en-US" sz="1200" i="1" spc="17" dirty="0">
                <a:solidFill>
                  <a:srgbClr val="231F20"/>
                </a:solidFill>
                <a:latin typeface="Arial"/>
                <a:cs typeface="Arial"/>
              </a:rPr>
              <a:t> </a:t>
            </a:r>
            <a:r>
              <a:rPr lang="en-US" sz="1200" i="1" spc="43" dirty="0">
                <a:solidFill>
                  <a:srgbClr val="231F20"/>
                </a:solidFill>
                <a:latin typeface="Arial"/>
                <a:cs typeface="Arial"/>
              </a:rPr>
              <a:t>and</a:t>
            </a:r>
            <a:r>
              <a:rPr lang="en-US" sz="1200" i="1" spc="17" dirty="0">
                <a:solidFill>
                  <a:srgbClr val="231F20"/>
                </a:solidFill>
                <a:latin typeface="Arial"/>
                <a:cs typeface="Arial"/>
              </a:rPr>
              <a:t> </a:t>
            </a:r>
            <a:r>
              <a:rPr lang="en-US" sz="1200" i="1" spc="-33" dirty="0">
                <a:solidFill>
                  <a:srgbClr val="231F20"/>
                </a:solidFill>
                <a:latin typeface="Arial"/>
                <a:cs typeface="Arial"/>
              </a:rPr>
              <a:t>S</a:t>
            </a:r>
            <a:r>
              <a:rPr lang="en-US" sz="1200" i="1" spc="50" dirty="0">
                <a:solidFill>
                  <a:srgbClr val="231F20"/>
                </a:solidFill>
                <a:latin typeface="Arial"/>
                <a:cs typeface="Arial"/>
              </a:rPr>
              <a:t>tanda</a:t>
            </a:r>
            <a:r>
              <a:rPr lang="en-US" sz="1200" i="1" spc="26" dirty="0">
                <a:solidFill>
                  <a:srgbClr val="231F20"/>
                </a:solidFill>
                <a:latin typeface="Arial"/>
                <a:cs typeface="Arial"/>
              </a:rPr>
              <a:t>r</a:t>
            </a:r>
            <a:r>
              <a:rPr lang="en-US" sz="1200" i="1" spc="36" dirty="0">
                <a:solidFill>
                  <a:srgbClr val="231F20"/>
                </a:solidFill>
                <a:latin typeface="Arial"/>
                <a:cs typeface="Arial"/>
              </a:rPr>
              <a:t>ds</a:t>
            </a:r>
            <a:r>
              <a:rPr lang="en-US" sz="1200" i="1" spc="17" dirty="0">
                <a:solidFill>
                  <a:srgbClr val="231F20"/>
                </a:solidFill>
                <a:latin typeface="Arial"/>
                <a:cs typeface="Arial"/>
              </a:rPr>
              <a:t> </a:t>
            </a:r>
            <a:r>
              <a:rPr lang="en-US" sz="1200" i="1" spc="56" dirty="0">
                <a:solidFill>
                  <a:srgbClr val="231F20"/>
                </a:solidFill>
                <a:latin typeface="Arial"/>
                <a:cs typeface="Arial"/>
              </a:rPr>
              <a:t>o</a:t>
            </a:r>
            <a:r>
              <a:rPr lang="en-US" sz="1200" i="1" spc="73" dirty="0">
                <a:solidFill>
                  <a:srgbClr val="231F20"/>
                </a:solidFill>
                <a:latin typeface="Arial"/>
                <a:cs typeface="Arial"/>
              </a:rPr>
              <a:t>f</a:t>
            </a:r>
            <a:r>
              <a:rPr lang="en-US" sz="1200" i="1" spc="17" dirty="0">
                <a:solidFill>
                  <a:srgbClr val="231F20"/>
                </a:solidFill>
                <a:latin typeface="Arial"/>
                <a:cs typeface="Arial"/>
              </a:rPr>
              <a:t> </a:t>
            </a:r>
            <a:r>
              <a:rPr lang="en-US" sz="1200" i="1" spc="-7" dirty="0">
                <a:solidFill>
                  <a:srgbClr val="231F20"/>
                </a:solidFill>
                <a:latin typeface="Arial"/>
                <a:cs typeface="Arial"/>
              </a:rPr>
              <a:t>C</a:t>
            </a:r>
            <a:r>
              <a:rPr lang="en-US" sz="1200" i="1" spc="63" dirty="0">
                <a:solidFill>
                  <a:srgbClr val="231F20"/>
                </a:solidFill>
                <a:latin typeface="Arial"/>
                <a:cs typeface="Arial"/>
              </a:rPr>
              <a:t>onduct</a:t>
            </a:r>
            <a:r>
              <a:rPr lang="en-US" sz="1200" i="1" spc="17" dirty="0">
                <a:solidFill>
                  <a:srgbClr val="231F20"/>
                </a:solidFill>
                <a:latin typeface="Arial"/>
                <a:cs typeface="Arial"/>
              </a:rPr>
              <a:t> </a:t>
            </a:r>
            <a:r>
              <a:rPr lang="en-US" sz="1200" spc="-20" dirty="0">
                <a:solidFill>
                  <a:srgbClr val="231F20"/>
                </a:solidFill>
                <a:latin typeface="GothamBook"/>
                <a:cs typeface="GothamBook"/>
              </a:rPr>
              <a:t>r</a:t>
            </a:r>
            <a:r>
              <a:rPr lang="en-US" sz="1200" dirty="0">
                <a:solidFill>
                  <a:srgbClr val="231F20"/>
                </a:solidFill>
                <a:latin typeface="GothamBook"/>
                <a:cs typeface="GothamBook"/>
              </a:rPr>
              <a:t>eflects the </a:t>
            </a:r>
            <a:r>
              <a:rPr lang="en-US" sz="1200" spc="-13" dirty="0">
                <a:solidFill>
                  <a:srgbClr val="231F20"/>
                </a:solidFill>
                <a:latin typeface="GothamBook"/>
                <a:cs typeface="GothamBook"/>
              </a:rPr>
              <a:t>c</a:t>
            </a:r>
            <a:r>
              <a:rPr lang="en-US" sz="1200" dirty="0">
                <a:solidFill>
                  <a:srgbClr val="231F20"/>
                </a:solidFill>
                <a:latin typeface="GothamBook"/>
                <a:cs typeface="GothamBook"/>
              </a:rPr>
              <a:t>ommitment th</a:t>
            </a:r>
            <a:r>
              <a:rPr lang="en-US" sz="1200" spc="-7" dirty="0">
                <a:solidFill>
                  <a:srgbClr val="231F20"/>
                </a:solidFill>
                <a:latin typeface="GothamBook"/>
                <a:cs typeface="GothamBook"/>
              </a:rPr>
              <a:t>a</a:t>
            </a:r>
            <a:r>
              <a:rPr lang="en-US" sz="1200" dirty="0">
                <a:solidFill>
                  <a:srgbClr val="231F20"/>
                </a:solidFill>
                <a:latin typeface="GothamBook"/>
                <a:cs typeface="GothamBook"/>
              </a:rPr>
              <a:t>t all </a:t>
            </a:r>
            <a:r>
              <a:rPr lang="en-US" sz="1200" spc="-86" dirty="0">
                <a:solidFill>
                  <a:srgbClr val="231F20"/>
                </a:solidFill>
                <a:latin typeface="GothamBook"/>
                <a:cs typeface="GothamBook"/>
              </a:rPr>
              <a:t>CFP</a:t>
            </a:r>
            <a:r>
              <a:rPr lang="en-US" sz="1200" spc="-86" baseline="30000" dirty="0">
                <a:solidFill>
                  <a:srgbClr val="231F20"/>
                </a:solidFill>
                <a:latin typeface="GothamBook"/>
                <a:cs typeface="GothamBook"/>
              </a:rPr>
              <a:t>®</a:t>
            </a:r>
            <a:r>
              <a:rPr lang="en-US" sz="1200" spc="-86" dirty="0">
                <a:solidFill>
                  <a:srgbClr val="231F20"/>
                </a:solidFill>
                <a:latin typeface="GothamBook"/>
                <a:cs typeface="GothamBook"/>
              </a:rPr>
              <a:t> p</a:t>
            </a:r>
            <a:r>
              <a:rPr lang="en-US" sz="1200" spc="-20" dirty="0">
                <a:solidFill>
                  <a:srgbClr val="231F20"/>
                </a:solidFill>
                <a:latin typeface="GothamBook"/>
                <a:cs typeface="GothamBook"/>
              </a:rPr>
              <a:t>r</a:t>
            </a:r>
            <a:r>
              <a:rPr lang="en-US" sz="1200" dirty="0">
                <a:solidFill>
                  <a:srgbClr val="231F20"/>
                </a:solidFill>
                <a:latin typeface="GothamBook"/>
                <a:cs typeface="GothamBook"/>
              </a:rPr>
              <a:t>o</a:t>
            </a:r>
            <a:r>
              <a:rPr lang="en-US" sz="1200" spc="-10" dirty="0">
                <a:solidFill>
                  <a:srgbClr val="231F20"/>
                </a:solidFill>
                <a:latin typeface="GothamBook"/>
                <a:cs typeface="GothamBook"/>
              </a:rPr>
              <a:t>f</a:t>
            </a:r>
            <a:r>
              <a:rPr lang="en-US" sz="1200" dirty="0">
                <a:solidFill>
                  <a:srgbClr val="231F20"/>
                </a:solidFill>
                <a:latin typeface="GothamBook"/>
                <a:cs typeface="GothamBook"/>
              </a:rPr>
              <a:t>e</a:t>
            </a:r>
            <a:r>
              <a:rPr lang="en-US" sz="1200" spc="-10" dirty="0">
                <a:solidFill>
                  <a:srgbClr val="231F20"/>
                </a:solidFill>
                <a:latin typeface="GothamBook"/>
                <a:cs typeface="GothamBook"/>
              </a:rPr>
              <a:t>s</a:t>
            </a:r>
            <a:r>
              <a:rPr lang="en-US" sz="1200" dirty="0">
                <a:solidFill>
                  <a:srgbClr val="231F20"/>
                </a:solidFill>
                <a:latin typeface="GothamBook"/>
                <a:cs typeface="GothamBook"/>
              </a:rPr>
              <a:t>sionals ma</a:t>
            </a:r>
            <a:r>
              <a:rPr lang="en-US" sz="1200" spc="-23" dirty="0">
                <a:solidFill>
                  <a:srgbClr val="231F20"/>
                </a:solidFill>
                <a:latin typeface="GothamBook"/>
                <a:cs typeface="GothamBook"/>
              </a:rPr>
              <a:t>k</a:t>
            </a:r>
            <a:r>
              <a:rPr lang="en-US" sz="1200" dirty="0">
                <a:solidFill>
                  <a:srgbClr val="231F20"/>
                </a:solidFill>
                <a:latin typeface="GothamBook"/>
                <a:cs typeface="GothamBook"/>
              </a:rPr>
              <a:t>e </a:t>
            </a:r>
            <a:r>
              <a:rPr lang="en-US" sz="1200" spc="-13" dirty="0">
                <a:solidFill>
                  <a:srgbClr val="231F20"/>
                </a:solidFill>
                <a:latin typeface="GothamBook"/>
                <a:cs typeface="GothamBook"/>
              </a:rPr>
              <a:t>t</a:t>
            </a:r>
            <a:r>
              <a:rPr lang="en-US" sz="1200" dirty="0">
                <a:solidFill>
                  <a:srgbClr val="231F20"/>
                </a:solidFill>
                <a:latin typeface="GothamBook"/>
                <a:cs typeface="GothamBook"/>
              </a:rPr>
              <a:t>o high </a:t>
            </a:r>
            <a:r>
              <a:rPr lang="en-US" sz="1200" spc="-10" dirty="0">
                <a:solidFill>
                  <a:srgbClr val="231F20"/>
                </a:solidFill>
                <a:latin typeface="GothamBook"/>
                <a:cs typeface="GothamBook"/>
              </a:rPr>
              <a:t>s</a:t>
            </a:r>
            <a:r>
              <a:rPr lang="en-US" sz="1200" dirty="0">
                <a:solidFill>
                  <a:srgbClr val="231F20"/>
                </a:solidFill>
                <a:latin typeface="GothamBook"/>
                <a:cs typeface="GothamBook"/>
              </a:rPr>
              <a:t>tanda</a:t>
            </a:r>
            <a:r>
              <a:rPr lang="en-US" sz="1200" spc="-20" dirty="0">
                <a:solidFill>
                  <a:srgbClr val="231F20"/>
                </a:solidFill>
                <a:latin typeface="GothamBook"/>
                <a:cs typeface="GothamBook"/>
              </a:rPr>
              <a:t>r</a:t>
            </a:r>
            <a:r>
              <a:rPr lang="en-US" sz="1200" dirty="0">
                <a:solidFill>
                  <a:srgbClr val="231F20"/>
                </a:solidFill>
                <a:latin typeface="GothamBook"/>
                <a:cs typeface="GothamBook"/>
              </a:rPr>
              <a:t>ds of </a:t>
            </a:r>
            <a:r>
              <a:rPr lang="en-US" sz="1200" spc="-13" dirty="0">
                <a:solidFill>
                  <a:srgbClr val="231F20"/>
                </a:solidFill>
                <a:latin typeface="GothamBook"/>
                <a:cs typeface="GothamBook"/>
              </a:rPr>
              <a:t>c</a:t>
            </a:r>
            <a:r>
              <a:rPr lang="en-US" sz="1200" dirty="0">
                <a:solidFill>
                  <a:srgbClr val="231F20"/>
                </a:solidFill>
                <a:latin typeface="GothamBook"/>
                <a:cs typeface="GothamBook"/>
              </a:rPr>
              <a:t>ompe</a:t>
            </a:r>
            <a:r>
              <a:rPr lang="en-US" sz="1200" spc="-13" dirty="0">
                <a:solidFill>
                  <a:srgbClr val="231F20"/>
                </a:solidFill>
                <a:latin typeface="GothamBook"/>
                <a:cs typeface="GothamBook"/>
              </a:rPr>
              <a:t>t</a:t>
            </a:r>
            <a:r>
              <a:rPr lang="en-US" sz="1200" dirty="0">
                <a:solidFill>
                  <a:srgbClr val="231F20"/>
                </a:solidFill>
                <a:latin typeface="GothamBook"/>
                <a:cs typeface="GothamBook"/>
              </a:rPr>
              <a:t>en</a:t>
            </a:r>
            <a:r>
              <a:rPr lang="en-US" sz="1200" spc="-7" dirty="0">
                <a:solidFill>
                  <a:srgbClr val="231F20"/>
                </a:solidFill>
                <a:latin typeface="GothamBook"/>
                <a:cs typeface="GothamBook"/>
              </a:rPr>
              <a:t>c</a:t>
            </a:r>
            <a:r>
              <a:rPr lang="en-US" sz="1200" dirty="0">
                <a:solidFill>
                  <a:srgbClr val="231F20"/>
                </a:solidFill>
                <a:latin typeface="GothamBook"/>
                <a:cs typeface="GothamBook"/>
              </a:rPr>
              <a:t>y and ethics. </a:t>
            </a:r>
            <a:r>
              <a:rPr lang="en-US" sz="1200" spc="-13" dirty="0">
                <a:solidFill>
                  <a:srgbClr val="231F20"/>
                </a:solidFill>
                <a:latin typeface="GothamBook"/>
                <a:cs typeface="GothamBook"/>
              </a:rPr>
              <a:t>T</a:t>
            </a:r>
            <a:r>
              <a:rPr lang="en-US" sz="1200" dirty="0">
                <a:solidFill>
                  <a:srgbClr val="231F20"/>
                </a:solidFill>
                <a:latin typeface="GothamBook"/>
                <a:cs typeface="GothamBook"/>
              </a:rPr>
              <a:t>he </a:t>
            </a:r>
            <a:r>
              <a:rPr lang="en-US" sz="1200" i="1" spc="-7" dirty="0">
                <a:solidFill>
                  <a:srgbClr val="231F20"/>
                </a:solidFill>
                <a:latin typeface="Arial"/>
                <a:cs typeface="Arial"/>
              </a:rPr>
              <a:t>C</a:t>
            </a:r>
            <a:r>
              <a:rPr lang="en-US" sz="1200" i="1" spc="56" dirty="0">
                <a:solidFill>
                  <a:srgbClr val="231F20"/>
                </a:solidFill>
                <a:latin typeface="Arial"/>
                <a:cs typeface="Arial"/>
              </a:rPr>
              <a:t>ode</a:t>
            </a:r>
            <a:r>
              <a:rPr lang="en-US" sz="1200" i="1" spc="17" dirty="0">
                <a:solidFill>
                  <a:srgbClr val="231F20"/>
                </a:solidFill>
                <a:latin typeface="Arial"/>
                <a:cs typeface="Arial"/>
              </a:rPr>
              <a:t> </a:t>
            </a:r>
            <a:r>
              <a:rPr lang="en-US" sz="1200" i="1" spc="56" dirty="0">
                <a:solidFill>
                  <a:srgbClr val="231F20"/>
                </a:solidFill>
                <a:latin typeface="Arial"/>
                <a:cs typeface="Arial"/>
              </a:rPr>
              <a:t>o</a:t>
            </a:r>
            <a:r>
              <a:rPr lang="en-US" sz="1200" i="1" spc="73" dirty="0">
                <a:solidFill>
                  <a:srgbClr val="231F20"/>
                </a:solidFill>
                <a:latin typeface="Arial"/>
                <a:cs typeface="Arial"/>
              </a:rPr>
              <a:t>f</a:t>
            </a:r>
            <a:r>
              <a:rPr lang="en-US" sz="1200" i="1" spc="17" dirty="0">
                <a:solidFill>
                  <a:srgbClr val="231F20"/>
                </a:solidFill>
                <a:latin typeface="Arial"/>
                <a:cs typeface="Arial"/>
              </a:rPr>
              <a:t> </a:t>
            </a:r>
            <a:r>
              <a:rPr lang="en-US" sz="1200" i="1" spc="30" dirty="0">
                <a:solidFill>
                  <a:srgbClr val="231F20"/>
                </a:solidFill>
                <a:latin typeface="Arial"/>
                <a:cs typeface="Arial"/>
              </a:rPr>
              <a:t>Ethics</a:t>
            </a:r>
            <a:r>
              <a:rPr lang="en-US" sz="1200" i="1" spc="17" dirty="0">
                <a:solidFill>
                  <a:srgbClr val="231F20"/>
                </a:solidFill>
                <a:latin typeface="Arial"/>
                <a:cs typeface="Arial"/>
              </a:rPr>
              <a:t> </a:t>
            </a:r>
            <a:r>
              <a:rPr lang="en-US" sz="1200" dirty="0">
                <a:solidFill>
                  <a:srgbClr val="231F20"/>
                </a:solidFill>
                <a:latin typeface="GothamBook"/>
                <a:cs typeface="GothamBook"/>
              </a:rPr>
              <a:t>applies </a:t>
            </a:r>
            <a:r>
              <a:rPr lang="en-US" sz="1200" spc="-7" dirty="0">
                <a:solidFill>
                  <a:srgbClr val="231F20"/>
                </a:solidFill>
                <a:latin typeface="GothamBook"/>
                <a:cs typeface="GothamBook"/>
              </a:rPr>
              <a:t>a</a:t>
            </a:r>
            <a:r>
              <a:rPr lang="en-US" sz="1200" dirty="0">
                <a:solidFill>
                  <a:srgbClr val="231F20"/>
                </a:solidFill>
                <a:latin typeface="GothamBook"/>
                <a:cs typeface="GothamBook"/>
              </a:rPr>
              <a:t>t all times, and sets </a:t>
            </a:r>
            <a:r>
              <a:rPr lang="en-US" sz="1200" spc="-10" dirty="0">
                <a:solidFill>
                  <a:srgbClr val="231F20"/>
                </a:solidFill>
                <a:latin typeface="GothamBook"/>
                <a:cs typeface="GothamBook"/>
              </a:rPr>
              <a:t>f</a:t>
            </a:r>
            <a:r>
              <a:rPr lang="en-US" sz="1200" dirty="0">
                <a:solidFill>
                  <a:srgbClr val="231F20"/>
                </a:solidFill>
                <a:latin typeface="GothamBook"/>
                <a:cs typeface="GothamBook"/>
              </a:rPr>
              <a:t>orth principles th</a:t>
            </a:r>
            <a:r>
              <a:rPr lang="en-US" sz="1200" spc="-7" dirty="0">
                <a:solidFill>
                  <a:srgbClr val="231F20"/>
                </a:solidFill>
                <a:latin typeface="GothamBook"/>
                <a:cs typeface="GothamBook"/>
              </a:rPr>
              <a:t>a</a:t>
            </a:r>
            <a:r>
              <a:rPr lang="en-US" sz="1200" dirty="0">
                <a:solidFill>
                  <a:srgbClr val="231F20"/>
                </a:solidFill>
                <a:latin typeface="GothamBook"/>
                <a:cs typeface="GothamBook"/>
              </a:rPr>
              <a:t>t guide the beh</a:t>
            </a:r>
            <a:r>
              <a:rPr lang="en-US" sz="1200" spc="-17" dirty="0">
                <a:solidFill>
                  <a:srgbClr val="231F20"/>
                </a:solidFill>
                <a:latin typeface="GothamBook"/>
                <a:cs typeface="GothamBook"/>
              </a:rPr>
              <a:t>a</a:t>
            </a:r>
            <a:r>
              <a:rPr lang="en-US" sz="1200" dirty="0">
                <a:solidFill>
                  <a:srgbClr val="231F20"/>
                </a:solidFill>
                <a:latin typeface="GothamBook"/>
                <a:cs typeface="GothamBook"/>
              </a:rPr>
              <a:t>vior of </a:t>
            </a:r>
            <a:r>
              <a:rPr lang="en-US" sz="1200" spc="-86" dirty="0">
                <a:solidFill>
                  <a:srgbClr val="231F20"/>
                </a:solidFill>
                <a:latin typeface="GothamBook"/>
                <a:cs typeface="GothamBook"/>
              </a:rPr>
              <a:t>CFP</a:t>
            </a:r>
            <a:r>
              <a:rPr lang="en-US" sz="1200" spc="-86" baseline="30000" dirty="0">
                <a:solidFill>
                  <a:srgbClr val="231F20"/>
                </a:solidFill>
                <a:latin typeface="GothamBook"/>
                <a:cs typeface="GothamBook"/>
              </a:rPr>
              <a:t>®</a:t>
            </a:r>
            <a:r>
              <a:rPr lang="en-US" sz="1200" spc="-86" dirty="0">
                <a:solidFill>
                  <a:srgbClr val="231F20"/>
                </a:solidFill>
                <a:latin typeface="GothamBook"/>
                <a:cs typeface="GothamBook"/>
              </a:rPr>
              <a:t> p</a:t>
            </a:r>
            <a:r>
              <a:rPr lang="en-US" sz="1200" spc="-20" dirty="0">
                <a:solidFill>
                  <a:srgbClr val="231F20"/>
                </a:solidFill>
                <a:latin typeface="GothamBook"/>
                <a:cs typeface="GothamBook"/>
              </a:rPr>
              <a:t>r</a:t>
            </a:r>
            <a:r>
              <a:rPr lang="en-US" sz="1200" dirty="0">
                <a:solidFill>
                  <a:srgbClr val="231F20"/>
                </a:solidFill>
                <a:latin typeface="GothamBook"/>
                <a:cs typeface="GothamBook"/>
              </a:rPr>
              <a:t>o</a:t>
            </a:r>
            <a:r>
              <a:rPr lang="en-US" sz="1200" spc="-10" dirty="0">
                <a:solidFill>
                  <a:srgbClr val="231F20"/>
                </a:solidFill>
                <a:latin typeface="GothamBook"/>
                <a:cs typeface="GothamBook"/>
              </a:rPr>
              <a:t>f</a:t>
            </a:r>
            <a:r>
              <a:rPr lang="en-US" sz="1200" dirty="0">
                <a:solidFill>
                  <a:srgbClr val="231F20"/>
                </a:solidFill>
                <a:latin typeface="GothamBook"/>
                <a:cs typeface="GothamBook"/>
              </a:rPr>
              <a:t>e</a:t>
            </a:r>
            <a:r>
              <a:rPr lang="en-US" sz="1200" spc="-10" dirty="0">
                <a:solidFill>
                  <a:srgbClr val="231F20"/>
                </a:solidFill>
                <a:latin typeface="GothamBook"/>
                <a:cs typeface="GothamBook"/>
              </a:rPr>
              <a:t>s</a:t>
            </a:r>
            <a:r>
              <a:rPr lang="en-US" sz="1200" dirty="0">
                <a:solidFill>
                  <a:srgbClr val="231F20"/>
                </a:solidFill>
                <a:latin typeface="GothamBook"/>
                <a:cs typeface="GothamBook"/>
              </a:rPr>
              <a:t>sionals, with elabo</a:t>
            </a:r>
            <a:r>
              <a:rPr lang="en-US" sz="1200" spc="-23" dirty="0">
                <a:solidFill>
                  <a:srgbClr val="231F20"/>
                </a:solidFill>
                <a:latin typeface="GothamBook"/>
                <a:cs typeface="GothamBook"/>
              </a:rPr>
              <a:t>r</a:t>
            </a:r>
            <a:r>
              <a:rPr lang="en-US" sz="1200" spc="-7" dirty="0">
                <a:solidFill>
                  <a:srgbClr val="231F20"/>
                </a:solidFill>
                <a:latin typeface="GothamBook"/>
                <a:cs typeface="GothamBook"/>
              </a:rPr>
              <a:t>a</a:t>
            </a:r>
            <a:r>
              <a:rPr lang="en-US" sz="1200" dirty="0">
                <a:solidFill>
                  <a:srgbClr val="231F20"/>
                </a:solidFill>
                <a:latin typeface="GothamBook"/>
                <a:cs typeface="GothamBook"/>
              </a:rPr>
              <a:t>tion p</a:t>
            </a:r>
            <a:r>
              <a:rPr lang="en-US" sz="1200" spc="-20" dirty="0">
                <a:solidFill>
                  <a:srgbClr val="231F20"/>
                </a:solidFill>
                <a:latin typeface="GothamBook"/>
                <a:cs typeface="GothamBook"/>
              </a:rPr>
              <a:t>r</a:t>
            </a:r>
            <a:r>
              <a:rPr lang="en-US" sz="1200" spc="-26" dirty="0">
                <a:solidFill>
                  <a:srgbClr val="231F20"/>
                </a:solidFill>
                <a:latin typeface="GothamBook"/>
                <a:cs typeface="GothamBook"/>
              </a:rPr>
              <a:t>o</a:t>
            </a:r>
            <a:r>
              <a:rPr lang="en-US" sz="1200" dirty="0">
                <a:solidFill>
                  <a:srgbClr val="231F20"/>
                </a:solidFill>
                <a:latin typeface="GothamBook"/>
                <a:cs typeface="GothamBook"/>
              </a:rPr>
              <a:t>vided in the </a:t>
            </a:r>
            <a:r>
              <a:rPr lang="en-US" sz="1200" i="1" spc="-33" dirty="0">
                <a:solidFill>
                  <a:srgbClr val="231F20"/>
                </a:solidFill>
                <a:latin typeface="Arial"/>
                <a:cs typeface="Arial"/>
              </a:rPr>
              <a:t>S</a:t>
            </a:r>
            <a:r>
              <a:rPr lang="en-US" sz="1200" i="1" spc="50" dirty="0">
                <a:solidFill>
                  <a:srgbClr val="231F20"/>
                </a:solidFill>
                <a:latin typeface="Arial"/>
                <a:cs typeface="Arial"/>
              </a:rPr>
              <a:t>tanda</a:t>
            </a:r>
            <a:r>
              <a:rPr lang="en-US" sz="1200" i="1" spc="26" dirty="0">
                <a:solidFill>
                  <a:srgbClr val="231F20"/>
                </a:solidFill>
                <a:latin typeface="Arial"/>
                <a:cs typeface="Arial"/>
              </a:rPr>
              <a:t>r</a:t>
            </a:r>
            <a:r>
              <a:rPr lang="en-US" sz="1200" i="1" spc="36" dirty="0">
                <a:solidFill>
                  <a:srgbClr val="231F20"/>
                </a:solidFill>
                <a:latin typeface="Arial"/>
                <a:cs typeface="Arial"/>
              </a:rPr>
              <a:t>ds</a:t>
            </a:r>
            <a:r>
              <a:rPr lang="en-US" sz="1200" i="1" spc="17" dirty="0">
                <a:solidFill>
                  <a:srgbClr val="231F20"/>
                </a:solidFill>
                <a:latin typeface="Arial"/>
                <a:cs typeface="Arial"/>
              </a:rPr>
              <a:t> </a:t>
            </a:r>
            <a:r>
              <a:rPr lang="en-US" sz="1200" dirty="0">
                <a:solidFill>
                  <a:srgbClr val="231F20"/>
                </a:solidFill>
                <a:latin typeface="GothamBook"/>
                <a:cs typeface="GothamBook"/>
              </a:rPr>
              <a:t>th</a:t>
            </a:r>
            <a:r>
              <a:rPr lang="en-US" sz="1200" spc="-7" dirty="0">
                <a:solidFill>
                  <a:srgbClr val="231F20"/>
                </a:solidFill>
                <a:latin typeface="GothamBook"/>
                <a:cs typeface="GothamBook"/>
              </a:rPr>
              <a:t>a</a:t>
            </a:r>
            <a:r>
              <a:rPr lang="en-US" sz="1200" dirty="0">
                <a:solidFill>
                  <a:srgbClr val="231F20"/>
                </a:solidFill>
                <a:latin typeface="GothamBook"/>
                <a:cs typeface="GothamBook"/>
              </a:rPr>
              <a:t>t </a:t>
            </a:r>
            <a:r>
              <a:rPr lang="en-US" sz="1200" spc="-10" dirty="0">
                <a:solidFill>
                  <a:srgbClr val="231F20"/>
                </a:solidFill>
                <a:latin typeface="GothamBook"/>
                <a:cs typeface="GothamBook"/>
              </a:rPr>
              <a:t>f</a:t>
            </a:r>
            <a:r>
              <a:rPr lang="en-US" sz="1200" dirty="0">
                <a:solidFill>
                  <a:srgbClr val="231F20"/>
                </a:solidFill>
                <a:latin typeface="GothamBook"/>
                <a:cs typeface="GothamBook"/>
              </a:rPr>
              <a:t>oll</a:t>
            </a:r>
            <a:r>
              <a:rPr lang="en-US" sz="1200" spc="-20" dirty="0">
                <a:solidFill>
                  <a:srgbClr val="231F20"/>
                </a:solidFill>
                <a:latin typeface="GothamBook"/>
                <a:cs typeface="GothamBook"/>
              </a:rPr>
              <a:t>o</a:t>
            </a:r>
            <a:r>
              <a:rPr lang="en-US" sz="1200" spc="-56" dirty="0">
                <a:solidFill>
                  <a:srgbClr val="231F20"/>
                </a:solidFill>
                <a:latin typeface="GothamBook"/>
                <a:cs typeface="GothamBook"/>
              </a:rPr>
              <a:t>w</a:t>
            </a:r>
            <a:r>
              <a:rPr lang="en-US" sz="1200" dirty="0">
                <a:solidFill>
                  <a:srgbClr val="231F20"/>
                </a:solidFill>
                <a:latin typeface="GothamBook"/>
                <a:cs typeface="GothamBook"/>
              </a:rPr>
              <a:t>. </a:t>
            </a:r>
            <a:r>
              <a:rPr lang="en-US" sz="1200" spc="-13" dirty="0">
                <a:solidFill>
                  <a:srgbClr val="231F20"/>
                </a:solidFill>
                <a:latin typeface="GothamBook"/>
                <a:cs typeface="GothamBook"/>
              </a:rPr>
              <a:t>T</a:t>
            </a:r>
            <a:r>
              <a:rPr lang="en-US" sz="1200" dirty="0">
                <a:solidFill>
                  <a:srgbClr val="231F20"/>
                </a:solidFill>
                <a:latin typeface="GothamBook"/>
                <a:cs typeface="GothamBook"/>
              </a:rPr>
              <a:t>he </a:t>
            </a:r>
            <a:r>
              <a:rPr lang="en-US" sz="1200" spc="-13" dirty="0">
                <a:solidFill>
                  <a:srgbClr val="231F20"/>
                </a:solidFill>
                <a:latin typeface="GothamBook"/>
                <a:cs typeface="GothamBook"/>
              </a:rPr>
              <a:t>c</a:t>
            </a:r>
            <a:r>
              <a:rPr lang="en-US" sz="1200" dirty="0">
                <a:solidFill>
                  <a:srgbClr val="231F20"/>
                </a:solidFill>
                <a:latin typeface="GothamBook"/>
                <a:cs typeface="GothamBook"/>
              </a:rPr>
              <a:t>orner</a:t>
            </a:r>
            <a:r>
              <a:rPr lang="en-US" sz="1200" spc="-10" dirty="0">
                <a:solidFill>
                  <a:srgbClr val="231F20"/>
                </a:solidFill>
                <a:latin typeface="GothamBook"/>
                <a:cs typeface="GothamBook"/>
              </a:rPr>
              <a:t>s</a:t>
            </a:r>
            <a:r>
              <a:rPr lang="en-US" sz="1200" spc="-13" dirty="0">
                <a:solidFill>
                  <a:srgbClr val="231F20"/>
                </a:solidFill>
                <a:latin typeface="GothamBook"/>
                <a:cs typeface="GothamBook"/>
              </a:rPr>
              <a:t>t</a:t>
            </a:r>
            <a:r>
              <a:rPr lang="en-US" sz="1200" dirty="0">
                <a:solidFill>
                  <a:srgbClr val="231F20"/>
                </a:solidFill>
                <a:latin typeface="GothamBook"/>
                <a:cs typeface="GothamBook"/>
              </a:rPr>
              <a:t>one of the </a:t>
            </a:r>
            <a:r>
              <a:rPr lang="en-US" sz="1200" i="1" spc="-7" dirty="0">
                <a:solidFill>
                  <a:srgbClr val="231F20"/>
                </a:solidFill>
                <a:latin typeface="Arial"/>
                <a:cs typeface="Arial"/>
              </a:rPr>
              <a:t>C</a:t>
            </a:r>
            <a:r>
              <a:rPr lang="en-US" sz="1200" i="1" spc="56" dirty="0">
                <a:solidFill>
                  <a:srgbClr val="231F20"/>
                </a:solidFill>
                <a:latin typeface="Arial"/>
                <a:cs typeface="Arial"/>
              </a:rPr>
              <a:t>ode</a:t>
            </a:r>
            <a:r>
              <a:rPr lang="en-US" sz="1200" i="1" spc="17" dirty="0">
                <a:solidFill>
                  <a:srgbClr val="231F20"/>
                </a:solidFill>
                <a:latin typeface="Arial"/>
                <a:cs typeface="Arial"/>
              </a:rPr>
              <a:t> </a:t>
            </a:r>
            <a:r>
              <a:rPr lang="en-US" sz="1200" i="1" spc="43" dirty="0">
                <a:solidFill>
                  <a:srgbClr val="231F20"/>
                </a:solidFill>
                <a:latin typeface="Arial"/>
                <a:cs typeface="Arial"/>
              </a:rPr>
              <a:t>and</a:t>
            </a:r>
            <a:r>
              <a:rPr lang="en-US" sz="1200" i="1" spc="20" dirty="0">
                <a:solidFill>
                  <a:srgbClr val="231F20"/>
                </a:solidFill>
                <a:latin typeface="Arial"/>
                <a:cs typeface="Arial"/>
              </a:rPr>
              <a:t> </a:t>
            </a:r>
            <a:r>
              <a:rPr lang="en-US" sz="1200" i="1" spc="-33" dirty="0">
                <a:solidFill>
                  <a:srgbClr val="231F20"/>
                </a:solidFill>
                <a:latin typeface="Arial"/>
                <a:cs typeface="Arial"/>
              </a:rPr>
              <a:t>S</a:t>
            </a:r>
            <a:r>
              <a:rPr lang="en-US" sz="1200" i="1" spc="50" dirty="0">
                <a:solidFill>
                  <a:srgbClr val="231F20"/>
                </a:solidFill>
                <a:latin typeface="Arial"/>
                <a:cs typeface="Arial"/>
              </a:rPr>
              <a:t>tanda</a:t>
            </a:r>
            <a:r>
              <a:rPr lang="en-US" sz="1200" i="1" spc="26" dirty="0">
                <a:solidFill>
                  <a:srgbClr val="231F20"/>
                </a:solidFill>
                <a:latin typeface="Arial"/>
                <a:cs typeface="Arial"/>
              </a:rPr>
              <a:t>r</a:t>
            </a:r>
            <a:r>
              <a:rPr lang="en-US" sz="1200" i="1" spc="36" dirty="0">
                <a:solidFill>
                  <a:srgbClr val="231F20"/>
                </a:solidFill>
                <a:latin typeface="Arial"/>
                <a:cs typeface="Arial"/>
              </a:rPr>
              <a:t>ds</a:t>
            </a:r>
            <a:r>
              <a:rPr lang="en-US" sz="1200" i="1" spc="17" dirty="0">
                <a:solidFill>
                  <a:srgbClr val="231F20"/>
                </a:solidFill>
                <a:latin typeface="Arial"/>
                <a:cs typeface="Arial"/>
              </a:rPr>
              <a:t> </a:t>
            </a:r>
            <a:r>
              <a:rPr lang="en-US" sz="1200" dirty="0">
                <a:solidFill>
                  <a:srgbClr val="231F20"/>
                </a:solidFill>
                <a:latin typeface="GothamBook"/>
                <a:cs typeface="GothamBook"/>
              </a:rPr>
              <a:t>is a </a:t>
            </a:r>
            <a:r>
              <a:rPr lang="en-US" sz="1200" spc="-86" dirty="0">
                <a:solidFill>
                  <a:srgbClr val="231F20"/>
                </a:solidFill>
                <a:latin typeface="GothamBook"/>
                <a:cs typeface="GothamBook"/>
              </a:rPr>
              <a:t>CFP</a:t>
            </a:r>
            <a:r>
              <a:rPr lang="en-US" sz="1200" spc="-86" baseline="30000" dirty="0">
                <a:solidFill>
                  <a:srgbClr val="231F20"/>
                </a:solidFill>
                <a:latin typeface="GothamBook"/>
                <a:cs typeface="GothamBook"/>
              </a:rPr>
              <a:t>®</a:t>
            </a:r>
            <a:r>
              <a:rPr lang="en-US" sz="1200" spc="-86" dirty="0">
                <a:solidFill>
                  <a:srgbClr val="231F20"/>
                </a:solidFill>
                <a:latin typeface="GothamBook"/>
                <a:cs typeface="GothamBook"/>
              </a:rPr>
              <a:t> p</a:t>
            </a:r>
            <a:r>
              <a:rPr lang="en-US" sz="1200" spc="-20" dirty="0">
                <a:solidFill>
                  <a:srgbClr val="231F20"/>
                </a:solidFill>
                <a:latin typeface="GothamBook"/>
                <a:cs typeface="GothamBook"/>
              </a:rPr>
              <a:t>r</a:t>
            </a:r>
            <a:r>
              <a:rPr lang="en-US" sz="1200" dirty="0">
                <a:solidFill>
                  <a:srgbClr val="231F20"/>
                </a:solidFill>
                <a:latin typeface="GothamBook"/>
                <a:cs typeface="GothamBook"/>
              </a:rPr>
              <a:t>o</a:t>
            </a:r>
            <a:r>
              <a:rPr lang="en-US" sz="1200" spc="-10" dirty="0">
                <a:solidFill>
                  <a:srgbClr val="231F20"/>
                </a:solidFill>
                <a:latin typeface="GothamBook"/>
                <a:cs typeface="GothamBook"/>
              </a:rPr>
              <a:t>f</a:t>
            </a:r>
            <a:r>
              <a:rPr lang="en-US" sz="1200" dirty="0">
                <a:solidFill>
                  <a:srgbClr val="231F20"/>
                </a:solidFill>
                <a:latin typeface="GothamBook"/>
                <a:cs typeface="GothamBook"/>
              </a:rPr>
              <a:t>e</a:t>
            </a:r>
            <a:r>
              <a:rPr lang="en-US" sz="1200" spc="-10" dirty="0">
                <a:solidFill>
                  <a:srgbClr val="231F20"/>
                </a:solidFill>
                <a:latin typeface="GothamBook"/>
                <a:cs typeface="GothamBook"/>
              </a:rPr>
              <a:t>s</a:t>
            </a:r>
            <a:r>
              <a:rPr lang="en-US" sz="1200" dirty="0">
                <a:solidFill>
                  <a:srgbClr val="231F20"/>
                </a:solidFill>
                <a:latin typeface="GothamBook"/>
                <a:cs typeface="GothamBook"/>
              </a:rPr>
              <a:t>sional</a:t>
            </a:r>
            <a:r>
              <a:rPr lang="en-US" sz="1200" spc="-23" dirty="0">
                <a:solidFill>
                  <a:srgbClr val="231F20"/>
                </a:solidFill>
                <a:latin typeface="GothamBook"/>
                <a:cs typeface="GothamBook"/>
              </a:rPr>
              <a:t>’</a:t>
            </a:r>
            <a:r>
              <a:rPr lang="en-US" sz="1200" dirty="0">
                <a:solidFill>
                  <a:srgbClr val="231F20"/>
                </a:solidFill>
                <a:latin typeface="GothamBook"/>
                <a:cs typeface="GothamBook"/>
              </a:rPr>
              <a:t>s duty </a:t>
            </a:r>
            <a:r>
              <a:rPr lang="en-US" sz="1200" spc="-13" dirty="0">
                <a:solidFill>
                  <a:srgbClr val="231F20"/>
                </a:solidFill>
                <a:latin typeface="GothamBook"/>
                <a:cs typeface="GothamBook"/>
              </a:rPr>
              <a:t>t</a:t>
            </a:r>
            <a:r>
              <a:rPr lang="en-US" sz="1200" dirty="0">
                <a:solidFill>
                  <a:srgbClr val="231F20"/>
                </a:solidFill>
                <a:latin typeface="GothamBook"/>
                <a:cs typeface="GothamBook"/>
              </a:rPr>
              <a:t>o act as a fiduciary and, the</a:t>
            </a:r>
            <a:r>
              <a:rPr lang="en-US" sz="1200" spc="-20" dirty="0">
                <a:solidFill>
                  <a:srgbClr val="231F20"/>
                </a:solidFill>
                <a:latin typeface="GothamBook"/>
                <a:cs typeface="GothamBook"/>
              </a:rPr>
              <a:t>r</a:t>
            </a:r>
            <a:r>
              <a:rPr lang="en-US" sz="1200" dirty="0">
                <a:solidFill>
                  <a:srgbClr val="231F20"/>
                </a:solidFill>
                <a:latin typeface="GothamBook"/>
                <a:cs typeface="GothamBook"/>
              </a:rPr>
              <a:t>e</a:t>
            </a:r>
            <a:r>
              <a:rPr lang="en-US" sz="1200" spc="-10" dirty="0">
                <a:solidFill>
                  <a:srgbClr val="231F20"/>
                </a:solidFill>
                <a:latin typeface="GothamBook"/>
                <a:cs typeface="GothamBook"/>
              </a:rPr>
              <a:t>f</a:t>
            </a:r>
            <a:r>
              <a:rPr lang="en-US" sz="1200" dirty="0">
                <a:solidFill>
                  <a:srgbClr val="231F20"/>
                </a:solidFill>
                <a:latin typeface="GothamBook"/>
                <a:cs typeface="GothamBook"/>
              </a:rPr>
              <a:t>o</a:t>
            </a:r>
            <a:r>
              <a:rPr lang="en-US" sz="1200" spc="-20" dirty="0">
                <a:solidFill>
                  <a:srgbClr val="231F20"/>
                </a:solidFill>
                <a:latin typeface="GothamBook"/>
                <a:cs typeface="GothamBook"/>
              </a:rPr>
              <a:t>r</a:t>
            </a:r>
            <a:r>
              <a:rPr lang="en-US" sz="1200" spc="-10" dirty="0">
                <a:solidFill>
                  <a:srgbClr val="231F20"/>
                </a:solidFill>
                <a:latin typeface="GothamBook"/>
                <a:cs typeface="GothamBook"/>
              </a:rPr>
              <a:t>e</a:t>
            </a:r>
            <a:r>
              <a:rPr lang="en-US" sz="1200" dirty="0">
                <a:solidFill>
                  <a:srgbClr val="231F20"/>
                </a:solidFill>
                <a:latin typeface="GothamBook"/>
                <a:cs typeface="GothamBook"/>
              </a:rPr>
              <a:t>, act in the be</a:t>
            </a:r>
            <a:r>
              <a:rPr lang="en-US" sz="1200" spc="-10" dirty="0">
                <a:solidFill>
                  <a:srgbClr val="231F20"/>
                </a:solidFill>
                <a:latin typeface="GothamBook"/>
                <a:cs typeface="GothamBook"/>
              </a:rPr>
              <a:t>s</a:t>
            </a:r>
            <a:r>
              <a:rPr lang="en-US" sz="1200" dirty="0">
                <a:solidFill>
                  <a:srgbClr val="231F20"/>
                </a:solidFill>
                <a:latin typeface="GothamBook"/>
                <a:cs typeface="GothamBook"/>
              </a:rPr>
              <a:t>t in</a:t>
            </a:r>
            <a:r>
              <a:rPr lang="en-US" sz="1200" spc="-13" dirty="0">
                <a:solidFill>
                  <a:srgbClr val="231F20"/>
                </a:solidFill>
                <a:latin typeface="GothamBook"/>
                <a:cs typeface="GothamBook"/>
              </a:rPr>
              <a:t>t</a:t>
            </a:r>
            <a:r>
              <a:rPr lang="en-US" sz="1200" dirty="0">
                <a:solidFill>
                  <a:srgbClr val="231F20"/>
                </a:solidFill>
                <a:latin typeface="GothamBook"/>
                <a:cs typeface="GothamBook"/>
              </a:rPr>
              <a:t>e</a:t>
            </a:r>
            <a:r>
              <a:rPr lang="en-US" sz="1200" spc="-20" dirty="0">
                <a:solidFill>
                  <a:srgbClr val="231F20"/>
                </a:solidFill>
                <a:latin typeface="GothamBook"/>
                <a:cs typeface="GothamBook"/>
              </a:rPr>
              <a:t>r</a:t>
            </a:r>
            <a:r>
              <a:rPr lang="en-US" sz="1200" dirty="0">
                <a:solidFill>
                  <a:srgbClr val="231F20"/>
                </a:solidFill>
                <a:latin typeface="GothamBook"/>
                <a:cs typeface="GothamBook"/>
              </a:rPr>
              <a:t>e</a:t>
            </a:r>
            <a:r>
              <a:rPr lang="en-US" sz="1200" spc="-10" dirty="0">
                <a:solidFill>
                  <a:srgbClr val="231F20"/>
                </a:solidFill>
                <a:latin typeface="GothamBook"/>
                <a:cs typeface="GothamBook"/>
              </a:rPr>
              <a:t>s</a:t>
            </a:r>
            <a:r>
              <a:rPr lang="en-US" sz="1200" dirty="0">
                <a:solidFill>
                  <a:srgbClr val="231F20"/>
                </a:solidFill>
                <a:latin typeface="GothamBook"/>
                <a:cs typeface="GothamBook"/>
              </a:rPr>
              <a:t>ts of the Client </a:t>
            </a:r>
            <a:r>
              <a:rPr lang="en-US" sz="1200" spc="-7" dirty="0">
                <a:solidFill>
                  <a:srgbClr val="231F20"/>
                </a:solidFill>
                <a:latin typeface="GothamBook"/>
                <a:cs typeface="GothamBook"/>
              </a:rPr>
              <a:t>a</a:t>
            </a:r>
            <a:r>
              <a:rPr lang="en-US" sz="1200" dirty="0">
                <a:solidFill>
                  <a:srgbClr val="231F20"/>
                </a:solidFill>
                <a:latin typeface="GothamBook"/>
                <a:cs typeface="GothamBook"/>
              </a:rPr>
              <a:t>t all times when p</a:t>
            </a:r>
            <a:r>
              <a:rPr lang="en-US" sz="1200" spc="-20" dirty="0">
                <a:solidFill>
                  <a:srgbClr val="231F20"/>
                </a:solidFill>
                <a:latin typeface="GothamBook"/>
                <a:cs typeface="GothamBook"/>
              </a:rPr>
              <a:t>r</a:t>
            </a:r>
            <a:r>
              <a:rPr lang="en-US" sz="1200" spc="-26" dirty="0">
                <a:solidFill>
                  <a:srgbClr val="231F20"/>
                </a:solidFill>
                <a:latin typeface="GothamBook"/>
                <a:cs typeface="GothamBook"/>
              </a:rPr>
              <a:t>o</a:t>
            </a:r>
            <a:r>
              <a:rPr lang="en-US" sz="1200" dirty="0">
                <a:solidFill>
                  <a:srgbClr val="231F20"/>
                </a:solidFill>
                <a:latin typeface="GothamBook"/>
                <a:cs typeface="GothamBook"/>
              </a:rPr>
              <a:t>viding Financial </a:t>
            </a:r>
            <a:r>
              <a:rPr lang="en-US" sz="1200" spc="-23" dirty="0">
                <a:solidFill>
                  <a:srgbClr val="231F20"/>
                </a:solidFill>
                <a:latin typeface="GothamBook"/>
                <a:cs typeface="GothamBook"/>
              </a:rPr>
              <a:t>A</a:t>
            </a:r>
            <a:r>
              <a:rPr lang="en-US" sz="1200" dirty="0">
                <a:solidFill>
                  <a:srgbClr val="231F20"/>
                </a:solidFill>
                <a:latin typeface="GothamBook"/>
                <a:cs typeface="GothamBook"/>
              </a:rPr>
              <a:t>dvi</a:t>
            </a:r>
            <a:r>
              <a:rPr lang="en-US" sz="1200" spc="-13" dirty="0">
                <a:solidFill>
                  <a:srgbClr val="231F20"/>
                </a:solidFill>
                <a:latin typeface="GothamBook"/>
                <a:cs typeface="GothamBook"/>
              </a:rPr>
              <a:t>c</a:t>
            </a:r>
            <a:r>
              <a:rPr lang="en-US" sz="1200" spc="-10" dirty="0">
                <a:solidFill>
                  <a:srgbClr val="231F20"/>
                </a:solidFill>
                <a:latin typeface="GothamBook"/>
                <a:cs typeface="GothamBook"/>
              </a:rPr>
              <a:t>e</a:t>
            </a:r>
            <a:r>
              <a:rPr lang="en-US" sz="1200" dirty="0">
                <a:solidFill>
                  <a:srgbClr val="231F20"/>
                </a:solidFill>
                <a:latin typeface="GothamBook"/>
                <a:cs typeface="GothamBook"/>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231F20"/>
              </a:solidFill>
              <a:latin typeface="GothamBook"/>
              <a:cs typeface="GothamBook"/>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i="1" dirty="0"/>
              <a:t>Code of Ethics </a:t>
            </a:r>
            <a:r>
              <a:rPr lang="en-US" dirty="0"/>
              <a:t>is principles-based</a:t>
            </a:r>
            <a:r>
              <a:rPr lang="en-US" baseline="0" dirty="0"/>
              <a:t> and always applies.  For example, the first item listed in the </a:t>
            </a:r>
            <a:r>
              <a:rPr lang="en-US" i="1" baseline="0" dirty="0"/>
              <a:t>Code</a:t>
            </a:r>
            <a:r>
              <a:rPr lang="en-US" baseline="0" dirty="0"/>
              <a:t> is to act with honesty, integrity, competence, and diligence.  The last item provides that a CFP</a:t>
            </a:r>
            <a:r>
              <a:rPr lang="en-US" baseline="30000" dirty="0"/>
              <a:t>®</a:t>
            </a:r>
            <a:r>
              <a:rPr lang="en-US" baseline="0" dirty="0"/>
              <a:t> professional must act in a manner that reflects positively on the financial planning profession and CFP</a:t>
            </a:r>
            <a:r>
              <a:rPr lang="en-US" baseline="30000" dirty="0"/>
              <a:t>®</a:t>
            </a:r>
            <a:r>
              <a:rPr lang="en-US" baseline="0" dirty="0"/>
              <a:t> certification.  Each item listed in the </a:t>
            </a:r>
            <a:r>
              <a:rPr lang="en-US" i="1" baseline="0" dirty="0"/>
              <a:t>Code of Ethics </a:t>
            </a:r>
            <a:r>
              <a:rPr lang="en-US" sz="1200" kern="1200" dirty="0">
                <a:solidFill>
                  <a:schemeClr val="tx1"/>
                </a:solidFill>
                <a:effectLst/>
                <a:latin typeface="+mn-lt"/>
                <a:ea typeface="+mn-ea"/>
                <a:cs typeface="+mn-cs"/>
              </a:rPr>
              <a:t>is addressed more specifically in the Standards of Conduct</a:t>
            </a:r>
            <a:r>
              <a:rPr lang="en-US" baseline="0" dirty="0"/>
              <a: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GothamBook"/>
              <a:cs typeface="GothamBook"/>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9</a:t>
            </a:fld>
            <a:endParaRPr lang="en-US" dirty="0"/>
          </a:p>
        </p:txBody>
      </p:sp>
    </p:spTree>
    <p:extLst>
      <p:ext uri="{BB962C8B-B14F-4D97-AF65-F5344CB8AC3E}">
        <p14:creationId xmlns:p14="http://schemas.microsoft.com/office/powerpoint/2010/main" val="105206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fontScale="92500" lnSpcReduction="20000"/>
          </a:bodyPr>
          <a:lstStyle/>
          <a:p>
            <a:r>
              <a:rPr lang="en-US" dirty="0"/>
              <a:t>The </a:t>
            </a:r>
            <a:r>
              <a:rPr lang="en-US" i="1" dirty="0"/>
              <a:t>Standards of Conduct</a:t>
            </a:r>
            <a:r>
              <a:rPr lang="en-US" dirty="0"/>
              <a:t> is composed of six sections.</a:t>
            </a:r>
          </a:p>
          <a:p>
            <a:endParaRPr lang="en-US" b="1" dirty="0"/>
          </a:p>
          <a:p>
            <a:r>
              <a:rPr lang="en-US" b="1" dirty="0"/>
              <a:t>Duties Owed to Clients</a:t>
            </a:r>
            <a:r>
              <a:rPr lang="en-US" dirty="0"/>
              <a:t> – This section sets forth 15 “duties” that CFP</a:t>
            </a:r>
            <a:r>
              <a:rPr lang="en-US" baseline="30000" dirty="0"/>
              <a:t>®</a:t>
            </a:r>
            <a:r>
              <a:rPr lang="en-US" dirty="0"/>
              <a:t> professionals owe to clients, such as the fiduciary duty, which we will discuss in greater detail today. </a:t>
            </a:r>
          </a:p>
          <a:p>
            <a:endParaRPr lang="en-US" b="1" dirty="0"/>
          </a:p>
          <a:p>
            <a:r>
              <a:rPr lang="en-US" b="1" dirty="0"/>
              <a:t>Financial Planning and Application of the </a:t>
            </a:r>
            <a:r>
              <a:rPr lang="en-US" b="1" i="1" dirty="0"/>
              <a:t>Practice Standards</a:t>
            </a:r>
            <a:r>
              <a:rPr lang="en-US" b="1" dirty="0"/>
              <a:t> for the Financial Planning Process </a:t>
            </a:r>
            <a:r>
              <a:rPr lang="en-US" dirty="0"/>
              <a:t>– This section updates the definition of “Financial Planning” and the standard for determining when Financial Planning is required.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Practice Standards</a:t>
            </a:r>
            <a:r>
              <a:rPr lang="en-US" b="1" dirty="0"/>
              <a:t> for the Financial Planning Process </a:t>
            </a:r>
            <a:r>
              <a:rPr lang="en-US" dirty="0"/>
              <a:t>– This section updates the </a:t>
            </a:r>
            <a:r>
              <a:rPr lang="en-US" i="1" dirty="0"/>
              <a:t>Practice Standards</a:t>
            </a:r>
            <a:r>
              <a:rPr lang="en-US" dirty="0"/>
              <a:t> by beginning after the Engagement is formed.  It also reorders and expands upon the previous steps of the Financial Planning process.  The result</a:t>
            </a:r>
            <a:r>
              <a:rPr lang="en-US" baseline="0" dirty="0"/>
              <a:t> is that there are now seven steps in the Financial Planning process.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Duties Owed to Firms and Subordinates </a:t>
            </a:r>
            <a:r>
              <a:rPr lang="en-US" dirty="0"/>
              <a:t>– This section updates the previous standard for supervising</a:t>
            </a:r>
            <a:r>
              <a:rPr lang="en-US" baseline="0" dirty="0"/>
              <a:t> persons acting under the CFP</a:t>
            </a:r>
            <a:r>
              <a:rPr lang="en-US" baseline="30000" dirty="0"/>
              <a:t>®</a:t>
            </a:r>
            <a:r>
              <a:rPr lang="en-US" baseline="0" dirty="0"/>
              <a:t> professional’s direction, </a:t>
            </a:r>
            <a:r>
              <a:rPr lang="en-US" dirty="0"/>
              <a:t>following firm procedures, and notifying the CFP</a:t>
            </a:r>
            <a:r>
              <a:rPr lang="en-US" baseline="30000" dirty="0"/>
              <a:t>®</a:t>
            </a:r>
            <a:r>
              <a:rPr lang="en-US" dirty="0"/>
              <a:t> Professional’s Firm about CFP Board discipline.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Duties Owed to CFP Board</a:t>
            </a:r>
            <a:r>
              <a:rPr lang="en-US" dirty="0"/>
              <a:t> – This section updates and provides greater detail concerning what conduct “reflects adversely on a CFP</a:t>
            </a:r>
            <a:r>
              <a:rPr lang="en-US" baseline="30000" dirty="0"/>
              <a:t>®</a:t>
            </a:r>
            <a:r>
              <a:rPr lang="en-US" dirty="0"/>
              <a:t> professional’s fitness as a certificant, upon the CFP</a:t>
            </a:r>
            <a:r>
              <a:rPr lang="en-US" baseline="30000" dirty="0"/>
              <a:t>®</a:t>
            </a:r>
            <a:r>
              <a:rPr lang="en-US" dirty="0"/>
              <a:t> marks, or upon the profession.”  It also expands and provides greater detail regarding a CFP</a:t>
            </a:r>
            <a:r>
              <a:rPr lang="en-US" baseline="30000" dirty="0"/>
              <a:t>®</a:t>
            </a:r>
            <a:r>
              <a:rPr lang="en-US" dirty="0"/>
              <a:t> professional’s reporting obligation to CFP Board.  </a:t>
            </a:r>
          </a:p>
          <a:p>
            <a:endParaRPr lang="en-US" dirty="0"/>
          </a:p>
          <a:p>
            <a:r>
              <a:rPr lang="en-US" b="1" dirty="0"/>
              <a:t>Prohibition</a:t>
            </a:r>
            <a:r>
              <a:rPr lang="en-US" b="1" baseline="0" dirty="0"/>
              <a:t> on </a:t>
            </a:r>
            <a:r>
              <a:rPr lang="en-US" b="1" dirty="0"/>
              <a:t>Circumvention</a:t>
            </a:r>
            <a:r>
              <a:rPr lang="en-US" dirty="0"/>
              <a:t> – A CFP</a:t>
            </a:r>
            <a:r>
              <a:rPr lang="en-US" baseline="30000" dirty="0"/>
              <a:t>®</a:t>
            </a:r>
            <a:r>
              <a:rPr lang="en-US" dirty="0"/>
              <a:t> professional may not do indirectly, or through</a:t>
            </a:r>
            <a:r>
              <a:rPr lang="en-US" baseline="0" dirty="0"/>
              <a:t> or by another person, any act or thing that the </a:t>
            </a:r>
            <a:r>
              <a:rPr lang="en-US" i="1" baseline="0" dirty="0"/>
              <a:t>Code and Standards </a:t>
            </a:r>
            <a:r>
              <a:rPr lang="en-US" baseline="0" dirty="0"/>
              <a:t>prohibit the CFP</a:t>
            </a:r>
            <a:r>
              <a:rPr lang="en-US" baseline="30000" dirty="0"/>
              <a:t>®</a:t>
            </a:r>
            <a:r>
              <a:rPr lang="en-US" baseline="0" dirty="0"/>
              <a:t> professional from doing directly.</a:t>
            </a:r>
            <a:endParaRPr lang="en-US" dirty="0"/>
          </a:p>
          <a:p>
            <a:endParaRPr lang="en-US" b="1" dirty="0"/>
          </a:p>
          <a:p>
            <a:endParaRPr lang="en-US" b="1" dirty="0"/>
          </a:p>
          <a:p>
            <a:pPr defTabSz="914305">
              <a:defRPr/>
            </a:pPr>
            <a:endParaRPr lang="en-US" b="1" dirty="0"/>
          </a:p>
        </p:txBody>
      </p:sp>
    </p:spTree>
    <p:extLst>
      <p:ext uri="{BB962C8B-B14F-4D97-AF65-F5344CB8AC3E}">
        <p14:creationId xmlns:p14="http://schemas.microsoft.com/office/powerpoint/2010/main" val="306527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The </a:t>
            </a:r>
            <a:r>
              <a:rPr lang="en-US" b="1" i="1" dirty="0"/>
              <a:t>Practice Standards</a:t>
            </a:r>
            <a:r>
              <a:rPr lang="en-US" b="1" dirty="0"/>
              <a:t> have been Updated.  </a:t>
            </a:r>
            <a:r>
              <a:rPr lang="en-US" dirty="0"/>
              <a:t>There is an updated standard for determining when Financial Planning is required, and thus when the </a:t>
            </a:r>
            <a:r>
              <a:rPr lang="en-US" i="1" dirty="0"/>
              <a:t>Practice Standards</a:t>
            </a:r>
            <a:r>
              <a:rPr lang="en-US" dirty="0"/>
              <a:t> apply.  There also are significant updates to the </a:t>
            </a:r>
            <a:r>
              <a:rPr lang="en-US" i="1" dirty="0"/>
              <a:t>Practice Standards. </a:t>
            </a:r>
            <a:r>
              <a:rPr lang="en-US" i="0" dirty="0"/>
              <a:t>T</a:t>
            </a:r>
            <a:r>
              <a:rPr lang="en-US" dirty="0"/>
              <a:t>he Financial Planning process now begins after the Engagement has been formed, and goals are selected after the CFP</a:t>
            </a:r>
            <a:r>
              <a:rPr lang="en-US" baseline="30000" dirty="0"/>
              <a:t>®</a:t>
            </a:r>
            <a:r>
              <a:rPr lang="en-US" dirty="0"/>
              <a:t> professional has developed an understanding of the Client’s personal and financial circumstances.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Financial Planning Definition-</a:t>
            </a:r>
            <a:r>
              <a:rPr lang="en-US" b="0" i="0" dirty="0">
                <a:solidFill>
                  <a:srgbClr val="333333"/>
                </a:solidFill>
                <a:effectLst/>
                <a:latin typeface="Gotham SSm A"/>
              </a:rPr>
              <a:t>Financial Planning is a collaborative process that helps maximize a Client’s potential for meeting life goals through Financial Advice that integrates relevant elements of the Client’s personal and financial circumstances.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11</a:t>
            </a:fld>
            <a:endParaRPr lang="en-US" dirty="0"/>
          </a:p>
        </p:txBody>
      </p:sp>
    </p:spTree>
    <p:extLst>
      <p:ext uri="{BB962C8B-B14F-4D97-AF65-F5344CB8AC3E}">
        <p14:creationId xmlns:p14="http://schemas.microsoft.com/office/powerpoint/2010/main" val="4066136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facebook.com/CertifiedFinancialPlannerBoardofStandards" TargetMode="External"/><Relationship Id="rId13" Type="http://schemas.openxmlformats.org/officeDocument/2006/relationships/image" Target="../media/image6.png"/><Relationship Id="rId3" Type="http://schemas.openxmlformats.org/officeDocument/2006/relationships/hyperlink" Target="http://www.cfp.net" TargetMode="External"/><Relationship Id="rId7" Type="http://schemas.openxmlformats.org/officeDocument/2006/relationships/hyperlink" Target="mailto:bod@CFPBoard.org" TargetMode="External"/><Relationship Id="rId12" Type="http://schemas.openxmlformats.org/officeDocument/2006/relationships/image" Target="../media/image1.png"/><Relationship Id="rId2" Type="http://schemas.openxmlformats.org/officeDocument/2006/relationships/image" Target="../media/image5.jp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mailto:media@CFPBoard.org" TargetMode="External"/><Relationship Id="rId11" Type="http://schemas.openxmlformats.org/officeDocument/2006/relationships/hyperlink" Target="https://www.linkedin.com/groups/3020476/profile" TargetMode="External"/><Relationship Id="rId5" Type="http://schemas.openxmlformats.org/officeDocument/2006/relationships/hyperlink" Target="mailto:renewal@CFPBoard.org" TargetMode="External"/><Relationship Id="rId15" Type="http://schemas.openxmlformats.org/officeDocument/2006/relationships/image" Target="../media/image8.png"/><Relationship Id="rId10" Type="http://schemas.openxmlformats.org/officeDocument/2006/relationships/hyperlink" Target="https://www.youtube.com/user/CFPBoardOfStandards" TargetMode="External"/><Relationship Id="rId4" Type="http://schemas.openxmlformats.org/officeDocument/2006/relationships/hyperlink" Target="mailto:mail@CFPBoard.org" TargetMode="External"/><Relationship Id="rId9" Type="http://schemas.openxmlformats.org/officeDocument/2006/relationships/hyperlink" Target="https://twitter.com/cfpboard" TargetMode="External"/><Relationship Id="rId1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 Photo">
    <p:bg>
      <p:bgPr>
        <a:solidFill>
          <a:srgbClr val="FDC82F"/>
        </a:solidFill>
        <a:effectLst/>
      </p:bgPr>
    </p:bg>
    <p:spTree>
      <p:nvGrpSpPr>
        <p:cNvPr id="1" name=""/>
        <p:cNvGrpSpPr/>
        <p:nvPr/>
      </p:nvGrpSpPr>
      <p:grpSpPr>
        <a:xfrm>
          <a:off x="0" y="0"/>
          <a:ext cx="0" cy="0"/>
          <a:chOff x="0" y="0"/>
          <a:chExt cx="0" cy="0"/>
        </a:xfrm>
      </p:grpSpPr>
      <p:pic>
        <p:nvPicPr>
          <p:cNvPr id="3" name="Picture 2" descr="Interior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420781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XERCISES">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cap="all" baseline="0">
                <a:solidFill>
                  <a:schemeClr val="tx1"/>
                </a:solidFill>
              </a:defRPr>
            </a:lvl1pPr>
          </a:lstStyle>
          <a:p>
            <a:r>
              <a:rPr lang="en-US" dirty="0"/>
              <a:t>Click To Edit Master</a:t>
            </a:r>
          </a:p>
        </p:txBody>
      </p:sp>
      <p:sp>
        <p:nvSpPr>
          <p:cNvPr id="3" name="Content Placeholder 2"/>
          <p:cNvSpPr>
            <a:spLocks noGrp="1"/>
          </p:cNvSpPr>
          <p:nvPr>
            <p:ph idx="1" hasCustomPrompt="1"/>
          </p:nvPr>
        </p:nvSpPr>
        <p:spPr>
          <a:xfrm>
            <a:off x="152400" y="823661"/>
            <a:ext cx="8229600" cy="3657600"/>
          </a:xfrm>
        </p:spPr>
        <p:txBody>
          <a:bodyPr/>
          <a:lstStyle>
            <a:lvl1pPr>
              <a:defRPr>
                <a:solidFill>
                  <a:schemeClr val="tx1"/>
                </a:solidFill>
              </a:defRPr>
            </a:lvl1pPr>
            <a:lvl2pPr>
              <a:buFont typeface="Wingdings" pitchFamily="2" charset="2"/>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8"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5" name="Rectangle 4"/>
          <p:cNvSpPr/>
          <p:nvPr userDrawn="1"/>
        </p:nvSpPr>
        <p:spPr>
          <a:xfrm rot="2174669">
            <a:off x="7021403" y="927477"/>
            <a:ext cx="2362200" cy="584775"/>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EXERCISE</a:t>
            </a:r>
          </a:p>
        </p:txBody>
      </p:sp>
    </p:spTree>
    <p:extLst>
      <p:ext uri="{BB962C8B-B14F-4D97-AF65-F5344CB8AC3E}">
        <p14:creationId xmlns:p14="http://schemas.microsoft.com/office/powerpoint/2010/main" val="258499840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a:t>
            </a:r>
          </a:p>
        </p:txBody>
      </p:sp>
      <p:cxnSp>
        <p:nvCxnSpPr>
          <p:cNvPr id="16" name="Straight Connector 15"/>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8"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extLst>
      <p:ext uri="{BB962C8B-B14F-4D97-AF65-F5344CB8AC3E}">
        <p14:creationId xmlns:p14="http://schemas.microsoft.com/office/powerpoint/2010/main" val="1035368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v2">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8"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extLst>
      <p:ext uri="{BB962C8B-B14F-4D97-AF65-F5344CB8AC3E}">
        <p14:creationId xmlns:p14="http://schemas.microsoft.com/office/powerpoint/2010/main" val="3885377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81000" y="767236"/>
            <a:ext cx="8077200" cy="268843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cxnSp>
        <p:nvCxnSpPr>
          <p:cNvPr id="14" name="Straight Connector 13"/>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5"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6"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17" name="Text Placeholder 9"/>
          <p:cNvSpPr>
            <a:spLocks noGrp="1"/>
          </p:cNvSpPr>
          <p:nvPr>
            <p:ph type="body" sz="quarter" idx="13" hasCustomPrompt="1"/>
          </p:nvPr>
        </p:nvSpPr>
        <p:spPr>
          <a:xfrm>
            <a:off x="402866" y="3770563"/>
            <a:ext cx="8077200" cy="238500"/>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9" name="Title 1"/>
          <p:cNvSpPr txBox="1">
            <a:spLocks/>
          </p:cNvSpPr>
          <p:nvPr userDrawn="1"/>
        </p:nvSpPr>
        <p:spPr>
          <a:xfrm>
            <a:off x="161925" y="0"/>
            <a:ext cx="6915150" cy="5715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696969"/>
                </a:solidFill>
                <a:latin typeface="Arial Bold" pitchFamily="34" charset="0"/>
                <a:ea typeface="+mj-ea"/>
                <a:cs typeface="Arial Bold" pitchFamily="34" charset="0"/>
              </a:defRPr>
            </a:lvl1pPr>
          </a:lstStyle>
          <a:p>
            <a:pPr fontAlgn="auto">
              <a:spcAft>
                <a:spcPts val="0"/>
              </a:spcAft>
            </a:pPr>
            <a:r>
              <a:rPr lang="en-US" dirty="0">
                <a:solidFill>
                  <a:schemeClr val="tx1"/>
                </a:solidFill>
              </a:rPr>
              <a:t>Click To Edit Master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Tiles">
    <p:spTree>
      <p:nvGrpSpPr>
        <p:cNvPr id="1" name=""/>
        <p:cNvGrpSpPr/>
        <p:nvPr/>
      </p:nvGrpSpPr>
      <p:grpSpPr>
        <a:xfrm>
          <a:off x="0" y="0"/>
          <a:ext cx="0" cy="0"/>
          <a:chOff x="0" y="0"/>
          <a:chExt cx="0" cy="0"/>
        </a:xfrm>
      </p:grpSpPr>
      <p:sp>
        <p:nvSpPr>
          <p:cNvPr id="18" name="Rectangle 17"/>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a:t>Image Tile Layout</a:t>
            </a:r>
          </a:p>
        </p:txBody>
      </p:sp>
      <p:cxnSp>
        <p:nvCxnSpPr>
          <p:cNvPr id="53" name="Straight Connector 52"/>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54" name="Footer Placeholder 5"/>
          <p:cNvSpPr>
            <a:spLocks noGrp="1"/>
          </p:cNvSpPr>
          <p:nvPr>
            <p:ph type="ftr" sz="quarter" idx="5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55"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50" name="Text Placeholder 9"/>
          <p:cNvSpPr>
            <a:spLocks noGrp="1"/>
          </p:cNvSpPr>
          <p:nvPr>
            <p:ph type="body" sz="quarter" idx="11" hasCustomPrompt="1"/>
          </p:nvPr>
        </p:nvSpPr>
        <p:spPr>
          <a:xfrm>
            <a:off x="5334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1" name="Picture Placeholder 6"/>
          <p:cNvSpPr>
            <a:spLocks noGrp="1"/>
          </p:cNvSpPr>
          <p:nvPr>
            <p:ph type="pic" sz="quarter" idx="40" hasCustomPrompt="1"/>
          </p:nvPr>
        </p:nvSpPr>
        <p:spPr>
          <a:xfrm>
            <a:off x="5338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2" name="Text Placeholder 9"/>
          <p:cNvSpPr>
            <a:spLocks noGrp="1"/>
          </p:cNvSpPr>
          <p:nvPr>
            <p:ph type="body" sz="quarter" idx="52" hasCustomPrompt="1"/>
          </p:nvPr>
        </p:nvSpPr>
        <p:spPr>
          <a:xfrm>
            <a:off x="32766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6" name="Picture Placeholder 6"/>
          <p:cNvSpPr>
            <a:spLocks noGrp="1"/>
          </p:cNvSpPr>
          <p:nvPr>
            <p:ph type="pic" sz="quarter" idx="53" hasCustomPrompt="1"/>
          </p:nvPr>
        </p:nvSpPr>
        <p:spPr>
          <a:xfrm>
            <a:off x="32770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7" name="Text Placeholder 9"/>
          <p:cNvSpPr>
            <a:spLocks noGrp="1"/>
          </p:cNvSpPr>
          <p:nvPr>
            <p:ph type="body" sz="quarter" idx="54" hasCustomPrompt="1"/>
          </p:nvPr>
        </p:nvSpPr>
        <p:spPr>
          <a:xfrm>
            <a:off x="60198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8" name="Picture Placeholder 6"/>
          <p:cNvSpPr>
            <a:spLocks noGrp="1"/>
          </p:cNvSpPr>
          <p:nvPr>
            <p:ph type="pic" sz="quarter" idx="55" hasCustomPrompt="1"/>
          </p:nvPr>
        </p:nvSpPr>
        <p:spPr>
          <a:xfrm>
            <a:off x="60202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9" name="Text Placeholder 9"/>
          <p:cNvSpPr>
            <a:spLocks noGrp="1"/>
          </p:cNvSpPr>
          <p:nvPr>
            <p:ph type="body" sz="quarter" idx="56" hasCustomPrompt="1"/>
          </p:nvPr>
        </p:nvSpPr>
        <p:spPr>
          <a:xfrm>
            <a:off x="5334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0" name="Picture Placeholder 6"/>
          <p:cNvSpPr>
            <a:spLocks noGrp="1"/>
          </p:cNvSpPr>
          <p:nvPr>
            <p:ph type="pic" sz="quarter" idx="57" hasCustomPrompt="1"/>
          </p:nvPr>
        </p:nvSpPr>
        <p:spPr>
          <a:xfrm>
            <a:off x="5338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61" name="Text Placeholder 9"/>
          <p:cNvSpPr>
            <a:spLocks noGrp="1"/>
          </p:cNvSpPr>
          <p:nvPr>
            <p:ph type="body" sz="quarter" idx="58" hasCustomPrompt="1"/>
          </p:nvPr>
        </p:nvSpPr>
        <p:spPr>
          <a:xfrm>
            <a:off x="32766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2" name="Picture Placeholder 6"/>
          <p:cNvSpPr>
            <a:spLocks noGrp="1"/>
          </p:cNvSpPr>
          <p:nvPr>
            <p:ph type="pic" sz="quarter" idx="59" hasCustomPrompt="1"/>
          </p:nvPr>
        </p:nvSpPr>
        <p:spPr>
          <a:xfrm>
            <a:off x="32770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63" name="Text Placeholder 9"/>
          <p:cNvSpPr>
            <a:spLocks noGrp="1"/>
          </p:cNvSpPr>
          <p:nvPr>
            <p:ph type="body" sz="quarter" idx="60" hasCustomPrompt="1"/>
          </p:nvPr>
        </p:nvSpPr>
        <p:spPr>
          <a:xfrm>
            <a:off x="60198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4" name="Picture Placeholder 6"/>
          <p:cNvSpPr>
            <a:spLocks noGrp="1"/>
          </p:cNvSpPr>
          <p:nvPr>
            <p:ph type="pic" sz="quarter" idx="61" hasCustomPrompt="1"/>
          </p:nvPr>
        </p:nvSpPr>
        <p:spPr>
          <a:xfrm>
            <a:off x="60202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Tree>
    <p:extLst>
      <p:ext uri="{BB962C8B-B14F-4D97-AF65-F5344CB8AC3E}">
        <p14:creationId xmlns:p14="http://schemas.microsoft.com/office/powerpoint/2010/main" val="136063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14" name="Rectangle 1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Text Placeholder 9"/>
          <p:cNvSpPr>
            <a:spLocks noGrp="1"/>
          </p:cNvSpPr>
          <p:nvPr>
            <p:ph type="body" sz="quarter" idx="11"/>
          </p:nvPr>
        </p:nvSpPr>
        <p:spPr>
          <a:xfrm>
            <a:off x="5724128" y="3608731"/>
            <a:ext cx="2761072" cy="309958"/>
          </a:xfrm>
          <a:noFill/>
        </p:spPr>
        <p:txBody>
          <a:bodyPr wrap="square" lIns="90000" tIns="46800" rIns="90000" bIns="46800" anchor="t" anchorCtr="0">
            <a:spAutoFit/>
          </a:bodyPr>
          <a:lstStyle>
            <a:lvl1pPr marL="0" indent="0">
              <a:buNone/>
              <a:defRPr sz="1400" b="1" spc="-20" baseline="0">
                <a:solidFill>
                  <a:schemeClr val="tx1">
                    <a:lumMod val="65000"/>
                    <a:lumOff val="35000"/>
                  </a:schemeClr>
                </a:solidFill>
              </a:defRPr>
            </a:lvl1pPr>
          </a:lstStyle>
          <a:p>
            <a:pPr lvl="0"/>
            <a:r>
              <a:rPr lang="en-US" dirty="0"/>
              <a:t>Click to edit Master text</a:t>
            </a:r>
          </a:p>
        </p:txBody>
      </p:sp>
      <p:sp>
        <p:nvSpPr>
          <p:cNvPr id="4" name="Text Placeholder 13"/>
          <p:cNvSpPr>
            <a:spLocks noGrp="1"/>
          </p:cNvSpPr>
          <p:nvPr>
            <p:ph type="body" sz="quarter" idx="17"/>
          </p:nvPr>
        </p:nvSpPr>
        <p:spPr>
          <a:xfrm>
            <a:off x="5724000" y="379275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5" name="Text Placeholder 9"/>
          <p:cNvSpPr>
            <a:spLocks noGrp="1"/>
          </p:cNvSpPr>
          <p:nvPr>
            <p:ph type="body" sz="quarter" idx="26"/>
          </p:nvPr>
        </p:nvSpPr>
        <p:spPr>
          <a:xfrm>
            <a:off x="5724256" y="2939494"/>
            <a:ext cx="2761072" cy="309958"/>
          </a:xfrm>
          <a:noFill/>
        </p:spPr>
        <p:txBody>
          <a:bodyPr wrap="square" lIns="90000" tIns="46800" rIns="90000" bIns="46800" anchor="t" anchorCtr="0">
            <a:spAutoFit/>
          </a:bodyPr>
          <a:lstStyle>
            <a:lvl1pPr marL="0" indent="0">
              <a:buNone/>
              <a:defRPr sz="1400" b="1" spc="-20" baseline="0">
                <a:solidFill>
                  <a:schemeClr val="bg2">
                    <a:lumMod val="50000"/>
                  </a:schemeClr>
                </a:solidFill>
              </a:defRPr>
            </a:lvl1pPr>
          </a:lstStyle>
          <a:p>
            <a:pPr lvl="0"/>
            <a:r>
              <a:rPr lang="en-US" dirty="0"/>
              <a:t>Click to edit Master text</a:t>
            </a:r>
          </a:p>
        </p:txBody>
      </p:sp>
      <p:sp>
        <p:nvSpPr>
          <p:cNvPr id="6" name="Text Placeholder 13"/>
          <p:cNvSpPr>
            <a:spLocks noGrp="1"/>
          </p:cNvSpPr>
          <p:nvPr>
            <p:ph type="body" sz="quarter" idx="27"/>
          </p:nvPr>
        </p:nvSpPr>
        <p:spPr>
          <a:xfrm>
            <a:off x="5724128" y="3135665"/>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7" name="Text Placeholder 9"/>
          <p:cNvSpPr>
            <a:spLocks noGrp="1"/>
          </p:cNvSpPr>
          <p:nvPr>
            <p:ph type="body" sz="quarter" idx="28"/>
          </p:nvPr>
        </p:nvSpPr>
        <p:spPr>
          <a:xfrm>
            <a:off x="5724256" y="2241000"/>
            <a:ext cx="2761072" cy="309958"/>
          </a:xfrm>
          <a:noFill/>
        </p:spPr>
        <p:txBody>
          <a:bodyPr wrap="square" lIns="90000" tIns="46800" rIns="90000" bIns="46800" anchor="t" anchorCtr="0">
            <a:spAutoFit/>
          </a:bodyPr>
          <a:lstStyle>
            <a:lvl1pPr marL="0" indent="0">
              <a:buNone/>
              <a:defRPr sz="1400" b="1" spc="-20" baseline="0">
                <a:solidFill>
                  <a:schemeClr val="bg1">
                    <a:lumMod val="65000"/>
                  </a:schemeClr>
                </a:solidFill>
              </a:defRPr>
            </a:lvl1pPr>
          </a:lstStyle>
          <a:p>
            <a:pPr lvl="0"/>
            <a:r>
              <a:rPr lang="en-US" dirty="0"/>
              <a:t>Click to edit Master text</a:t>
            </a:r>
          </a:p>
        </p:txBody>
      </p:sp>
      <p:sp>
        <p:nvSpPr>
          <p:cNvPr id="8" name="Text Placeholder 13"/>
          <p:cNvSpPr>
            <a:spLocks noGrp="1"/>
          </p:cNvSpPr>
          <p:nvPr>
            <p:ph type="body" sz="quarter" idx="29"/>
          </p:nvPr>
        </p:nvSpPr>
        <p:spPr>
          <a:xfrm>
            <a:off x="5724128" y="244590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9" name="Text Placeholder 9"/>
          <p:cNvSpPr>
            <a:spLocks noGrp="1"/>
          </p:cNvSpPr>
          <p:nvPr>
            <p:ph type="body" sz="quarter" idx="30"/>
          </p:nvPr>
        </p:nvSpPr>
        <p:spPr>
          <a:xfrm>
            <a:off x="5724256" y="1551331"/>
            <a:ext cx="2761072" cy="309958"/>
          </a:xfrm>
          <a:noFill/>
        </p:spPr>
        <p:txBody>
          <a:bodyPr wrap="square" lIns="90000" tIns="46800" rIns="90000" bIns="46800" anchor="t" anchorCtr="0">
            <a:spAutoFit/>
          </a:bodyPr>
          <a:lstStyle>
            <a:lvl1pPr marL="0" indent="0">
              <a:buNone/>
              <a:defRPr sz="1400" b="1" spc="-20" baseline="0">
                <a:solidFill>
                  <a:srgbClr val="FDC82F"/>
                </a:solidFill>
              </a:defRPr>
            </a:lvl1pPr>
          </a:lstStyle>
          <a:p>
            <a:pPr lvl="0"/>
            <a:r>
              <a:rPr lang="en-US" dirty="0"/>
              <a:t>Click to edit Master text</a:t>
            </a:r>
          </a:p>
        </p:txBody>
      </p:sp>
      <p:sp>
        <p:nvSpPr>
          <p:cNvPr id="10" name="Text Placeholder 13"/>
          <p:cNvSpPr>
            <a:spLocks noGrp="1"/>
          </p:cNvSpPr>
          <p:nvPr>
            <p:ph type="body" sz="quarter" idx="31"/>
          </p:nvPr>
        </p:nvSpPr>
        <p:spPr>
          <a:xfrm>
            <a:off x="5724128" y="174750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11" name="Chart Placeholder 9"/>
          <p:cNvSpPr>
            <a:spLocks noGrp="1"/>
          </p:cNvSpPr>
          <p:nvPr>
            <p:ph type="chart" sz="quarter" idx="32"/>
          </p:nvPr>
        </p:nvSpPr>
        <p:spPr>
          <a:xfrm>
            <a:off x="468000" y="1485900"/>
            <a:ext cx="5076000" cy="2538000"/>
          </a:xfrm>
        </p:spPr>
        <p:txBody>
          <a:bodyPr anchor="ctr"/>
          <a:lstStyle>
            <a:lvl1pPr algn="ctr">
              <a:defRPr sz="1400">
                <a:solidFill>
                  <a:schemeClr val="tx1">
                    <a:lumMod val="75000"/>
                    <a:lumOff val="25000"/>
                  </a:schemeClr>
                </a:solidFill>
              </a:defRPr>
            </a:lvl1pPr>
          </a:lstStyle>
          <a:p>
            <a:endParaRPr lang="en-US" dirty="0"/>
          </a:p>
        </p:txBody>
      </p:sp>
      <p:cxnSp>
        <p:nvCxnSpPr>
          <p:cNvPr id="15" name="Straight Connector 14"/>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6" name="Footer Placeholder 5"/>
          <p:cNvSpPr>
            <a:spLocks noGrp="1"/>
          </p:cNvSpPr>
          <p:nvPr>
            <p:ph type="ftr" sz="quarter" idx="5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7"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extLst>
      <p:ext uri="{BB962C8B-B14F-4D97-AF65-F5344CB8AC3E}">
        <p14:creationId xmlns:p14="http://schemas.microsoft.com/office/powerpoint/2010/main" val="361959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pic>
        <p:nvPicPr>
          <p:cNvPr id="2" name="Picture 1" descr="WashingtonDC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Title 1"/>
          <p:cNvSpPr>
            <a:spLocks noGrp="1"/>
          </p:cNvSpPr>
          <p:nvPr>
            <p:ph type="ctrTitle" hasCustomPrompt="1"/>
          </p:nvPr>
        </p:nvSpPr>
        <p:spPr>
          <a:xfrm>
            <a:off x="0" y="1428750"/>
            <a:ext cx="9144000" cy="857250"/>
          </a:xfrm>
        </p:spPr>
        <p:txBody>
          <a:bodyPr>
            <a:noAutofit/>
          </a:bodyPr>
          <a:lstStyle>
            <a:lvl1pPr algn="ctr">
              <a:defRPr sz="6600" b="1" i="0" cap="all">
                <a:solidFill>
                  <a:schemeClr val="bg1"/>
                </a:solidFill>
              </a:defRPr>
            </a:lvl1pPr>
          </a:lstStyle>
          <a:p>
            <a:r>
              <a:rPr lang="en-US" dirty="0"/>
              <a:t>CONTACT US</a:t>
            </a:r>
          </a:p>
        </p:txBody>
      </p:sp>
      <p:sp>
        <p:nvSpPr>
          <p:cNvPr id="13" name="TextBox 12"/>
          <p:cNvSpPr txBox="1"/>
          <p:nvPr userDrawn="1"/>
        </p:nvSpPr>
        <p:spPr>
          <a:xfrm>
            <a:off x="609600" y="3086100"/>
            <a:ext cx="1828800" cy="1877437"/>
          </a:xfrm>
          <a:prstGeom prst="rect">
            <a:avLst/>
          </a:prstGeom>
          <a:noFill/>
        </p:spPr>
        <p:txBody>
          <a:bodyPr wrap="square" rtlCol="0">
            <a:spAutoFit/>
          </a:bodyPr>
          <a:lstStyle/>
          <a:p>
            <a:r>
              <a:rPr lang="en-US" sz="800" b="1" kern="1200" dirty="0">
                <a:solidFill>
                  <a:schemeClr val="bg1"/>
                </a:solidFill>
                <a:latin typeface="Arial" charset="0"/>
                <a:ea typeface="+mn-ea"/>
                <a:cs typeface="+mn-cs"/>
                <a:hlinkClick r:id="rId3"/>
              </a:rPr>
              <a:t>http://www.cfp.net</a:t>
            </a:r>
            <a:endParaRPr lang="en-US" sz="800" b="1" kern="1200" dirty="0">
              <a:solidFill>
                <a:schemeClr val="bg1"/>
              </a:solidFill>
              <a:latin typeface="Arial" charset="0"/>
              <a:ea typeface="+mn-ea"/>
              <a:cs typeface="+mn-cs"/>
            </a:endParaRPr>
          </a:p>
          <a:p>
            <a:endParaRPr lang="en-US" sz="800" b="1"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General Questions</a:t>
            </a:r>
          </a:p>
          <a:p>
            <a:r>
              <a:rPr lang="en-US" sz="800" u="sng" kern="1200" dirty="0">
                <a:solidFill>
                  <a:schemeClr val="bg1"/>
                </a:solidFill>
                <a:latin typeface="Arial" charset="0"/>
                <a:ea typeface="+mn-ea"/>
                <a:cs typeface="+mn-cs"/>
                <a:hlinkClick r:id="rId4"/>
              </a:rPr>
              <a:t>mail@cfpboard.org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Renewal Questions</a:t>
            </a:r>
          </a:p>
          <a:p>
            <a:r>
              <a:rPr lang="en-US" sz="800" u="sng" kern="1200" dirty="0">
                <a:solidFill>
                  <a:schemeClr val="bg1"/>
                </a:solidFill>
                <a:latin typeface="Arial" charset="0"/>
                <a:ea typeface="+mn-ea"/>
                <a:cs typeface="+mn-cs"/>
                <a:hlinkClick r:id="rId5"/>
              </a:rPr>
              <a:t>renewal@cfpboard.org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Media Questions</a:t>
            </a:r>
          </a:p>
          <a:p>
            <a:r>
              <a:rPr lang="en-US" sz="800" u="sng" kern="1200" dirty="0">
                <a:solidFill>
                  <a:schemeClr val="bg1"/>
                </a:solidFill>
                <a:latin typeface="Arial" charset="0"/>
                <a:ea typeface="+mn-ea"/>
                <a:cs typeface="+mn-cs"/>
                <a:hlinkClick r:id="rId6"/>
              </a:rPr>
              <a:t>media@cfpboard.org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Contact the Board of Directors</a:t>
            </a:r>
          </a:p>
          <a:p>
            <a:r>
              <a:rPr lang="en-US" sz="800" u="sng" kern="1200" dirty="0">
                <a:solidFill>
                  <a:schemeClr val="bg1"/>
                </a:solidFill>
                <a:latin typeface="Arial" charset="0"/>
                <a:ea typeface="+mn-ea"/>
                <a:cs typeface="+mn-cs"/>
                <a:hlinkClick r:id="rId7"/>
              </a:rPr>
              <a:t>BOD@cfpboard.org</a:t>
            </a:r>
          </a:p>
          <a:p>
            <a:endParaRPr lang="en-US" sz="1200" b="1" dirty="0">
              <a:solidFill>
                <a:schemeClr val="bg1"/>
              </a:solidFill>
            </a:endParaRPr>
          </a:p>
        </p:txBody>
      </p:sp>
      <p:sp>
        <p:nvSpPr>
          <p:cNvPr id="15" name="TextBox 14"/>
          <p:cNvSpPr txBox="1"/>
          <p:nvPr userDrawn="1"/>
        </p:nvSpPr>
        <p:spPr>
          <a:xfrm>
            <a:off x="2514600" y="3086101"/>
            <a:ext cx="1828800" cy="461665"/>
          </a:xfrm>
          <a:prstGeom prst="rect">
            <a:avLst/>
          </a:prstGeom>
          <a:noFill/>
        </p:spPr>
        <p:txBody>
          <a:bodyPr wrap="square" rtlCol="0">
            <a:spAutoFit/>
          </a:bodyPr>
          <a:lstStyle/>
          <a:p>
            <a:r>
              <a:rPr lang="en-US" sz="800" b="1" kern="1200" dirty="0">
                <a:solidFill>
                  <a:srgbClr val="FFFFFF"/>
                </a:solidFill>
                <a:latin typeface="Arial" charset="0"/>
                <a:ea typeface="+mn-ea"/>
                <a:cs typeface="+mn-cs"/>
              </a:rPr>
              <a:t>CFP Board</a:t>
            </a:r>
          </a:p>
          <a:p>
            <a:r>
              <a:rPr lang="en-US" sz="800" kern="1200" dirty="0">
                <a:solidFill>
                  <a:srgbClr val="FFFFFF"/>
                </a:solidFill>
                <a:latin typeface="Arial" charset="0"/>
                <a:ea typeface="+mn-ea"/>
                <a:cs typeface="+mn-cs"/>
              </a:rPr>
              <a:t>1425 K Street NW #800</a:t>
            </a:r>
          </a:p>
          <a:p>
            <a:r>
              <a:rPr lang="en-US" sz="800" kern="1200" dirty="0">
                <a:solidFill>
                  <a:srgbClr val="FFFFFF"/>
                </a:solidFill>
                <a:latin typeface="Arial" charset="0"/>
                <a:ea typeface="+mn-ea"/>
                <a:cs typeface="+mn-cs"/>
              </a:rPr>
              <a:t>Washington, DC 20005</a:t>
            </a:r>
          </a:p>
        </p:txBody>
      </p:sp>
      <p:cxnSp>
        <p:nvCxnSpPr>
          <p:cNvPr id="17" name="Straight Connector 16"/>
          <p:cNvCxnSpPr/>
          <p:nvPr userDrawn="1"/>
        </p:nvCxnSpPr>
        <p:spPr>
          <a:xfrm>
            <a:off x="533400" y="2571750"/>
            <a:ext cx="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438400" y="2571750"/>
            <a:ext cx="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962400" y="2571750"/>
            <a:ext cx="0" cy="1752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038600" y="3323332"/>
            <a:ext cx="1828800" cy="1077218"/>
          </a:xfrm>
          <a:prstGeom prst="rect">
            <a:avLst/>
          </a:prstGeom>
          <a:noFill/>
        </p:spPr>
        <p:txBody>
          <a:bodyPr wrap="square" rtlCol="0">
            <a:spAutoFit/>
          </a:bodyPr>
          <a:lstStyle/>
          <a:p>
            <a:r>
              <a:rPr lang="cs-CZ" sz="800" b="1" kern="1200" dirty="0">
                <a:solidFill>
                  <a:schemeClr val="bg1"/>
                </a:solidFill>
                <a:latin typeface="Arial" charset="0"/>
                <a:ea typeface="+mn-ea"/>
                <a:cs typeface="+mn-cs"/>
              </a:rPr>
              <a:t>(800) 487-1497 (Toll-Free)</a:t>
            </a:r>
          </a:p>
          <a:p>
            <a:r>
              <a:rPr lang="is-IS" sz="800" b="1" kern="1200" dirty="0">
                <a:solidFill>
                  <a:schemeClr val="bg1"/>
                </a:solidFill>
                <a:latin typeface="Arial" charset="0"/>
                <a:ea typeface="+mn-ea"/>
                <a:cs typeface="+mn-cs"/>
              </a:rPr>
              <a:t>(202)</a:t>
            </a:r>
            <a:r>
              <a:rPr lang="is-IS" sz="800" b="1" kern="1200" baseline="0" dirty="0">
                <a:solidFill>
                  <a:schemeClr val="bg1"/>
                </a:solidFill>
                <a:latin typeface="Arial" charset="0"/>
                <a:ea typeface="+mn-ea"/>
                <a:cs typeface="+mn-cs"/>
              </a:rPr>
              <a:t> </a:t>
            </a:r>
            <a:r>
              <a:rPr lang="is-IS" sz="800" b="1" kern="1200" dirty="0">
                <a:solidFill>
                  <a:schemeClr val="bg1"/>
                </a:solidFill>
                <a:latin typeface="Arial" charset="0"/>
                <a:ea typeface="+mn-ea"/>
                <a:cs typeface="+mn-cs"/>
              </a:rPr>
              <a:t>379-2200</a:t>
            </a:r>
          </a:p>
          <a:p>
            <a:endParaRPr lang="is-IS" sz="800" b="0" kern="1200" dirty="0">
              <a:solidFill>
                <a:schemeClr val="bg1"/>
              </a:solidFill>
              <a:latin typeface="Arial" charset="0"/>
              <a:ea typeface="+mn-ea"/>
              <a:cs typeface="+mn-cs"/>
            </a:endParaRPr>
          </a:p>
          <a:p>
            <a:r>
              <a:rPr lang="is-IS" sz="800" b="0" kern="1200" dirty="0">
                <a:solidFill>
                  <a:schemeClr val="bg1"/>
                </a:solidFill>
                <a:latin typeface="Arial" charset="0"/>
                <a:ea typeface="+mn-ea"/>
                <a:cs typeface="+mn-cs"/>
              </a:rPr>
              <a:t>Fax: 202-379-2299</a:t>
            </a:r>
          </a:p>
          <a:p>
            <a:endParaRPr lang="is-IS" sz="800" b="0" kern="1200" dirty="0">
              <a:solidFill>
                <a:schemeClr val="bg1"/>
              </a:solidFill>
              <a:latin typeface="Arial" charset="0"/>
              <a:ea typeface="+mn-ea"/>
              <a:cs typeface="+mn-cs"/>
            </a:endParaRPr>
          </a:p>
          <a:p>
            <a:r>
              <a:rPr lang="en-US" sz="800" kern="1200" dirty="0">
                <a:solidFill>
                  <a:schemeClr val="bg1"/>
                </a:solidFill>
                <a:latin typeface="Arial" charset="0"/>
                <a:ea typeface="+mn-ea"/>
                <a:cs typeface="+mn-cs"/>
              </a:rPr>
              <a:t>CFP Board's regular business hours are 8:30 AM to 6:00 PM</a:t>
            </a:r>
            <a:r>
              <a:rPr lang="en-US" sz="800" kern="1200" baseline="0" dirty="0">
                <a:solidFill>
                  <a:schemeClr val="bg1"/>
                </a:solidFill>
                <a:latin typeface="Arial" charset="0"/>
                <a:ea typeface="+mn-ea"/>
                <a:cs typeface="+mn-cs"/>
              </a:rPr>
              <a:t> ET</a:t>
            </a:r>
          </a:p>
          <a:p>
            <a:r>
              <a:rPr lang="en-US" sz="800" kern="1200" dirty="0">
                <a:solidFill>
                  <a:schemeClr val="bg1"/>
                </a:solidFill>
                <a:latin typeface="Arial" charset="0"/>
                <a:ea typeface="+mn-ea"/>
                <a:cs typeface="+mn-cs"/>
              </a:rPr>
              <a:t>Monday through Friday. </a:t>
            </a:r>
          </a:p>
        </p:txBody>
      </p:sp>
      <p:cxnSp>
        <p:nvCxnSpPr>
          <p:cNvPr id="24" name="Straight Connector 23"/>
          <p:cNvCxnSpPr/>
          <p:nvPr userDrawn="1"/>
        </p:nvCxnSpPr>
        <p:spPr>
          <a:xfrm>
            <a:off x="6096000" y="2571750"/>
            <a:ext cx="0" cy="1600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629400" y="2571750"/>
            <a:ext cx="2286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8"/>
              </a:rPr>
              <a:t>https://www.facebook.com/CertifiedFinancialPlannerBoardofStandards</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7" name="TextBox 26"/>
          <p:cNvSpPr txBox="1"/>
          <p:nvPr userDrawn="1"/>
        </p:nvSpPr>
        <p:spPr>
          <a:xfrm>
            <a:off x="6629400" y="2995196"/>
            <a:ext cx="2286000" cy="338554"/>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9"/>
              </a:rPr>
              <a:t>https://twitter.com/cfpboard</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8" name="TextBox 27"/>
          <p:cNvSpPr txBox="1"/>
          <p:nvPr userDrawn="1"/>
        </p:nvSpPr>
        <p:spPr>
          <a:xfrm>
            <a:off x="6629400" y="3329212"/>
            <a:ext cx="2286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10"/>
              </a:rPr>
              <a:t>https://www.youtube.com/user/CFPBoardOfStandards</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9" name="TextBox 28"/>
          <p:cNvSpPr txBox="1"/>
          <p:nvPr userDrawn="1"/>
        </p:nvSpPr>
        <p:spPr>
          <a:xfrm>
            <a:off x="6629400" y="3710285"/>
            <a:ext cx="1905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11"/>
              </a:rPr>
              <a:t>https://www.linkedin.com/groups/3020476/profile</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1" name="Rectangle 20"/>
          <p:cNvSpPr/>
          <p:nvPr userDrawn="1"/>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CFPBoard_Logo_Black_WhtBg_smal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pic>
        <p:nvPicPr>
          <p:cNvPr id="30" name="Picture 29" descr="icon_laptop.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 y="2533650"/>
            <a:ext cx="742950" cy="495300"/>
          </a:xfrm>
          <a:prstGeom prst="rect">
            <a:avLst/>
          </a:prstGeom>
        </p:spPr>
      </p:pic>
      <p:pic>
        <p:nvPicPr>
          <p:cNvPr id="32" name="Picture 31" descr="icon_mai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90800" y="2533650"/>
            <a:ext cx="685800" cy="457200"/>
          </a:xfrm>
          <a:prstGeom prst="rect">
            <a:avLst/>
          </a:prstGeom>
        </p:spPr>
      </p:pic>
      <p:pic>
        <p:nvPicPr>
          <p:cNvPr id="33" name="Picture 32" descr="icon_phon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74795" y="2571750"/>
            <a:ext cx="497205" cy="685800"/>
          </a:xfrm>
          <a:prstGeom prst="rect">
            <a:avLst/>
          </a:prstGeom>
        </p:spPr>
      </p:pic>
      <p:pic>
        <p:nvPicPr>
          <p:cNvPr id="34" name="Picture 33" descr="icon_social.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172200" y="2571750"/>
            <a:ext cx="435610" cy="16002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 Blac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428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Yellow">
    <p:bg>
      <p:bgPr>
        <a:solidFill>
          <a:srgbClr val="FDC82F"/>
        </a:solidFill>
        <a:effectLst/>
      </p:bgPr>
    </p:bg>
    <p:spTree>
      <p:nvGrpSpPr>
        <p:cNvPr id="1" name=""/>
        <p:cNvGrpSpPr/>
        <p:nvPr/>
      </p:nvGrpSpPr>
      <p:grpSpPr>
        <a:xfrm>
          <a:off x="0" y="0"/>
          <a:ext cx="0" cy="0"/>
          <a:chOff x="0" y="0"/>
          <a:chExt cx="0" cy="0"/>
        </a:xfrm>
      </p:grpSpPr>
      <p:sp>
        <p:nvSpPr>
          <p:cNvPr id="2" name="Rectangle 1"/>
          <p:cNvSpPr/>
          <p:nvPr userDrawn="1"/>
        </p:nvSpPr>
        <p:spPr>
          <a:xfrm>
            <a:off x="0" y="2477497"/>
            <a:ext cx="9144000" cy="913070"/>
          </a:xfrm>
          <a:prstGeom prst="rect">
            <a:avLst/>
          </a:prstGeom>
        </p:spPr>
        <p:txBody>
          <a:bodyPr wrap="square">
            <a:spAutoFit/>
          </a:bodyPr>
          <a:lstStyle/>
          <a:p>
            <a:pPr algn="ctr">
              <a:lnSpc>
                <a:spcPct val="80000"/>
              </a:lnSpc>
            </a:pPr>
            <a:r>
              <a:rPr lang="en-US" sz="6400" b="1" i="0" cap="all" dirty="0">
                <a:solidFill>
                  <a:srgbClr val="000000"/>
                </a:solidFill>
              </a:rPr>
              <a:t>THANK YOU</a:t>
            </a:r>
          </a:p>
        </p:txBody>
      </p:sp>
      <p:pic>
        <p:nvPicPr>
          <p:cNvPr id="6" name="Picture 5" descr="CFPBoard_Logo_Black_WhtBg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0" y="1809750"/>
            <a:ext cx="1844636" cy="416889"/>
          </a:xfrm>
          <a:prstGeom prst="rect">
            <a:avLst/>
          </a:prstGeom>
        </p:spPr>
      </p:pic>
    </p:spTree>
    <p:extLst>
      <p:ext uri="{BB962C8B-B14F-4D97-AF65-F5344CB8AC3E}">
        <p14:creationId xmlns:p14="http://schemas.microsoft.com/office/powerpoint/2010/main" val="202810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 Black with Wht BG">
    <p:bg>
      <p:bgPr>
        <a:solidFill>
          <a:srgbClr val="FDC82F"/>
        </a:solidFill>
        <a:effectLst/>
      </p:bgPr>
    </p:bg>
    <p:spTree>
      <p:nvGrpSpPr>
        <p:cNvPr id="1" name=""/>
        <p:cNvGrpSpPr/>
        <p:nvPr/>
      </p:nvGrpSpPr>
      <p:grpSpPr>
        <a:xfrm>
          <a:off x="0" y="0"/>
          <a:ext cx="0" cy="0"/>
          <a:chOff x="0" y="0"/>
          <a:chExt cx="0" cy="0"/>
        </a:xfrm>
      </p:grpSpPr>
      <p:sp>
        <p:nvSpPr>
          <p:cNvPr id="5" name="Rectangle 4"/>
          <p:cNvSpPr/>
          <p:nvPr userDrawn="1"/>
        </p:nvSpPr>
        <p:spPr>
          <a:xfrm>
            <a:off x="0" y="4629151"/>
            <a:ext cx="9144000" cy="271869"/>
          </a:xfrm>
          <a:prstGeom prst="rect">
            <a:avLst/>
          </a:prstGeom>
        </p:spPr>
        <p:txBody>
          <a:bodyPr wrap="square">
            <a:spAutoFit/>
          </a:bodyPr>
          <a:lstStyle/>
          <a:p>
            <a:pPr algn="ctr">
              <a:lnSpc>
                <a:spcPct val="80000"/>
              </a:lnSpc>
            </a:pPr>
            <a:r>
              <a:rPr lang="en-US" sz="1400" cap="all" spc="190" dirty="0"/>
              <a:t>CERTIFIED FINANCIAL PLANNER BOARD OF STANDARDS, INC.</a:t>
            </a:r>
          </a:p>
        </p:txBody>
      </p:sp>
      <p:pic>
        <p:nvPicPr>
          <p:cNvPr id="6" name="Picture 5" descr="CFPBoard_Logo_Black_Wht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050" y="1803887"/>
            <a:ext cx="6819900" cy="1535727"/>
          </a:xfrm>
          <a:prstGeom prst="rect">
            <a:avLst/>
          </a:prstGeom>
        </p:spPr>
      </p:pic>
    </p:spTree>
    <p:extLst>
      <p:ext uri="{BB962C8B-B14F-4D97-AF65-F5344CB8AC3E}">
        <p14:creationId xmlns:p14="http://schemas.microsoft.com/office/powerpoint/2010/main" val="1147229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p>
            <a:pPr marL="72282"/>
            <a:endParaRPr lang="en-US" sz="662" dirty="0">
              <a:latin typeface="GothamBlack"/>
              <a:cs typeface="GothamBlack"/>
            </a:endParaRPr>
          </a:p>
        </p:txBody>
      </p:sp>
    </p:spTree>
    <p:extLst>
      <p:ext uri="{BB962C8B-B14F-4D97-AF65-F5344CB8AC3E}">
        <p14:creationId xmlns:p14="http://schemas.microsoft.com/office/powerpoint/2010/main" val="49044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6"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12" name="Rectangle 11"/>
          <p:cNvSpPr/>
          <p:nvPr userDrawn="1"/>
        </p:nvSpPr>
        <p:spPr>
          <a:xfrm>
            <a:off x="0" y="0"/>
            <a:ext cx="9144000" cy="7239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CFPBoard_Logo_Black_WhtBg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70764" y="133350"/>
            <a:ext cx="1844636" cy="416889"/>
          </a:xfrm>
          <a:prstGeom prst="rect">
            <a:avLst/>
          </a:prstGeom>
        </p:spPr>
      </p:pic>
    </p:spTree>
    <p:extLst>
      <p:ext uri="{BB962C8B-B14F-4D97-AF65-F5344CB8AC3E}">
        <p14:creationId xmlns:p14="http://schemas.microsoft.com/office/powerpoint/2010/main" val="970398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1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100000">
              <a:schemeClr val="tx1">
                <a:lumMod val="65000"/>
                <a:lumOff val="35000"/>
              </a:schemeClr>
            </a:gs>
            <a:gs pos="44000">
              <a:schemeClr val="tx1">
                <a:lumMod val="75000"/>
                <a:lumOff val="25000"/>
              </a:schemeClr>
            </a:gs>
            <a:gs pos="0">
              <a:schemeClr val="tx1">
                <a:lumMod val="85000"/>
                <a:lumOff val="15000"/>
              </a:schemeClr>
            </a:gs>
          </a:gsLst>
          <a:lin ang="16200000" scaled="0"/>
          <a:tileRect/>
        </a:gradFill>
        <a:effectLst/>
      </p:bgPr>
    </p:bg>
    <p:spTree>
      <p:nvGrpSpPr>
        <p:cNvPr id="1" name=""/>
        <p:cNvGrpSpPr/>
        <p:nvPr/>
      </p:nvGrpSpPr>
      <p:grpSpPr>
        <a:xfrm>
          <a:off x="0" y="0"/>
          <a:ext cx="0" cy="0"/>
          <a:chOff x="0" y="0"/>
          <a:chExt cx="0" cy="0"/>
        </a:xfrm>
      </p:grpSpPr>
      <p:pic>
        <p:nvPicPr>
          <p:cNvPr id="5" name="Picture 4" descr="CFPBoard_Logo_Black_WhtBg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819150"/>
            <a:ext cx="1844636" cy="4168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Light">
    <p:bg>
      <p:bgPr>
        <a:gradFill flip="none" rotWithShape="1">
          <a:gsLst>
            <a:gs pos="36000">
              <a:schemeClr val="bg1">
                <a:tint val="80000"/>
                <a:satMod val="3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404052"/>
            <a:ext cx="8229600" cy="914400"/>
          </a:xfrm>
        </p:spPr>
        <p:txBody>
          <a:bodyPr>
            <a:noAutofit/>
          </a:bodyPr>
          <a:lstStyle>
            <a:lvl1pPr>
              <a:defRPr sz="4400" b="1" i="0" cap="none" baseline="0">
                <a:solidFill>
                  <a:schemeClr val="tx1"/>
                </a:solidFill>
              </a:defRPr>
            </a:lvl1pPr>
          </a:lstStyle>
          <a:p>
            <a:r>
              <a:rPr lang="en-US" dirty="0"/>
              <a:t>Click To Edit Section Header</a:t>
            </a:r>
          </a:p>
        </p:txBody>
      </p:sp>
      <p:cxnSp>
        <p:nvCxnSpPr>
          <p:cNvPr id="12" name="Straight Connector 11"/>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3"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14"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Dark">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21" name="Title 1"/>
          <p:cNvSpPr>
            <a:spLocks noGrp="1"/>
          </p:cNvSpPr>
          <p:nvPr>
            <p:ph type="ctrTitle" hasCustomPrompt="1"/>
          </p:nvPr>
        </p:nvSpPr>
        <p:spPr>
          <a:xfrm>
            <a:off x="457200" y="2404052"/>
            <a:ext cx="8229600" cy="914400"/>
          </a:xfrm>
        </p:spPr>
        <p:txBody>
          <a:bodyPr>
            <a:noAutofit/>
          </a:bodyPr>
          <a:lstStyle>
            <a:lvl1pPr>
              <a:defRPr sz="4400" b="1" i="0" cap="none" baseline="0">
                <a:solidFill>
                  <a:schemeClr val="tx1"/>
                </a:solidFill>
              </a:defRPr>
            </a:lvl1pPr>
          </a:lstStyle>
          <a:p>
            <a:r>
              <a:rPr lang="en-US" dirty="0"/>
              <a:t>Click To Edit Section Header</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GNIFICANT CHANGES">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21" name="Title 1"/>
          <p:cNvSpPr>
            <a:spLocks noGrp="1"/>
          </p:cNvSpPr>
          <p:nvPr>
            <p:ph type="ctrTitle" hasCustomPrompt="1"/>
          </p:nvPr>
        </p:nvSpPr>
        <p:spPr>
          <a:xfrm>
            <a:off x="393700" y="2404052"/>
            <a:ext cx="8229600" cy="914400"/>
          </a:xfrm>
        </p:spPr>
        <p:txBody>
          <a:bodyPr>
            <a:noAutofit/>
          </a:bodyPr>
          <a:lstStyle>
            <a:lvl1pPr>
              <a:defRPr sz="4000" b="1" i="0" cap="all" baseline="0">
                <a:solidFill>
                  <a:schemeClr val="tx1"/>
                </a:solidFill>
              </a:defRPr>
            </a:lvl1pPr>
          </a:lstStyle>
          <a:p>
            <a:r>
              <a:rPr lang="en-US" dirty="0"/>
              <a:t>Click To Edit Section Header</a:t>
            </a:r>
          </a:p>
        </p:txBody>
      </p:sp>
      <p:sp>
        <p:nvSpPr>
          <p:cNvPr id="3" name="Text Placeholder 2"/>
          <p:cNvSpPr>
            <a:spLocks noGrp="1"/>
          </p:cNvSpPr>
          <p:nvPr>
            <p:ph type="body" sz="quarter" idx="13" hasCustomPrompt="1"/>
          </p:nvPr>
        </p:nvSpPr>
        <p:spPr>
          <a:xfrm>
            <a:off x="393700" y="3638550"/>
            <a:ext cx="8216900" cy="685800"/>
          </a:xfrm>
        </p:spPr>
        <p:txBody>
          <a:bodyPr/>
          <a:lstStyle>
            <a:lvl1pPr marL="0" indent="0">
              <a:buNone/>
              <a:defRPr b="1" i="0" cap="all" baseline="0">
                <a:solidFill>
                  <a:srgbClr val="FDC82F"/>
                </a:solidFill>
              </a:defRPr>
            </a:lvl1pPr>
          </a:lstStyle>
          <a:p>
            <a:pPr lvl="0"/>
            <a:r>
              <a:rPr lang="en-US" dirty="0"/>
              <a:t>Click to add</a:t>
            </a:r>
          </a:p>
        </p:txBody>
      </p:sp>
    </p:spTree>
    <p:extLst>
      <p:ext uri="{BB962C8B-B14F-4D97-AF65-F5344CB8AC3E}">
        <p14:creationId xmlns:p14="http://schemas.microsoft.com/office/powerpoint/2010/main" val="354953083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21" name="Title 1"/>
          <p:cNvSpPr>
            <a:spLocks noGrp="1"/>
          </p:cNvSpPr>
          <p:nvPr>
            <p:ph type="ctrTitle" hasCustomPrompt="1"/>
          </p:nvPr>
        </p:nvSpPr>
        <p:spPr>
          <a:xfrm>
            <a:off x="0" y="2876550"/>
            <a:ext cx="9144000" cy="914400"/>
          </a:xfrm>
        </p:spPr>
        <p:txBody>
          <a:bodyPr>
            <a:noAutofit/>
          </a:bodyPr>
          <a:lstStyle>
            <a:lvl1pPr algn="ctr">
              <a:defRPr sz="2400" b="1" i="0" cap="all" baseline="0">
                <a:solidFill>
                  <a:schemeClr val="tx1"/>
                </a:solidFill>
              </a:defRPr>
            </a:lvl1pPr>
          </a:lstStyle>
          <a:p>
            <a:r>
              <a:rPr lang="en-US" dirty="0"/>
              <a:t>Click To Edit Section Header</a:t>
            </a:r>
          </a:p>
        </p:txBody>
      </p:sp>
      <p:sp>
        <p:nvSpPr>
          <p:cNvPr id="5" name="Text Placeholder 4"/>
          <p:cNvSpPr>
            <a:spLocks noGrp="1"/>
          </p:cNvSpPr>
          <p:nvPr>
            <p:ph type="body" sz="quarter" idx="13" hasCustomPrompt="1"/>
          </p:nvPr>
        </p:nvSpPr>
        <p:spPr>
          <a:xfrm>
            <a:off x="0" y="990959"/>
            <a:ext cx="9144000" cy="971191"/>
          </a:xfrm>
        </p:spPr>
        <p:txBody>
          <a:bodyPr>
            <a:normAutofit/>
          </a:bodyPr>
          <a:lstStyle>
            <a:lvl1pPr marL="0" indent="0" algn="ctr">
              <a:buNone/>
              <a:defRPr lang="en-US" sz="3600" b="1" i="0" kern="1200" cap="all" baseline="0" dirty="0" smtClean="0">
                <a:solidFill>
                  <a:srgbClr val="FDC82F"/>
                </a:solidFill>
                <a:latin typeface="Arial Bold" pitchFamily="34" charset="0"/>
                <a:ea typeface="+mj-ea"/>
                <a:cs typeface="Arial Bold" pitchFamily="34" charset="0"/>
              </a:defRPr>
            </a:lvl1pPr>
          </a:lstStyle>
          <a:p>
            <a:pPr lvl="0"/>
            <a:r>
              <a:rPr lang="en-US" dirty="0"/>
              <a:t>ENTER LEARNING OBJECTIVE</a:t>
            </a:r>
          </a:p>
        </p:txBody>
      </p:sp>
      <p:cxnSp>
        <p:nvCxnSpPr>
          <p:cNvPr id="8" name="Straight Connector 7"/>
          <p:cNvCxnSpPr/>
          <p:nvPr userDrawn="1"/>
        </p:nvCxnSpPr>
        <p:spPr>
          <a:xfrm>
            <a:off x="457200" y="2419350"/>
            <a:ext cx="8153400" cy="0"/>
          </a:xfrm>
          <a:prstGeom prst="line">
            <a:avLst/>
          </a:prstGeom>
          <a:ln>
            <a:solidFill>
              <a:srgbClr val="FFCE3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8009326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hoto">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pic>
        <p:nvPicPr>
          <p:cNvPr id="2" name="Picture 1" descr="handshake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12" name="Title 1"/>
          <p:cNvSpPr>
            <a:spLocks noGrp="1"/>
          </p:cNvSpPr>
          <p:nvPr>
            <p:ph type="ctrTitle" hasCustomPrompt="1"/>
          </p:nvPr>
        </p:nvSpPr>
        <p:spPr>
          <a:xfrm>
            <a:off x="533400" y="2171700"/>
            <a:ext cx="5791200" cy="914400"/>
          </a:xfrm>
        </p:spPr>
        <p:txBody>
          <a:bodyPr>
            <a:noAutofit/>
          </a:bodyPr>
          <a:lstStyle>
            <a:lvl1pPr>
              <a:defRPr sz="4400" b="1" i="0" cap="all">
                <a:solidFill>
                  <a:schemeClr val="tx1"/>
                </a:solidFill>
              </a:defRPr>
            </a:lvl1pPr>
          </a:lstStyle>
          <a:p>
            <a:r>
              <a:rPr lang="en-US" dirty="0"/>
              <a:t>Click To Edit Section Header</a:t>
            </a:r>
          </a:p>
        </p:txBody>
      </p:sp>
      <p:sp>
        <p:nvSpPr>
          <p:cNvPr id="14" name="Rectangle 13"/>
          <p:cNvSpPr/>
          <p:nvPr userDrawn="1"/>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CFPBoard_Logo_Black_WhtBg_sma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spTree>
    <p:extLst>
      <p:ext uri="{BB962C8B-B14F-4D97-AF65-F5344CB8AC3E}">
        <p14:creationId xmlns:p14="http://schemas.microsoft.com/office/powerpoint/2010/main" val="106294105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a:t>
            </a:r>
          </a:p>
        </p:txBody>
      </p:sp>
      <p:sp>
        <p:nvSpPr>
          <p:cNvPr id="3" name="Content Placeholder 2"/>
          <p:cNvSpPr>
            <a:spLocks noGrp="1"/>
          </p:cNvSpPr>
          <p:nvPr>
            <p:ph idx="1" hasCustomPrompt="1"/>
          </p:nvPr>
        </p:nvSpPr>
        <p:spPr>
          <a:xfrm>
            <a:off x="152400" y="823661"/>
            <a:ext cx="8229600" cy="3657600"/>
          </a:xfrm>
        </p:spPr>
        <p:txBody>
          <a:bodyPr/>
          <a:lstStyle>
            <a:lvl1pPr>
              <a:defRPr>
                <a:solidFill>
                  <a:schemeClr val="tx1"/>
                </a:solidFill>
              </a:defRPr>
            </a:lvl1pPr>
            <a:lvl2pPr>
              <a:buFont typeface="Wingdings" pitchFamily="2" charset="2"/>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8"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61925" y="0"/>
            <a:ext cx="6915150" cy="571500"/>
          </a:xfrm>
          <a:prstGeom prst="rect">
            <a:avLst/>
          </a:prstGeom>
        </p:spPr>
        <p:txBody>
          <a:bodyPr vert="horz" lIns="91440" tIns="45720" rIns="91440" bIns="45720" rtlCol="0" anchor="ctr">
            <a:noAutofit/>
          </a:bodyPr>
          <a:lstStyle/>
          <a:p>
            <a:r>
              <a:rPr lang="en-US" dirty="0"/>
              <a:t>Click To Edit Master</a:t>
            </a:r>
          </a:p>
        </p:txBody>
      </p:sp>
      <p:sp>
        <p:nvSpPr>
          <p:cNvPr id="3" name="Text Placeholder 2"/>
          <p:cNvSpPr>
            <a:spLocks noGrp="1"/>
          </p:cNvSpPr>
          <p:nvPr>
            <p:ph type="body" idx="1"/>
          </p:nvPr>
        </p:nvSpPr>
        <p:spPr>
          <a:xfrm>
            <a:off x="161924" y="895350"/>
            <a:ext cx="8229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FPBoard_Logo_Black_WhtBg_small.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spTree>
  </p:cSld>
  <p:clrMap bg1="lt1" tx1="dk1" bg2="lt2" tx2="dk2" accent1="accent1" accent2="accent2" accent3="accent3" accent4="accent4" accent5="accent5" accent6="accent6" hlink="hlink" folHlink="folHlink"/>
  <p:sldLayoutIdLst>
    <p:sldLayoutId id="2147484113" r:id="rId1"/>
    <p:sldLayoutId id="2147484121" r:id="rId2"/>
    <p:sldLayoutId id="2147484109" r:id="rId3"/>
    <p:sldLayoutId id="2147484102" r:id="rId4"/>
    <p:sldLayoutId id="2147484106" r:id="rId5"/>
    <p:sldLayoutId id="2147484126" r:id="rId6"/>
    <p:sldLayoutId id="2147484125" r:id="rId7"/>
    <p:sldLayoutId id="2147484114" r:id="rId8"/>
    <p:sldLayoutId id="2147484094" r:id="rId9"/>
    <p:sldLayoutId id="2147484129" r:id="rId10"/>
    <p:sldLayoutId id="2147484123" r:id="rId11"/>
    <p:sldLayoutId id="2147484124" r:id="rId12"/>
    <p:sldLayoutId id="2147484101" r:id="rId13"/>
    <p:sldLayoutId id="2147484111" r:id="rId14"/>
    <p:sldLayoutId id="2147484112" r:id="rId15"/>
    <p:sldLayoutId id="2147484093" r:id="rId16"/>
    <p:sldLayoutId id="2147484108" r:id="rId17"/>
    <p:sldLayoutId id="2147484115" r:id="rId18"/>
    <p:sldLayoutId id="2147484117" r:id="rId19"/>
    <p:sldLayoutId id="2147484122" r:id="rId20"/>
    <p:sldLayoutId id="2147484127" r:id="rId21"/>
    <p:sldLayoutId id="2147484128" r:id="rId22"/>
  </p:sldLayoutIdLst>
  <p:hf hdr="0" ftr="0" dt="0"/>
  <p:txStyles>
    <p:titleStyle>
      <a:lvl1pPr algn="l" defTabSz="457200" rtl="0" eaLnBrk="1" latinLnBrk="0" hangingPunct="1">
        <a:spcBef>
          <a:spcPct val="0"/>
        </a:spcBef>
        <a:buNone/>
        <a:defRPr sz="2800" kern="1200">
          <a:solidFill>
            <a:schemeClr val="tx1"/>
          </a:solidFill>
          <a:latin typeface="Arial Bold" pitchFamily="34" charset="0"/>
          <a:ea typeface="+mj-ea"/>
          <a:cs typeface="Arial Bold" pitchFamily="34" charset="0"/>
        </a:defRPr>
      </a:lvl1pPr>
    </p:titleStyle>
    <p:bodyStyle>
      <a:lvl1pPr marL="342900" indent="-342900" algn="l" defTabSz="457200" rtl="0" eaLnBrk="1" latinLnBrk="0" hangingPunct="1">
        <a:spcBef>
          <a:spcPct val="20000"/>
        </a:spcBef>
        <a:buClr>
          <a:srgbClr val="FFCE34"/>
        </a:buClr>
        <a:buSzPct val="125000"/>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Clr>
          <a:srgbClr val="FFCE34"/>
        </a:buClr>
        <a:buSzPct val="125000"/>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Clr>
          <a:srgbClr val="FFCE34"/>
        </a:buClr>
        <a:buSzPct val="12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Clr>
          <a:srgbClr val="FFCE34"/>
        </a:buClr>
        <a:buSzPct val="12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Clr>
          <a:srgbClr val="FFCE34"/>
        </a:buClr>
        <a:buSzPct val="60000"/>
        <a:buFont typeface="Wingdings" pitchFamily="2" charset="2"/>
        <a:buChar char="q"/>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www.cfp.net/ethics/compliance-resources/2019/02/understanding-the-term-fee-based"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fp.net/ethics/compliance-resources/2019/11/a-cfp-professional-firms-sales-related-compensation"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fp.net/ethics/compliance-resources/2018/12/the-fiduciary-obligation"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cfp.net/ethics/compliance-resources/2019/11/applying-the-fiduciary-duty-to-client-instructions-that-conflict-with-the-duty-of-care"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cfp.net/ethics/compliance-resources/2019/10/the-duty-to-follow-a-clients-instruction-to-use-a-specific-firm-for-execution"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cfp.net/ethics/compliance-resources/2019/11/the-fiduciary-duty-and-an-a-share-class-recommendation"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cfp.net/ethics/compliance-resources/2019/11/the-duty-to-disclose-and-manage-material-conflicts-of-interest-involving-proprietary-products"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cfp.net/ethics/compliance-resources/2019/10/the-duty-to-disclose-material-conflicts-of-interest-when-recommending-a-product-issued"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cfp.net/ethics/compliance-resources/2019/10/the-duty-to-disclose-material-conflicts-of-interest-when-responding-to-a-clients-investment-inquiry"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cfp.net/ethics/compliance-resources/2019/10/the-duty-to-disclose-material-conflicts-of-interest-when-making-a-rollover-recommendation"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www.cfp.net/ethics/reporting"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hyperlink" Target="mailto:compliance@cfpboard.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cfp.net/ethics/compliance-resources/2020/06/duty-to-report-information-to-cfp-board-and-duty-to-cooperate-with-cfp-board-investigations"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hyperlink" Target="https://www.cfp.net/-/media/files/cfp-board/standards-and-ethics/cfp-board-duty-to-report-and-cooperate.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cfp.net/ethics/compliance-resources/2019/05/what-is-financial-planning"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www.cfp.net/ethics/compliance-resources/2019/05/integration-factors"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www.cfp.net/ethics/compliance-resources/2019/08/the-first-three-steps-of-the-financial-planning-process"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s://www.cfp.net/ethics/compliance-resources/2020/07/case-study-interpreting-the-practice-standard-for-identifying-and-selecting-goals"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www.cfp.net/ethics/compliance-resources/2019/08/the-fourth-and-fifth-steps-of-the-financial-planning-process"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www.cfp.net/ethics/compliance-resources/2019/09/the-sixth-and-seventh-steps-of-the-financial-planning-process" TargetMode="External"/><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hyperlink" Target="https://www.cfp.net/ethics/compliance-resources/2020/07/case-study-interpreting-the-practice-standard-for-implementing-the-financial-planning-recommendation" TargetMode="External"/><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s://www.cfp.net/ethics/compliance-resources/2019/11/the-delivery-of-firm-research-does-not-constitute-financial-advice" TargetMode="External"/><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hyperlink" Target="https://www.cfp.net/ethics/compliance-resources/2020/06/compliance-checklist-financial-advice-engagements-and" TargetMode="Externa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hyperlink" Target="https://www.cfp.net/-/media/files/cfp-board/standards-and-ethics/Compliance-Resources/CFP-Board-Guidance-FA-Checklist.pdf"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hyperlink" Target="https://www.cfp.net/ethics/compliance-resources/2020/06/compliance-checklist-financial-planning-engagements" TargetMode="External"/><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hyperlink" Target="https://www.cfp.net/-/media/files/cfp-board/standards-and-ethics/Compliance-Resources/CFP-Board-Guidance-FP-Checklist.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cfp.net/ethics/compliance-resources/2020/03/case-study-the-fiduciary-duty-applies-to-an-opinion-about-a-financial-asset" TargetMode="External"/><Relationship Id="rId2" Type="http://schemas.openxmlformats.org/officeDocument/2006/relationships/notesSlide" Target="../notesSlides/notesSlide67.xml"/><Relationship Id="rId1" Type="http://schemas.openxmlformats.org/officeDocument/2006/relationships/slideLayout" Target="../slideLayouts/slideLayout10.xml"/><Relationship Id="rId6" Type="http://schemas.openxmlformats.org/officeDocument/2006/relationships/hyperlink" Target="https://www.cfp.net/ethics/compliance-resources/2020/06/the-fiduciary-duty-to-obtain-factual-information" TargetMode="External"/><Relationship Id="rId5" Type="http://schemas.openxmlformats.org/officeDocument/2006/relationships/hyperlink" Target="http://www.cfp.net/ethics/compliance-resources/2020/06/the-fiduciary-duty-to-obtain-factual-information" TargetMode="External"/><Relationship Id="rId4" Type="http://schemas.openxmlformats.org/officeDocument/2006/relationships/hyperlink" Target="https://www.cfp.net/ethics/compliance-resources/2020/03/case-study-the-duty-to-disclose-material-conflicts-of-interest-when-making-a-rollover-recommendation"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cfp.net/ethics/compliance-resources" TargetMode="External"/><Relationship Id="rId2" Type="http://schemas.openxmlformats.org/officeDocument/2006/relationships/notesSlide" Target="../notesSlides/notesSlide68.xml"/><Relationship Id="rId1" Type="http://schemas.openxmlformats.org/officeDocument/2006/relationships/slideLayout" Target="../slideLayouts/slideLayout9.xml"/><Relationship Id="rId4" Type="http://schemas.openxmlformats.org/officeDocument/2006/relationships/hyperlink" Target="https://www.cfp.net/ethics/our-commitment"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Format: Preparation Instructions</a:t>
            </a:r>
          </a:p>
        </p:txBody>
      </p:sp>
      <p:sp>
        <p:nvSpPr>
          <p:cNvPr id="3" name="Content Placeholder 2"/>
          <p:cNvSpPr>
            <a:spLocks noGrp="1"/>
          </p:cNvSpPr>
          <p:nvPr>
            <p:ph idx="1"/>
          </p:nvPr>
        </p:nvSpPr>
        <p:spPr/>
        <p:txBody>
          <a:bodyPr>
            <a:normAutofit fontScale="77500" lnSpcReduction="20000"/>
          </a:bodyPr>
          <a:lstStyle/>
          <a:p>
            <a:r>
              <a:rPr lang="en-US" dirty="0"/>
              <a:t>Work with the CE Sponsor to determine the following:</a:t>
            </a:r>
          </a:p>
          <a:p>
            <a:pPr lvl="1"/>
            <a:r>
              <a:rPr lang="en-US" dirty="0"/>
              <a:t>General experience level of your audience</a:t>
            </a:r>
          </a:p>
          <a:p>
            <a:pPr lvl="1"/>
            <a:r>
              <a:rPr lang="en-US" dirty="0"/>
              <a:t>Estimated size of the audience</a:t>
            </a:r>
          </a:p>
          <a:p>
            <a:pPr lvl="1"/>
            <a:r>
              <a:rPr lang="en-US" dirty="0"/>
              <a:t>Delivery format in-person vs. webinar</a:t>
            </a:r>
          </a:p>
          <a:p>
            <a:r>
              <a:rPr lang="en-US" dirty="0"/>
              <a:t>Practice the live delivery with timing to determine which required exercises are needed for your specific audience</a:t>
            </a:r>
          </a:p>
          <a:p>
            <a:pPr lvl="1"/>
            <a:r>
              <a:rPr lang="en-US" dirty="0"/>
              <a:t>Every learning objective module must include the use of required exercises</a:t>
            </a:r>
          </a:p>
          <a:p>
            <a:pPr lvl="2"/>
            <a:r>
              <a:rPr lang="en-US" dirty="0"/>
              <a:t>Not all of the required exercises per module may be needed depending on size and scope of the audience</a:t>
            </a:r>
          </a:p>
          <a:p>
            <a:pPr lvl="1"/>
            <a:r>
              <a:rPr lang="en-US" dirty="0"/>
              <a:t>All live delivery should be completed at 2-hours</a:t>
            </a:r>
          </a:p>
          <a:p>
            <a:r>
              <a:rPr lang="en-US" dirty="0"/>
              <a:t>Utilize all content slides as is</a:t>
            </a:r>
          </a:p>
          <a:p>
            <a:pPr lvl="1"/>
            <a:r>
              <a:rPr lang="en-US" dirty="0"/>
              <a:t>Required Exercise slides should be modified as per the instructor’s need</a:t>
            </a:r>
          </a:p>
          <a:p>
            <a:r>
              <a:rPr lang="en-US" dirty="0"/>
              <a:t>Prepare to switch from the presentation to videos or case studies often as part of the instruction</a:t>
            </a:r>
          </a:p>
          <a:p>
            <a:endParaRPr lang="en-US" dirty="0"/>
          </a:p>
        </p:txBody>
      </p:sp>
      <p:sp>
        <p:nvSpPr>
          <p:cNvPr id="4" name="Slide Number Placeholder 3"/>
          <p:cNvSpPr>
            <a:spLocks noGrp="1"/>
          </p:cNvSpPr>
          <p:nvPr>
            <p:ph type="sldNum" sz="quarter" idx="12"/>
          </p:nvPr>
        </p:nvSpPr>
        <p:spPr/>
        <p:txBody>
          <a:bodyPr/>
          <a:lstStyle/>
          <a:p>
            <a:fld id="{3E9C9FDC-FC42-4F2B-B2DB-F1B41CA703B5}" type="slidenum">
              <a:rPr lang="en-US" smtClean="0"/>
              <a:pPr/>
              <a:t>1</a:t>
            </a:fld>
            <a:endParaRPr lang="en-US" dirty="0"/>
          </a:p>
        </p:txBody>
      </p:sp>
    </p:spTree>
    <p:extLst>
      <p:ext uri="{BB962C8B-B14F-4D97-AF65-F5344CB8AC3E}">
        <p14:creationId xmlns:p14="http://schemas.microsoft.com/office/powerpoint/2010/main" val="110153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prstGeom prst="rect">
            <a:avLst/>
          </a:prstGeom>
        </p:spPr>
        <p:txBody>
          <a:bodyPr>
            <a:normAutofit/>
          </a:bodyPr>
          <a:lstStyle>
            <a:lvl1pPr algn="ctr"/>
          </a:lstStyle>
          <a:p>
            <a:pPr algn="l" hangingPunct="0"/>
            <a:r>
              <a:rPr lang="en-US" sz="2700" i="1" dirty="0">
                <a:solidFill>
                  <a:prstClr val="black"/>
                </a:solidFill>
                <a:sym typeface="Calibri"/>
              </a:rPr>
              <a:t>Standards of Conduct </a:t>
            </a:r>
            <a:r>
              <a:rPr lang="en-US" sz="2700" dirty="0">
                <a:solidFill>
                  <a:prstClr val="black"/>
                </a:solidFill>
                <a:sym typeface="Calibri"/>
              </a:rPr>
              <a:t>– Six Sections</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1208267"/>
              </p:ext>
            </p:extLst>
          </p:nvPr>
        </p:nvGraphicFramePr>
        <p:xfrm>
          <a:off x="161924" y="666750"/>
          <a:ext cx="8829676" cy="4257040"/>
        </p:xfrm>
        <a:graphic>
          <a:graphicData uri="http://schemas.openxmlformats.org/drawingml/2006/table">
            <a:tbl>
              <a:tblPr firstRow="1" bandRow="1">
                <a:tableStyleId>{5C22544A-7EE6-4342-B048-85BDC9FD1C3A}</a:tableStyleId>
              </a:tblPr>
              <a:tblGrid>
                <a:gridCol w="4414838">
                  <a:extLst>
                    <a:ext uri="{9D8B030D-6E8A-4147-A177-3AD203B41FA5}">
                      <a16:colId xmlns:a16="http://schemas.microsoft.com/office/drawing/2014/main" val="3959004355"/>
                    </a:ext>
                  </a:extLst>
                </a:gridCol>
                <a:gridCol w="4414838">
                  <a:extLst>
                    <a:ext uri="{9D8B030D-6E8A-4147-A177-3AD203B41FA5}">
                      <a16:colId xmlns:a16="http://schemas.microsoft.com/office/drawing/2014/main" val="279128596"/>
                    </a:ext>
                  </a:extLst>
                </a:gridCol>
              </a:tblGrid>
              <a:tr h="1320800">
                <a:tc>
                  <a:txBody>
                    <a:bodyPr/>
                    <a:lstStyle/>
                    <a:p>
                      <a:pPr algn="ctr"/>
                      <a:r>
                        <a:rPr lang="en-US" sz="2000" i="1" dirty="0">
                          <a:solidFill>
                            <a:schemeClr val="tx1"/>
                          </a:solidFill>
                        </a:rPr>
                        <a:t>A. </a:t>
                      </a:r>
                    </a:p>
                    <a:p>
                      <a:pPr algn="ctr"/>
                      <a:r>
                        <a:rPr lang="en-US" sz="2000" i="1" dirty="0">
                          <a:solidFill>
                            <a:schemeClr val="tx1"/>
                          </a:solidFill>
                        </a:rPr>
                        <a:t>Duties Owed</a:t>
                      </a:r>
                      <a:r>
                        <a:rPr lang="en-US" sz="2000" i="1" baseline="0" dirty="0">
                          <a:solidFill>
                            <a:schemeClr val="tx1"/>
                          </a:solidFill>
                        </a:rPr>
                        <a:t> to Clients</a:t>
                      </a:r>
                      <a:endParaRPr lang="en-US" sz="2000" i="1"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C82F"/>
                    </a:solidFill>
                  </a:tcPr>
                </a:tc>
                <a:tc>
                  <a:txBody>
                    <a:bodyPr/>
                    <a:lstStyle/>
                    <a:p>
                      <a:pPr algn="ctr"/>
                      <a:r>
                        <a:rPr lang="en-US" sz="2000" b="1" i="1" kern="1200" dirty="0">
                          <a:solidFill>
                            <a:schemeClr val="tx1"/>
                          </a:solidFill>
                          <a:latin typeface="+mn-lt"/>
                          <a:ea typeface="+mn-ea"/>
                          <a:cs typeface="+mn-cs"/>
                        </a:rPr>
                        <a:t>D. </a:t>
                      </a:r>
                    </a:p>
                    <a:p>
                      <a:pPr algn="ctr"/>
                      <a:r>
                        <a:rPr lang="en-US" sz="2000" b="1" i="1" kern="1200" dirty="0">
                          <a:solidFill>
                            <a:schemeClr val="tx1"/>
                          </a:solidFill>
                          <a:latin typeface="+mn-lt"/>
                          <a:ea typeface="+mn-ea"/>
                          <a:cs typeface="+mn-cs"/>
                        </a:rPr>
                        <a:t>Duties Owed to Firms and Subordinates</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C82F"/>
                    </a:solidFill>
                  </a:tcPr>
                </a:tc>
                <a:extLst>
                  <a:ext uri="{0D108BD9-81ED-4DB2-BD59-A6C34878D82A}">
                    <a16:rowId xmlns:a16="http://schemas.microsoft.com/office/drawing/2014/main" val="3453399653"/>
                  </a:ext>
                </a:extLst>
              </a:tr>
              <a:tr h="1320800">
                <a:tc>
                  <a:txBody>
                    <a:bodyPr/>
                    <a:lstStyle/>
                    <a:p>
                      <a:pPr marL="0" algn="ctr" defTabSz="457200" rtl="0" eaLnBrk="1" latinLnBrk="0" hangingPunct="1"/>
                      <a:r>
                        <a:rPr lang="en-US" sz="2000" b="1" i="1" kern="1200" dirty="0">
                          <a:solidFill>
                            <a:schemeClr val="tx1"/>
                          </a:solidFill>
                          <a:latin typeface="+mn-lt"/>
                          <a:ea typeface="+mn-ea"/>
                          <a:cs typeface="+mn-cs"/>
                        </a:rPr>
                        <a:t>B. </a:t>
                      </a:r>
                    </a:p>
                    <a:p>
                      <a:pPr marL="0" algn="ctr" defTabSz="457200" rtl="0" eaLnBrk="1" latinLnBrk="0" hangingPunct="1"/>
                      <a:r>
                        <a:rPr lang="en-US" sz="2000" b="1" i="1" kern="1200" dirty="0">
                          <a:solidFill>
                            <a:schemeClr val="tx1"/>
                          </a:solidFill>
                          <a:latin typeface="+mn-lt"/>
                          <a:ea typeface="+mn-ea"/>
                          <a:cs typeface="+mn-cs"/>
                        </a:rPr>
                        <a:t>Financial Planning and </a:t>
                      </a:r>
                    </a:p>
                    <a:p>
                      <a:pPr marL="0" algn="ctr" defTabSz="457200" rtl="0" eaLnBrk="1" latinLnBrk="0" hangingPunct="1"/>
                      <a:r>
                        <a:rPr lang="en-US" sz="2000" b="1" i="1" kern="1200" dirty="0">
                          <a:solidFill>
                            <a:schemeClr val="tx1"/>
                          </a:solidFill>
                          <a:latin typeface="+mn-lt"/>
                          <a:ea typeface="+mn-ea"/>
                          <a:cs typeface="+mn-cs"/>
                        </a:rPr>
                        <a:t>Application of the Practice Standards for the Financial Planning Process</a:t>
                      </a:r>
                    </a:p>
                  </a:txBody>
                  <a:tcPr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C82F"/>
                    </a:solidFill>
                  </a:tcPr>
                </a:tc>
                <a:tc>
                  <a:txBody>
                    <a:bodyPr/>
                    <a:lstStyle/>
                    <a:p>
                      <a:pPr marL="0" algn="ctr" defTabSz="457200" rtl="0" eaLnBrk="1" latinLnBrk="0" hangingPunct="1"/>
                      <a:r>
                        <a:rPr lang="en-US" sz="2000" b="1" i="1" kern="1200" dirty="0">
                          <a:solidFill>
                            <a:schemeClr val="tx1"/>
                          </a:solidFill>
                          <a:latin typeface="+mn-lt"/>
                          <a:ea typeface="+mn-ea"/>
                          <a:cs typeface="+mn-cs"/>
                        </a:rPr>
                        <a:t>E. </a:t>
                      </a:r>
                    </a:p>
                    <a:p>
                      <a:pPr marL="0" algn="ctr" defTabSz="457200" rtl="0" eaLnBrk="1" latinLnBrk="0" hangingPunct="1"/>
                      <a:r>
                        <a:rPr lang="en-US" sz="2000" b="1" i="1" kern="1200" dirty="0">
                          <a:solidFill>
                            <a:schemeClr val="tx1"/>
                          </a:solidFill>
                          <a:latin typeface="+mn-lt"/>
                          <a:ea typeface="+mn-ea"/>
                          <a:cs typeface="+mn-cs"/>
                        </a:rPr>
                        <a:t>Duties Owed to CFP Board</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C82F"/>
                    </a:solidFill>
                  </a:tcPr>
                </a:tc>
                <a:extLst>
                  <a:ext uri="{0D108BD9-81ED-4DB2-BD59-A6C34878D82A}">
                    <a16:rowId xmlns:a16="http://schemas.microsoft.com/office/drawing/2014/main" val="3622280440"/>
                  </a:ext>
                </a:extLst>
              </a:tr>
              <a:tr h="1320800">
                <a:tc>
                  <a:txBody>
                    <a:bodyPr/>
                    <a:lstStyle/>
                    <a:p>
                      <a:pPr algn="ctr"/>
                      <a:r>
                        <a:rPr lang="en-US" sz="2000" b="1" i="1" kern="1200" dirty="0">
                          <a:solidFill>
                            <a:schemeClr val="tx1"/>
                          </a:solidFill>
                          <a:latin typeface="+mn-lt"/>
                          <a:ea typeface="+mn-ea"/>
                          <a:cs typeface="+mn-cs"/>
                        </a:rPr>
                        <a:t>C. </a:t>
                      </a:r>
                    </a:p>
                    <a:p>
                      <a:pPr algn="ctr"/>
                      <a:r>
                        <a:rPr lang="en-US" sz="2000" b="1" i="1" kern="1200" dirty="0">
                          <a:solidFill>
                            <a:schemeClr val="tx1"/>
                          </a:solidFill>
                          <a:latin typeface="+mn-lt"/>
                          <a:ea typeface="+mn-ea"/>
                          <a:cs typeface="+mn-cs"/>
                        </a:rPr>
                        <a:t>Practice Standards for the</a:t>
                      </a:r>
                    </a:p>
                    <a:p>
                      <a:pPr algn="ctr"/>
                      <a:r>
                        <a:rPr lang="en-US" sz="2000" b="1" i="1" kern="1200" dirty="0">
                          <a:solidFill>
                            <a:schemeClr val="tx1"/>
                          </a:solidFill>
                          <a:latin typeface="+mn-lt"/>
                          <a:ea typeface="+mn-ea"/>
                          <a:cs typeface="+mn-cs"/>
                        </a:rPr>
                        <a:t> Financial Planning Process</a:t>
                      </a:r>
                    </a:p>
                  </a:txBody>
                  <a:tcPr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C82F"/>
                    </a:solidFill>
                  </a:tcPr>
                </a:tc>
                <a:tc>
                  <a:txBody>
                    <a:bodyPr/>
                    <a:lstStyle/>
                    <a:p>
                      <a:pPr algn="ctr"/>
                      <a:r>
                        <a:rPr lang="en-US" sz="2000" b="1" i="1" kern="1200" dirty="0">
                          <a:solidFill>
                            <a:schemeClr val="tx1"/>
                          </a:solidFill>
                          <a:latin typeface="+mn-lt"/>
                          <a:ea typeface="+mn-ea"/>
                          <a:cs typeface="+mn-cs"/>
                        </a:rPr>
                        <a:t>F. </a:t>
                      </a:r>
                    </a:p>
                    <a:p>
                      <a:pPr algn="ctr"/>
                      <a:r>
                        <a:rPr lang="en-US" sz="2000" b="1" i="1" kern="1200" dirty="0">
                          <a:solidFill>
                            <a:schemeClr val="tx1"/>
                          </a:solidFill>
                          <a:latin typeface="+mn-lt"/>
                          <a:ea typeface="+mn-ea"/>
                          <a:cs typeface="+mn-cs"/>
                        </a:rPr>
                        <a:t>Prohibition on Circumvention</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C82F"/>
                    </a:solidFill>
                  </a:tcPr>
                </a:tc>
                <a:extLst>
                  <a:ext uri="{0D108BD9-81ED-4DB2-BD59-A6C34878D82A}">
                    <a16:rowId xmlns:a16="http://schemas.microsoft.com/office/drawing/2014/main" val="541386199"/>
                  </a:ext>
                </a:extLst>
              </a:tr>
            </a:tbl>
          </a:graphicData>
        </a:graphic>
      </p:graphicFrame>
    </p:spTree>
    <p:extLst>
      <p:ext uri="{BB962C8B-B14F-4D97-AF65-F5344CB8AC3E}">
        <p14:creationId xmlns:p14="http://schemas.microsoft.com/office/powerpoint/2010/main" val="279094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11</a:t>
            </a:fld>
            <a:endParaRPr lang="en-US" dirty="0"/>
          </a:p>
        </p:txBody>
      </p:sp>
      <p:sp>
        <p:nvSpPr>
          <p:cNvPr id="6" name="Title 1"/>
          <p:cNvSpPr txBox="1">
            <a:spLocks/>
          </p:cNvSpPr>
          <p:nvPr/>
        </p:nvSpPr>
        <p:spPr>
          <a:xfrm>
            <a:off x="366993" y="0"/>
            <a:ext cx="6719607" cy="7429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nSpc>
                <a:spcPct val="80000"/>
              </a:lnSpc>
            </a:pPr>
            <a:r>
              <a:rPr lang="en-US" sz="2400" i="1" cap="none" dirty="0">
                <a:solidFill>
                  <a:schemeClr val="tx1"/>
                </a:solidFill>
              </a:rPr>
              <a:t>The Practice Standards for </a:t>
            </a:r>
            <a:br>
              <a:rPr lang="en-US" sz="2400" i="1" cap="none" dirty="0">
                <a:solidFill>
                  <a:schemeClr val="tx1"/>
                </a:solidFill>
              </a:rPr>
            </a:br>
            <a:r>
              <a:rPr lang="en-US" sz="2400" i="1" cap="none" dirty="0">
                <a:solidFill>
                  <a:schemeClr val="tx1"/>
                </a:solidFill>
              </a:rPr>
              <a:t>the Financial Planning Process</a:t>
            </a:r>
          </a:p>
        </p:txBody>
      </p:sp>
      <p:pic>
        <p:nvPicPr>
          <p:cNvPr id="2" name="Picture 1" descr="circle_Graph-01.png"/>
          <p:cNvPicPr>
            <a:picLocks noChangeAspect="1"/>
          </p:cNvPicPr>
          <p:nvPr/>
        </p:nvPicPr>
        <p:blipFill rotWithShape="1">
          <a:blip r:embed="rId3" cstate="print">
            <a:extLst>
              <a:ext uri="{28A0092B-C50C-407E-A947-70E740481C1C}">
                <a14:useLocalDpi xmlns:a14="http://schemas.microsoft.com/office/drawing/2010/main" val="0"/>
              </a:ext>
            </a:extLst>
          </a:blip>
          <a:srcRect b="37731"/>
          <a:stretch/>
        </p:blipFill>
        <p:spPr>
          <a:xfrm>
            <a:off x="381000" y="760845"/>
            <a:ext cx="6955403" cy="2787650"/>
          </a:xfrm>
          <a:prstGeom prst="rect">
            <a:avLst/>
          </a:prstGeom>
        </p:spPr>
      </p:pic>
      <p:pic>
        <p:nvPicPr>
          <p:cNvPr id="3" name="Picture 2" descr="circle_Graph-02.png"/>
          <p:cNvPicPr>
            <a:picLocks noChangeAspect="1"/>
          </p:cNvPicPr>
          <p:nvPr/>
        </p:nvPicPr>
        <p:blipFill rotWithShape="1">
          <a:blip r:embed="rId4" cstate="print">
            <a:extLst>
              <a:ext uri="{28A0092B-C50C-407E-A947-70E740481C1C}">
                <a14:useLocalDpi xmlns:a14="http://schemas.microsoft.com/office/drawing/2010/main" val="0"/>
              </a:ext>
            </a:extLst>
          </a:blip>
          <a:srcRect l="36673" t="2180" r="40924" b="67389"/>
          <a:stretch/>
        </p:blipFill>
        <p:spPr>
          <a:xfrm>
            <a:off x="2932545" y="858404"/>
            <a:ext cx="1558637" cy="1362364"/>
          </a:xfrm>
          <a:prstGeom prst="rect">
            <a:avLst/>
          </a:prstGeom>
        </p:spPr>
      </p:pic>
      <p:pic>
        <p:nvPicPr>
          <p:cNvPr id="4" name="Picture 3" descr="circle_Graph-03.png"/>
          <p:cNvPicPr>
            <a:picLocks noChangeAspect="1"/>
          </p:cNvPicPr>
          <p:nvPr/>
        </p:nvPicPr>
        <p:blipFill rotWithShape="1">
          <a:blip r:embed="rId5" cstate="print">
            <a:extLst>
              <a:ext uri="{28A0092B-C50C-407E-A947-70E740481C1C}">
                <a14:useLocalDpi xmlns:a14="http://schemas.microsoft.com/office/drawing/2010/main" val="0"/>
              </a:ext>
            </a:extLst>
          </a:blip>
          <a:srcRect l="48123" t="17911" r="34785" b="40052"/>
          <a:stretch/>
        </p:blipFill>
        <p:spPr>
          <a:xfrm>
            <a:off x="3729183" y="1562677"/>
            <a:ext cx="1189182" cy="1881909"/>
          </a:xfrm>
          <a:prstGeom prst="rect">
            <a:avLst/>
          </a:prstGeom>
        </p:spPr>
      </p:pic>
      <p:pic>
        <p:nvPicPr>
          <p:cNvPr id="5" name="Picture 4" descr="circle_Graph-04.png"/>
          <p:cNvPicPr>
            <a:picLocks noChangeAspect="1"/>
          </p:cNvPicPr>
          <p:nvPr/>
        </p:nvPicPr>
        <p:blipFill rotWithShape="1">
          <a:blip r:embed="rId6" cstate="print">
            <a:extLst>
              <a:ext uri="{28A0092B-C50C-407E-A947-70E740481C1C}">
                <a14:useLocalDpi xmlns:a14="http://schemas.microsoft.com/office/drawing/2010/main" val="0"/>
              </a:ext>
            </a:extLst>
          </a:blip>
          <a:srcRect l="39838" t="46537" r="36757" b="17873"/>
          <a:stretch/>
        </p:blipFill>
        <p:spPr>
          <a:xfrm>
            <a:off x="3151910" y="2844221"/>
            <a:ext cx="1627909" cy="1593273"/>
          </a:xfrm>
          <a:prstGeom prst="rect">
            <a:avLst/>
          </a:prstGeom>
        </p:spPr>
      </p:pic>
      <p:pic>
        <p:nvPicPr>
          <p:cNvPr id="7" name="Picture 6" descr="circle_Graph-05.png"/>
          <p:cNvPicPr>
            <a:picLocks noChangeAspect="1"/>
          </p:cNvPicPr>
          <p:nvPr/>
        </p:nvPicPr>
        <p:blipFill rotWithShape="1">
          <a:blip r:embed="rId7" cstate="print">
            <a:extLst>
              <a:ext uri="{28A0092B-C50C-407E-A947-70E740481C1C}">
                <a14:useLocalDpi xmlns:a14="http://schemas.microsoft.com/office/drawing/2010/main" val="0"/>
              </a:ext>
            </a:extLst>
          </a:blip>
          <a:srcRect l="22752" t="60206" r="49182" b="12972"/>
          <a:stretch/>
        </p:blipFill>
        <p:spPr>
          <a:xfrm>
            <a:off x="1962727" y="3456131"/>
            <a:ext cx="1951183" cy="1200728"/>
          </a:xfrm>
          <a:prstGeom prst="rect">
            <a:avLst/>
          </a:prstGeom>
        </p:spPr>
      </p:pic>
      <p:pic>
        <p:nvPicPr>
          <p:cNvPr id="8" name="Picture 7" descr="circle_Graph-06.png"/>
          <p:cNvPicPr>
            <a:picLocks noChangeAspect="1"/>
          </p:cNvPicPr>
          <p:nvPr/>
        </p:nvPicPr>
        <p:blipFill rotWithShape="1">
          <a:blip r:embed="rId8" cstate="print">
            <a:extLst>
              <a:ext uri="{28A0092B-C50C-407E-A947-70E740481C1C}">
                <a14:useLocalDpi xmlns:a14="http://schemas.microsoft.com/office/drawing/2010/main" val="0"/>
              </a:ext>
            </a:extLst>
          </a:blip>
          <a:srcRect l="10127" t="39574" r="67626" b="19161"/>
          <a:stretch/>
        </p:blipFill>
        <p:spPr>
          <a:xfrm>
            <a:off x="1085274" y="2532495"/>
            <a:ext cx="1547091" cy="1847273"/>
          </a:xfrm>
          <a:prstGeom prst="rect">
            <a:avLst/>
          </a:prstGeom>
        </p:spPr>
      </p:pic>
      <p:pic>
        <p:nvPicPr>
          <p:cNvPr id="9" name="Picture 8" descr="circle_Graph-07.png"/>
          <p:cNvPicPr>
            <a:picLocks noChangeAspect="1"/>
          </p:cNvPicPr>
          <p:nvPr/>
        </p:nvPicPr>
        <p:blipFill rotWithShape="1">
          <a:blip r:embed="rId9" cstate="print">
            <a:extLst>
              <a:ext uri="{28A0092B-C50C-407E-A947-70E740481C1C}">
                <a14:useLocalDpi xmlns:a14="http://schemas.microsoft.com/office/drawing/2010/main" val="0"/>
              </a:ext>
            </a:extLst>
          </a:blip>
          <a:srcRect l="2989" t="-399" r="55672" b="46241"/>
          <a:stretch/>
        </p:blipFill>
        <p:spPr>
          <a:xfrm>
            <a:off x="588819" y="742950"/>
            <a:ext cx="2874818" cy="2424545"/>
          </a:xfrm>
          <a:prstGeom prst="rect">
            <a:avLst/>
          </a:prstGeom>
        </p:spPr>
      </p:pic>
      <p:sp>
        <p:nvSpPr>
          <p:cNvPr id="12" name="Rounded Rectangle 11"/>
          <p:cNvSpPr/>
          <p:nvPr/>
        </p:nvSpPr>
        <p:spPr>
          <a:xfrm>
            <a:off x="4953000" y="944201"/>
            <a:ext cx="3964707" cy="3913908"/>
          </a:xfrm>
          <a:prstGeom prst="roundRect">
            <a:avLst/>
          </a:prstGeom>
          <a:solidFill>
            <a:srgbClr val="FFCE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333333"/>
                </a:solidFill>
                <a:latin typeface="Gotham SSm A"/>
              </a:rPr>
              <a:t>Definition:</a:t>
            </a:r>
          </a:p>
          <a:p>
            <a:pPr algn="ctr"/>
            <a:endParaRPr lang="en-US" sz="2000" dirty="0">
              <a:solidFill>
                <a:srgbClr val="333333"/>
              </a:solidFill>
              <a:latin typeface="Gotham SSm A"/>
            </a:endParaRPr>
          </a:p>
          <a:p>
            <a:pPr algn="ctr"/>
            <a:r>
              <a:rPr lang="en-US" sz="2000" dirty="0">
                <a:solidFill>
                  <a:srgbClr val="333333"/>
                </a:solidFill>
                <a:latin typeface="Gotham SSm A"/>
              </a:rPr>
              <a:t>Financial Planning is a collaborative process that helps maximize a Client’s potential for meeting life goals through Financial Advice that integrates relevant elements of the Client’s personal and financial circumstances.</a:t>
            </a:r>
            <a:endParaRPr lang="en-US" sz="2000" dirty="0"/>
          </a:p>
          <a:p>
            <a:pPr algn="ctr"/>
            <a:endParaRPr lang="en-US" sz="2000" dirty="0"/>
          </a:p>
        </p:txBody>
      </p:sp>
    </p:spTree>
    <p:extLst>
      <p:ext uri="{BB962C8B-B14F-4D97-AF65-F5344CB8AC3E}">
        <p14:creationId xmlns:p14="http://schemas.microsoft.com/office/powerpoint/2010/main" val="100379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12</a:t>
            </a:fld>
            <a:endParaRPr lang="en-US" dirty="0"/>
          </a:p>
        </p:txBody>
      </p:sp>
      <p:pic>
        <p:nvPicPr>
          <p:cNvPr id="5" name="Picture 4"/>
          <p:cNvPicPr>
            <a:picLocks noChangeAspect="1"/>
          </p:cNvPicPr>
          <p:nvPr/>
        </p:nvPicPr>
        <p:blipFill rotWithShape="1">
          <a:blip r:embed="rId3"/>
          <a:srcRect l="3121" t="10658" r="56930" b="20171"/>
          <a:stretch/>
        </p:blipFill>
        <p:spPr>
          <a:xfrm>
            <a:off x="161924" y="793135"/>
            <a:ext cx="7305675" cy="3881140"/>
          </a:xfrm>
          <a:prstGeom prst="rect">
            <a:avLst/>
          </a:prstGeom>
        </p:spPr>
      </p:pic>
    </p:spTree>
    <p:extLst>
      <p:ext uri="{BB962C8B-B14F-4D97-AF65-F5344CB8AC3E}">
        <p14:creationId xmlns:p14="http://schemas.microsoft.com/office/powerpoint/2010/main" val="166885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4410"/>
            <a:ext cx="8229600" cy="323165"/>
          </a:xfrm>
          <a:prstGeom prst="rect">
            <a:avLst/>
          </a:prstGeom>
          <a:noFill/>
        </p:spPr>
        <p:txBody>
          <a:bodyPr wrap="square" rtlCol="0">
            <a:spAutoFit/>
          </a:bodyPr>
          <a:lstStyle/>
          <a:p>
            <a:pPr marL="285743" indent="-285743">
              <a:buFont typeface="Arial" panose="020B0604020202020204" pitchFamily="34" charset="0"/>
              <a:buChar char="•"/>
            </a:pPr>
            <a:endParaRPr lang="en-US" sz="1500" dirty="0">
              <a:solidFill>
                <a:srgbClr val="696969"/>
              </a:solidFill>
              <a:latin typeface="Arial Bold" panose="020B0704020202020204" pitchFamily="34" charset="0"/>
              <a:cs typeface="Arial Bold" panose="020B0704020202020204" pitchFamily="34" charset="0"/>
            </a:endParaRPr>
          </a:p>
        </p:txBody>
      </p:sp>
      <p:graphicFrame>
        <p:nvGraphicFramePr>
          <p:cNvPr id="6" name="Diagram 5"/>
          <p:cNvGraphicFramePr/>
          <p:nvPr>
            <p:extLst>
              <p:ext uri="{D42A27DB-BD31-4B8C-83A1-F6EECF244321}">
                <p14:modId xmlns:p14="http://schemas.microsoft.com/office/powerpoint/2010/main" val="476447620"/>
              </p:ext>
            </p:extLst>
          </p:nvPr>
        </p:nvGraphicFramePr>
        <p:xfrm>
          <a:off x="533400" y="971550"/>
          <a:ext cx="8001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p:txBody>
          <a:bodyPr/>
          <a:lstStyle/>
          <a:p>
            <a:r>
              <a:rPr lang="en-US" dirty="0"/>
              <a:t>Significant Changes to Content</a:t>
            </a: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13</a:t>
            </a:fld>
            <a:endParaRPr lang="en-US" dirty="0"/>
          </a:p>
        </p:txBody>
      </p:sp>
    </p:spTree>
    <p:extLst>
      <p:ext uri="{BB962C8B-B14F-4D97-AF65-F5344CB8AC3E}">
        <p14:creationId xmlns:p14="http://schemas.microsoft.com/office/powerpoint/2010/main" val="287060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DUTIES of a CFP</a:t>
            </a:r>
            <a:r>
              <a:rPr lang="en-US" sz="4000" baseline="30000" dirty="0"/>
              <a:t>®</a:t>
            </a:r>
            <a:r>
              <a:rPr lang="en-US" sz="4000" dirty="0"/>
              <a:t> Professional</a:t>
            </a:r>
            <a:br>
              <a:rPr lang="en-US" dirty="0"/>
            </a:br>
            <a:endParaRPr lang="en-US" dirty="0"/>
          </a:p>
        </p:txBody>
      </p:sp>
      <p:sp>
        <p:nvSpPr>
          <p:cNvPr id="3" name="Slide Number Placeholder 2"/>
          <p:cNvSpPr>
            <a:spLocks noGrp="1"/>
          </p:cNvSpPr>
          <p:nvPr>
            <p:ph type="sldNum" sz="quarter" idx="12"/>
          </p:nvPr>
        </p:nvSpPr>
        <p:spPr/>
        <p:txBody>
          <a:bodyPr/>
          <a:lstStyle/>
          <a:p>
            <a:fld id="{3E9C9FDC-FC42-4F2B-B2DB-F1B41CA703B5}" type="slidenum">
              <a:rPr lang="en-US" smtClean="0"/>
              <a:pPr/>
              <a:t>14</a:t>
            </a:fld>
            <a:endParaRPr lang="en-US" dirty="0"/>
          </a:p>
        </p:txBody>
      </p:sp>
    </p:spTree>
    <p:extLst>
      <p:ext uri="{BB962C8B-B14F-4D97-AF65-F5344CB8AC3E}">
        <p14:creationId xmlns:p14="http://schemas.microsoft.com/office/powerpoint/2010/main" val="214798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15</a:t>
            </a:fld>
            <a:endParaRPr lang="en-US" dirty="0"/>
          </a:p>
        </p:txBody>
      </p:sp>
      <p:sp>
        <p:nvSpPr>
          <p:cNvPr id="3" name="Title 2"/>
          <p:cNvSpPr>
            <a:spLocks noGrp="1"/>
          </p:cNvSpPr>
          <p:nvPr>
            <p:ph type="title" idx="4294967295"/>
          </p:nvPr>
        </p:nvSpPr>
        <p:spPr>
          <a:xfrm>
            <a:off x="0" y="914400"/>
            <a:ext cx="8610600" cy="568325"/>
          </a:xfrm>
        </p:spPr>
        <p:txBody>
          <a:bodyPr anchor="b">
            <a:noAutofit/>
          </a:bodyPr>
          <a:lstStyle/>
          <a:p>
            <a:pPr>
              <a:lnSpc>
                <a:spcPct val="110000"/>
              </a:lnSpc>
            </a:pPr>
            <a:r>
              <a:rPr lang="en-US" sz="1600" dirty="0">
                <a:latin typeface="+mj-lt"/>
              </a:rPr>
              <a:t>CFP Board’s </a:t>
            </a:r>
            <a:r>
              <a:rPr lang="en-US" sz="1600" i="1" dirty="0">
                <a:latin typeface="+mj-lt"/>
              </a:rPr>
              <a:t>Code of Ethics and Standards of Conduct </a:t>
            </a:r>
            <a:r>
              <a:rPr lang="en-US" sz="1600" dirty="0">
                <a:latin typeface="+mj-lt"/>
              </a:rPr>
              <a:t>reflects the commitment that all CFP</a:t>
            </a:r>
            <a:r>
              <a:rPr lang="en-US" sz="1600" baseline="30000" dirty="0">
                <a:latin typeface="+mj-lt"/>
              </a:rPr>
              <a:t>® </a:t>
            </a:r>
            <a:r>
              <a:rPr lang="en-US" sz="1600" dirty="0">
                <a:latin typeface="+mj-lt"/>
              </a:rPr>
              <a:t>professionals make to high standards of competency and ethics. </a:t>
            </a:r>
          </a:p>
        </p:txBody>
      </p:sp>
      <p:sp>
        <p:nvSpPr>
          <p:cNvPr id="6" name="Title 1"/>
          <p:cNvSpPr txBox="1">
            <a:spLocks/>
          </p:cNvSpPr>
          <p:nvPr/>
        </p:nvSpPr>
        <p:spPr>
          <a:xfrm>
            <a:off x="366993" y="0"/>
            <a:ext cx="6719607" cy="7429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r>
              <a:rPr lang="en-US" sz="2600" cap="none" dirty="0">
                <a:solidFill>
                  <a:schemeClr val="tx1"/>
                </a:solidFill>
              </a:rPr>
              <a:t>Duties of a CFP</a:t>
            </a:r>
            <a:r>
              <a:rPr lang="en-US" sz="2600" cap="none" baseline="30000" dirty="0">
                <a:solidFill>
                  <a:schemeClr val="tx1"/>
                </a:solidFill>
              </a:rPr>
              <a:t>®</a:t>
            </a:r>
            <a:r>
              <a:rPr lang="en-US" sz="2600" cap="none" dirty="0">
                <a:solidFill>
                  <a:schemeClr val="tx1"/>
                </a:solidFill>
              </a:rPr>
              <a:t> Professional</a:t>
            </a:r>
          </a:p>
        </p:txBody>
      </p:sp>
      <p:grpSp>
        <p:nvGrpSpPr>
          <p:cNvPr id="4" name="Group 3"/>
          <p:cNvGrpSpPr/>
          <p:nvPr/>
        </p:nvGrpSpPr>
        <p:grpSpPr>
          <a:xfrm>
            <a:off x="1447800" y="1733550"/>
            <a:ext cx="5755679" cy="3006417"/>
            <a:chOff x="1447800" y="1733550"/>
            <a:chExt cx="5755679" cy="3006417"/>
          </a:xfrm>
        </p:grpSpPr>
        <p:grpSp>
          <p:nvGrpSpPr>
            <p:cNvPr id="23" name="Group 22"/>
            <p:cNvGrpSpPr/>
            <p:nvPr/>
          </p:nvGrpSpPr>
          <p:grpSpPr>
            <a:xfrm>
              <a:off x="1449047" y="1733550"/>
              <a:ext cx="5754432" cy="1775795"/>
              <a:chOff x="1220573" y="1470333"/>
              <a:chExt cx="6337835" cy="1955830"/>
            </a:xfrm>
          </p:grpSpPr>
          <p:pic>
            <p:nvPicPr>
              <p:cNvPr id="16" name="Picture 15" descr="Screen Shot 2019-07-06 at 11.23.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573" y="1470333"/>
                <a:ext cx="3049962" cy="1955830"/>
              </a:xfrm>
              <a:prstGeom prst="rect">
                <a:avLst/>
              </a:prstGeom>
            </p:spPr>
          </p:pic>
          <p:pic>
            <p:nvPicPr>
              <p:cNvPr id="17" name="Picture 16" descr="Screen Shot 2019-07-06 at 11.24.16 AM.png"/>
              <p:cNvPicPr>
                <a:picLocks noChangeAspect="1"/>
              </p:cNvPicPr>
              <p:nvPr/>
            </p:nvPicPr>
            <p:blipFill rotWithShape="1">
              <a:blip r:embed="rId4">
                <a:extLst>
                  <a:ext uri="{28A0092B-C50C-407E-A947-70E740481C1C}">
                    <a14:useLocalDpi xmlns:a14="http://schemas.microsoft.com/office/drawing/2010/main" val="0"/>
                  </a:ext>
                </a:extLst>
              </a:blip>
              <a:srcRect l="-1894" t="197" r="-605" b="-426"/>
              <a:stretch/>
            </p:blipFill>
            <p:spPr>
              <a:xfrm>
                <a:off x="4205617" y="1470333"/>
                <a:ext cx="3352791" cy="1164817"/>
              </a:xfrm>
              <a:prstGeom prst="rect">
                <a:avLst/>
              </a:prstGeom>
            </p:spPr>
          </p:pic>
        </p:grpSp>
        <p:pic>
          <p:nvPicPr>
            <p:cNvPr id="18" name="Picture 17" descr="Screen Shot 2019-07-06 at 11.24.47 AM.png"/>
            <p:cNvPicPr>
              <a:picLocks noChangeAspect="1"/>
            </p:cNvPicPr>
            <p:nvPr/>
          </p:nvPicPr>
          <p:blipFill rotWithShape="1">
            <a:blip r:embed="rId5" cstate="print">
              <a:extLst>
                <a:ext uri="{28A0092B-C50C-407E-A947-70E740481C1C}">
                  <a14:useLocalDpi xmlns:a14="http://schemas.microsoft.com/office/drawing/2010/main" val="0"/>
                </a:ext>
              </a:extLst>
            </a:blip>
            <a:srcRect l="-44" t="-5432" b="-960"/>
            <a:stretch/>
          </p:blipFill>
          <p:spPr>
            <a:xfrm>
              <a:off x="1447801" y="3470951"/>
              <a:ext cx="2774365" cy="745241"/>
            </a:xfrm>
            <a:prstGeom prst="rect">
              <a:avLst/>
            </a:prstGeom>
          </p:spPr>
        </p:pic>
        <p:pic>
          <p:nvPicPr>
            <p:cNvPr id="19" name="Picture 18" descr="Screen Shot 2019-07-06 at 11.24.56 AM.png"/>
            <p:cNvPicPr>
              <a:picLocks noChangeAspect="1"/>
            </p:cNvPicPr>
            <p:nvPr/>
          </p:nvPicPr>
          <p:blipFill rotWithShape="1">
            <a:blip r:embed="rId6" cstate="print">
              <a:extLst>
                <a:ext uri="{28A0092B-C50C-407E-A947-70E740481C1C}">
                  <a14:useLocalDpi xmlns:a14="http://schemas.microsoft.com/office/drawing/2010/main" val="0"/>
                </a:ext>
              </a:extLst>
            </a:blip>
            <a:srcRect l="118" t="-438" r="86" b="-2297"/>
            <a:stretch/>
          </p:blipFill>
          <p:spPr>
            <a:xfrm>
              <a:off x="1447800" y="4198235"/>
              <a:ext cx="2778853" cy="538729"/>
            </a:xfrm>
            <a:prstGeom prst="rect">
              <a:avLst/>
            </a:prstGeom>
          </p:spPr>
        </p:pic>
        <p:pic>
          <p:nvPicPr>
            <p:cNvPr id="21" name="Picture 20" descr="Screen Shot 2019-07-06 at 11.25.22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4334" y="2813512"/>
              <a:ext cx="2436399" cy="1926455"/>
            </a:xfrm>
            <a:prstGeom prst="rect">
              <a:avLst/>
            </a:prstGeom>
          </p:spPr>
        </p:pic>
      </p:grpSp>
    </p:spTree>
    <p:extLst>
      <p:ext uri="{BB962C8B-B14F-4D97-AF65-F5344CB8AC3E}">
        <p14:creationId xmlns:p14="http://schemas.microsoft.com/office/powerpoint/2010/main" val="170081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16</a:t>
            </a:fld>
            <a:endParaRPr lang="en-US" dirty="0"/>
          </a:p>
        </p:txBody>
      </p:sp>
      <p:sp>
        <p:nvSpPr>
          <p:cNvPr id="6" name="Title 1"/>
          <p:cNvSpPr txBox="1">
            <a:spLocks/>
          </p:cNvSpPr>
          <p:nvPr/>
        </p:nvSpPr>
        <p:spPr>
          <a:xfrm>
            <a:off x="366993" y="0"/>
            <a:ext cx="6719607" cy="7429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r>
              <a:rPr lang="en-US" sz="2600" cap="none" dirty="0">
                <a:solidFill>
                  <a:schemeClr val="tx1"/>
                </a:solidFill>
              </a:rPr>
              <a:t>Duties of a CFP</a:t>
            </a:r>
            <a:r>
              <a:rPr lang="en-US" sz="2600" cap="none" baseline="30000" dirty="0">
                <a:solidFill>
                  <a:schemeClr val="tx1"/>
                </a:solidFill>
              </a:rPr>
              <a:t>®</a:t>
            </a:r>
            <a:r>
              <a:rPr lang="en-US" sz="2600" cap="none" dirty="0">
                <a:solidFill>
                  <a:schemeClr val="tx1"/>
                </a:solidFill>
              </a:rPr>
              <a:t> Professional: To Clients</a:t>
            </a:r>
          </a:p>
        </p:txBody>
      </p:sp>
      <p:pic>
        <p:nvPicPr>
          <p:cNvPr id="16" name="Picture 15" descr="Screen Shot 2019-07-06 at 11.23.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381" y="932251"/>
            <a:ext cx="5307344" cy="34034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 name="Picture 1"/>
          <p:cNvPicPr>
            <a:picLocks noChangeAspect="1"/>
          </p:cNvPicPr>
          <p:nvPr/>
        </p:nvPicPr>
        <p:blipFill>
          <a:blip r:embed="rId4"/>
          <a:stretch>
            <a:fillRect/>
          </a:stretch>
        </p:blipFill>
        <p:spPr>
          <a:xfrm>
            <a:off x="457200" y="3249583"/>
            <a:ext cx="2766647" cy="1447800"/>
          </a:xfrm>
          <a:prstGeom prst="rect">
            <a:avLst/>
          </a:prstGeom>
        </p:spPr>
      </p:pic>
      <p:sp>
        <p:nvSpPr>
          <p:cNvPr id="4" name="Left-Up Arrow 3"/>
          <p:cNvSpPr/>
          <p:nvPr/>
        </p:nvSpPr>
        <p:spPr>
          <a:xfrm flipH="1" flipV="1">
            <a:off x="970459" y="771525"/>
            <a:ext cx="2590800" cy="2693051"/>
          </a:xfrm>
          <a:prstGeom prst="leftUpArrow">
            <a:avLst>
              <a:gd name="adj1" fmla="val 15291"/>
              <a:gd name="adj2" fmla="val 16588"/>
              <a:gd name="adj3" fmla="val 212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939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l.o.1: REQUIRED Exercise 1</a:t>
            </a:r>
          </a:p>
        </p:txBody>
      </p:sp>
      <p:sp>
        <p:nvSpPr>
          <p:cNvPr id="3" name="Content Placeholder 2"/>
          <p:cNvSpPr>
            <a:spLocks noGrp="1"/>
          </p:cNvSpPr>
          <p:nvPr>
            <p:ph idx="1"/>
          </p:nvPr>
        </p:nvSpPr>
        <p:spPr>
          <a:xfrm>
            <a:off x="152400" y="823661"/>
            <a:ext cx="7620000" cy="3657600"/>
          </a:xfrm>
        </p:spPr>
        <p:txBody>
          <a:bodyPr>
            <a:normAutofit/>
          </a:bodyPr>
          <a:lstStyle/>
          <a:p>
            <a:pPr marL="0" indent="0">
              <a:buNone/>
            </a:pPr>
            <a:r>
              <a:rPr lang="en-US" dirty="0"/>
              <a:t>The video below is found in the Compliance Resources.</a:t>
            </a:r>
          </a:p>
          <a:p>
            <a:pPr marL="0" indent="0">
              <a:buNone/>
            </a:pPr>
            <a:r>
              <a:rPr lang="en-US" dirty="0"/>
              <a:t>Play the following video:</a:t>
            </a:r>
          </a:p>
          <a:p>
            <a:pPr marL="457200" lvl="1" indent="0">
              <a:buNone/>
            </a:pPr>
            <a:r>
              <a:rPr lang="en-US" b="1" dirty="0"/>
              <a:t>Understanding the Term "Fee Based”</a:t>
            </a:r>
          </a:p>
          <a:p>
            <a:pPr marL="457200" lvl="1" indent="0">
              <a:buNone/>
            </a:pPr>
            <a:r>
              <a:rPr lang="en-US" dirty="0">
                <a:hlinkClick r:id="rId3"/>
              </a:rPr>
              <a:t>https://www.cfp.net/ethics/compliance-resources/2019/02/understanding-the-term-fee-based</a:t>
            </a:r>
            <a:endParaRPr lang="en-US" dirty="0"/>
          </a:p>
          <a:p>
            <a:pPr marL="457200" lvl="1" indent="0">
              <a:buNone/>
            </a:pPr>
            <a:r>
              <a:rPr lang="en-US" dirty="0"/>
              <a:t>Time 1:28 (min:sec)</a:t>
            </a:r>
          </a:p>
          <a:p>
            <a:pPr marL="914400" lvl="1" indent="-457200">
              <a:buFont typeface="+mj-lt"/>
              <a:buAutoNum type="arabicPeriod"/>
            </a:pPr>
            <a:endParaRPr lang="en-US" b="1" cap="all" dirty="0"/>
          </a:p>
          <a:p>
            <a:pPr marL="457200" lvl="1" indent="0">
              <a:buNone/>
            </a:pPr>
            <a:endParaRPr lang="en-US" dirty="0"/>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17</a:t>
            </a:fld>
            <a:endParaRPr lang="en-US" dirty="0"/>
          </a:p>
        </p:txBody>
      </p:sp>
    </p:spTree>
    <p:extLst>
      <p:ext uri="{BB962C8B-B14F-4D97-AF65-F5344CB8AC3E}">
        <p14:creationId xmlns:p14="http://schemas.microsoft.com/office/powerpoint/2010/main" val="423249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lvl1pPr>
              <a:defRPr sz="800">
                <a:solidFill>
                  <a:schemeClr val="tx1">
                    <a:lumMod val="50000"/>
                    <a:lumOff val="50000"/>
                  </a:schemeClr>
                </a:solidFill>
              </a:defRPr>
            </a:lvl1pPr>
          </a:lstStyle>
          <a:p>
            <a:fld id="{3E9C9FDC-FC42-4F2B-B2DB-F1B41CA703B5}" type="slidenum">
              <a:rPr lang="en-US" smtClean="0"/>
              <a:pPr/>
              <a:t>18</a:t>
            </a:fld>
            <a:endParaRPr lang="en-US" dirty="0"/>
          </a:p>
        </p:txBody>
      </p:sp>
      <p:sp>
        <p:nvSpPr>
          <p:cNvPr id="6" name="Title 1"/>
          <p:cNvSpPr txBox="1">
            <a:spLocks/>
          </p:cNvSpPr>
          <p:nvPr/>
        </p:nvSpPr>
        <p:spPr>
          <a:xfrm>
            <a:off x="366993" y="0"/>
            <a:ext cx="6719607" cy="7429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r>
              <a:rPr lang="en-US" sz="2600" cap="none" dirty="0">
                <a:solidFill>
                  <a:schemeClr val="tx1"/>
                </a:solidFill>
              </a:rPr>
              <a:t>Duties: Representing Compensation</a:t>
            </a:r>
          </a:p>
        </p:txBody>
      </p:sp>
      <p:grpSp>
        <p:nvGrpSpPr>
          <p:cNvPr id="5" name="Group 4"/>
          <p:cNvGrpSpPr/>
          <p:nvPr/>
        </p:nvGrpSpPr>
        <p:grpSpPr>
          <a:xfrm>
            <a:off x="381000" y="881049"/>
            <a:ext cx="6172200" cy="3958010"/>
            <a:chOff x="1447800" y="881049"/>
            <a:chExt cx="6172200" cy="3958010"/>
          </a:xfrm>
        </p:grpSpPr>
        <p:pic>
          <p:nvPicPr>
            <p:cNvPr id="16" name="Picture 15" descr="Screen Shot 2019-07-06 at 11.23.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881049"/>
              <a:ext cx="6172200" cy="3958010"/>
            </a:xfrm>
            <a:prstGeom prst="rect">
              <a:avLst/>
            </a:prstGeom>
          </p:spPr>
        </p:pic>
        <p:sp>
          <p:nvSpPr>
            <p:cNvPr id="2" name="Rectangle 1"/>
            <p:cNvSpPr/>
            <p:nvPr/>
          </p:nvSpPr>
          <p:spPr>
            <a:xfrm>
              <a:off x="3581400" y="3486150"/>
              <a:ext cx="4038600" cy="53340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Rounded Rectangle 6"/>
          <p:cNvSpPr/>
          <p:nvPr/>
        </p:nvSpPr>
        <p:spPr>
          <a:xfrm>
            <a:off x="6934200" y="1885950"/>
            <a:ext cx="1828800" cy="1295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Are you Fee Only?</a:t>
            </a:r>
          </a:p>
        </p:txBody>
      </p:sp>
    </p:spTree>
    <p:extLst>
      <p:ext uri="{BB962C8B-B14F-4D97-AF65-F5344CB8AC3E}">
        <p14:creationId xmlns:p14="http://schemas.microsoft.com/office/powerpoint/2010/main" val="333166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l.o.1: REQUIRED EXERCISE 2</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on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1008775574"/>
              </p:ext>
            </p:extLst>
          </p:nvPr>
        </p:nvGraphicFramePr>
        <p:xfrm>
          <a:off x="228600" y="2510790"/>
          <a:ext cx="8534401" cy="1097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Link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r>
                        <a:rPr lang="en-US" sz="1400" b="0" i="0" kern="1200" cap="all" dirty="0">
                          <a:solidFill>
                            <a:schemeClr val="dk1"/>
                          </a:solidFill>
                          <a:effectLst/>
                          <a:latin typeface="+mn-lt"/>
                          <a:ea typeface="+mn-ea"/>
                          <a:cs typeface="+mn-cs"/>
                          <a:hlinkClick r:id="rId3"/>
                        </a:rPr>
                        <a:t>A CFP® PROFESSIONAL FIRM’S SALES-RELATED COMPENSATION</a:t>
                      </a:r>
                      <a:endParaRPr lang="en-US" sz="1400" b="0"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https://www.cfp.net/ethics/compliance-resources/2019/11/a-cfp-professional-firms-sales-related-compensation</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600933"/>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19</a:t>
            </a:fld>
            <a:endParaRPr lang="en-US" dirty="0"/>
          </a:p>
        </p:txBody>
      </p:sp>
    </p:spTree>
    <p:extLst>
      <p:ext uri="{BB962C8B-B14F-4D97-AF65-F5344CB8AC3E}">
        <p14:creationId xmlns:p14="http://schemas.microsoft.com/office/powerpoint/2010/main" val="291460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Live Format: Delivery Instructions</a:t>
            </a:r>
            <a:endParaRPr lang="en-US" dirty="0"/>
          </a:p>
        </p:txBody>
      </p:sp>
      <p:sp>
        <p:nvSpPr>
          <p:cNvPr id="3" name="Content Placeholder 2"/>
          <p:cNvSpPr>
            <a:spLocks noGrp="1"/>
          </p:cNvSpPr>
          <p:nvPr>
            <p:ph idx="1"/>
          </p:nvPr>
        </p:nvSpPr>
        <p:spPr/>
        <p:txBody>
          <a:bodyPr/>
          <a:lstStyle/>
          <a:p>
            <a:r>
              <a:rPr lang="en-US"/>
              <a:t>Utilize all of the instructor notes in the presentation. </a:t>
            </a:r>
          </a:p>
          <a:p>
            <a:pPr lvl="1"/>
            <a:r>
              <a:rPr lang="en-US"/>
              <a:t>Instructor notes may be read directly as a script, or</a:t>
            </a:r>
          </a:p>
          <a:p>
            <a:pPr lvl="1"/>
            <a:r>
              <a:rPr lang="en-US"/>
              <a:t>Modified for your audience, but all instructor notes must be utilized in your presentation</a:t>
            </a:r>
          </a:p>
          <a:p>
            <a:r>
              <a:rPr lang="en-US"/>
              <a:t>Implement all required exercises as assigned in this presentation based on your timed practice session</a:t>
            </a:r>
          </a:p>
          <a:p>
            <a:r>
              <a:rPr lang="en-US"/>
              <a:t>Follow all other guidance and policies in the CE Sponsor Terms and Conditions related to Ethics CE</a:t>
            </a:r>
          </a:p>
          <a:p>
            <a:endParaRPr lang="en-US"/>
          </a:p>
          <a:p>
            <a:endParaRPr lang="en-US"/>
          </a:p>
          <a:p>
            <a:endParaRPr lang="en-US" dirty="0"/>
          </a:p>
        </p:txBody>
      </p:sp>
      <p:sp>
        <p:nvSpPr>
          <p:cNvPr id="4" name="Slide Number Placeholder 3"/>
          <p:cNvSpPr>
            <a:spLocks noGrp="1"/>
          </p:cNvSpPr>
          <p:nvPr>
            <p:ph type="sldNum" sz="quarter" idx="12"/>
          </p:nvPr>
        </p:nvSpPr>
        <p:spPr/>
        <p:txBody>
          <a:bodyPr/>
          <a:lstStyle/>
          <a:p>
            <a:fld id="{3E9C9FDC-FC42-4F2B-B2DB-F1B41CA703B5}" type="slidenum">
              <a:rPr lang="en-US" smtClean="0"/>
              <a:pPr/>
              <a:t>2</a:t>
            </a:fld>
            <a:endParaRPr lang="en-US" dirty="0"/>
          </a:p>
        </p:txBody>
      </p:sp>
    </p:spTree>
    <p:extLst>
      <p:ext uri="{BB962C8B-B14F-4D97-AF65-F5344CB8AC3E}">
        <p14:creationId xmlns:p14="http://schemas.microsoft.com/office/powerpoint/2010/main" val="161945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0024" y="723020"/>
            <a:ext cx="8815580" cy="22679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2"/>
          <p:cNvSpPr>
            <a:spLocks noGrp="1"/>
          </p:cNvSpPr>
          <p:nvPr>
            <p:ph type="title"/>
          </p:nvPr>
        </p:nvSpPr>
        <p:spPr>
          <a:xfrm>
            <a:off x="161924" y="0"/>
            <a:ext cx="7077075" cy="571500"/>
          </a:xfrm>
        </p:spPr>
        <p:txBody>
          <a:bodyPr/>
          <a:lstStyle/>
          <a:p>
            <a:r>
              <a:rPr lang="en-US" sz="2700" dirty="0"/>
              <a:t>Duties: Working With Additional Persons</a:t>
            </a:r>
          </a:p>
        </p:txBody>
      </p:sp>
      <p:sp>
        <p:nvSpPr>
          <p:cNvPr id="5" name="Slide Number Placeholder 4"/>
          <p:cNvSpPr>
            <a:spLocks noGrp="1"/>
          </p:cNvSpPr>
          <p:nvPr>
            <p:ph type="sldNum" sz="quarter" idx="12"/>
          </p:nvPr>
        </p:nvSpPr>
        <p:spPr/>
        <p:txBody>
          <a:bodyPr/>
          <a:lstStyle/>
          <a:p>
            <a:fld id="{3E9C9FDC-FC42-4F2B-B2DB-F1B41CA703B5}" type="slidenum">
              <a:rPr lang="en-US" smtClean="0"/>
              <a:pPr/>
              <a:t>20</a:t>
            </a:fld>
            <a:endParaRPr lang="en-US" dirty="0"/>
          </a:p>
        </p:txBody>
      </p:sp>
      <p:sp>
        <p:nvSpPr>
          <p:cNvPr id="7" name="Rectangle 6"/>
          <p:cNvSpPr/>
          <p:nvPr/>
        </p:nvSpPr>
        <p:spPr>
          <a:xfrm>
            <a:off x="2996582" y="1962150"/>
            <a:ext cx="5880718" cy="68580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3169117" y="3257709"/>
            <a:ext cx="2767824" cy="1450974"/>
          </a:xfrm>
          <a:prstGeom prst="rect">
            <a:avLst/>
          </a:prstGeom>
        </p:spPr>
      </p:pic>
      <p:sp>
        <p:nvSpPr>
          <p:cNvPr id="9" name="Left-Up Arrow 8"/>
          <p:cNvSpPr/>
          <p:nvPr/>
        </p:nvSpPr>
        <p:spPr>
          <a:xfrm flipH="1">
            <a:off x="1285875" y="2797376"/>
            <a:ext cx="2057400" cy="1756242"/>
          </a:xfrm>
          <a:prstGeom prst="leftUpArrow">
            <a:avLst>
              <a:gd name="adj1" fmla="val 16271"/>
              <a:gd name="adj2" fmla="val 16607"/>
              <a:gd name="adj3" fmla="val 307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066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57350"/>
            <a:ext cx="7848600" cy="1274195"/>
          </a:xfrm>
          <a:prstGeom prst="rect">
            <a:avLst/>
          </a:prstGeom>
        </p:spPr>
        <p:txBody>
          <a:bodyPr wrap="square">
            <a:spAutoFit/>
          </a:bodyPr>
          <a:lstStyle/>
          <a:p>
            <a:pPr>
              <a:lnSpc>
                <a:spcPct val="80000"/>
              </a:lnSpc>
            </a:pPr>
            <a:r>
              <a:rPr lang="en-US" sz="4800" b="1" cap="all" dirty="0">
                <a:solidFill>
                  <a:srgbClr val="FDC82F"/>
                </a:solidFill>
              </a:rPr>
              <a:t>Details of significant changes</a:t>
            </a:r>
            <a:endParaRPr lang="en-US" sz="4800" b="1" i="0"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objectives  2 to 4</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299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0"/>
            <a:r>
              <a:rPr lang="en-US" dirty="0"/>
              <a:t>describe CFP Board’s Fiduciary Duty</a:t>
            </a:r>
          </a:p>
        </p:txBody>
      </p:sp>
      <p:sp>
        <p:nvSpPr>
          <p:cNvPr id="5" name="Text Placeholder 4"/>
          <p:cNvSpPr>
            <a:spLocks noGrp="1"/>
          </p:cNvSpPr>
          <p:nvPr>
            <p:ph type="body" sz="quarter" idx="13"/>
          </p:nvPr>
        </p:nvSpPr>
        <p:spPr/>
        <p:txBody>
          <a:bodyPr/>
          <a:lstStyle/>
          <a:p>
            <a:r>
              <a:rPr lang="en-US" dirty="0"/>
              <a:t>LEARNING OBJECTIVE 2</a:t>
            </a:r>
          </a:p>
        </p:txBody>
      </p:sp>
      <p:sp>
        <p:nvSpPr>
          <p:cNvPr id="2" name="Slide Number Placeholder 1"/>
          <p:cNvSpPr>
            <a:spLocks noGrp="1"/>
          </p:cNvSpPr>
          <p:nvPr>
            <p:ph type="sldNum" sz="quarter" idx="12"/>
          </p:nvPr>
        </p:nvSpPr>
        <p:spPr/>
        <p:txBody>
          <a:bodyPr/>
          <a:lstStyle/>
          <a:p>
            <a:pPr>
              <a:defRPr/>
            </a:pPr>
            <a:fld id="{3E9C9FDC-FC42-4F2B-B2DB-F1B41CA703B5}" type="slidenum">
              <a:rPr lang="en-US" smtClean="0"/>
              <a:pPr>
                <a:defRPr/>
              </a:pPr>
              <a:t>22</a:t>
            </a:fld>
            <a:endParaRPr lang="en-US" dirty="0"/>
          </a:p>
        </p:txBody>
      </p:sp>
    </p:spTree>
    <p:extLst>
      <p:ext uri="{BB962C8B-B14F-4D97-AF65-F5344CB8AC3E}">
        <p14:creationId xmlns:p14="http://schemas.microsoft.com/office/powerpoint/2010/main" val="64403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l.o.2: REQUIRED Exercise 1</a:t>
            </a:r>
          </a:p>
        </p:txBody>
      </p:sp>
      <p:sp>
        <p:nvSpPr>
          <p:cNvPr id="3" name="Content Placeholder 2"/>
          <p:cNvSpPr>
            <a:spLocks noGrp="1"/>
          </p:cNvSpPr>
          <p:nvPr>
            <p:ph idx="1"/>
          </p:nvPr>
        </p:nvSpPr>
        <p:spPr>
          <a:xfrm>
            <a:off x="152400" y="823661"/>
            <a:ext cx="7620000" cy="3657600"/>
          </a:xfrm>
        </p:spPr>
        <p:txBody>
          <a:bodyPr>
            <a:normAutofit/>
          </a:bodyPr>
          <a:lstStyle/>
          <a:p>
            <a:pPr marL="0" indent="0">
              <a:buNone/>
            </a:pPr>
            <a:r>
              <a:rPr lang="en-US" dirty="0"/>
              <a:t>The video below are found in the Compliance Resources.</a:t>
            </a:r>
          </a:p>
          <a:p>
            <a:pPr marL="0" indent="0">
              <a:buNone/>
            </a:pPr>
            <a:r>
              <a:rPr lang="en-US" dirty="0"/>
              <a:t>Play the following video:</a:t>
            </a:r>
          </a:p>
          <a:p>
            <a:pPr marL="457200" lvl="1" indent="0">
              <a:buNone/>
            </a:pPr>
            <a:r>
              <a:rPr lang="en-US" b="1" cap="all" dirty="0"/>
              <a:t>THE FIDUCIARY OBLIGATION </a:t>
            </a:r>
          </a:p>
          <a:p>
            <a:pPr marL="1200150" lvl="2" indent="-342900"/>
            <a:r>
              <a:rPr lang="en-US" dirty="0">
                <a:hlinkClick r:id="rId3"/>
              </a:rPr>
              <a:t>https://www.cfp.net/ethics/compliance-resources/2018/12/the-fiduciary-obligation</a:t>
            </a:r>
            <a:endParaRPr lang="en-US" dirty="0"/>
          </a:p>
          <a:p>
            <a:pPr marL="1200150" lvl="2" indent="-342900"/>
            <a:r>
              <a:rPr lang="en-US" dirty="0"/>
              <a:t>Time 1:50 (min:sec)</a:t>
            </a:r>
          </a:p>
          <a:p>
            <a:pPr marL="914400" lvl="1" indent="-457200">
              <a:buFont typeface="+mj-lt"/>
              <a:buAutoNum type="arabicPeriod"/>
            </a:pPr>
            <a:endParaRPr lang="en-US" b="1" cap="all" dirty="0"/>
          </a:p>
          <a:p>
            <a:pPr marL="457200" lvl="1" indent="0">
              <a:buNone/>
            </a:pPr>
            <a:endParaRPr lang="en-US" dirty="0"/>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23</a:t>
            </a:fld>
            <a:endParaRPr lang="en-US" dirty="0"/>
          </a:p>
        </p:txBody>
      </p:sp>
    </p:spTree>
    <p:extLst>
      <p:ext uri="{BB962C8B-B14F-4D97-AF65-F5344CB8AC3E}">
        <p14:creationId xmlns:p14="http://schemas.microsoft.com/office/powerpoint/2010/main" val="350426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 Duty</a:t>
            </a:r>
          </a:p>
        </p:txBody>
      </p:sp>
      <p:sp>
        <p:nvSpPr>
          <p:cNvPr id="5" name="Slide Number Placeholder 4"/>
          <p:cNvSpPr>
            <a:spLocks noGrp="1"/>
          </p:cNvSpPr>
          <p:nvPr>
            <p:ph type="sldNum" sz="quarter" idx="12"/>
          </p:nvPr>
        </p:nvSpPr>
        <p:spPr/>
        <p:txBody>
          <a:bodyPr/>
          <a:lstStyle/>
          <a:p>
            <a:fld id="{3E9C9FDC-FC42-4F2B-B2DB-F1B41CA703B5}" type="slidenum">
              <a:rPr lang="en-US" smtClean="0"/>
              <a:pPr/>
              <a:t>24</a:t>
            </a:fld>
            <a:endParaRPr lang="en-US" dirty="0"/>
          </a:p>
        </p:txBody>
      </p:sp>
      <p:sp>
        <p:nvSpPr>
          <p:cNvPr id="18" name="object 13"/>
          <p:cNvSpPr txBox="1"/>
          <p:nvPr/>
        </p:nvSpPr>
        <p:spPr>
          <a:xfrm>
            <a:off x="242701" y="808339"/>
            <a:ext cx="8891512" cy="2343329"/>
          </a:xfrm>
          <a:prstGeom prst="rect">
            <a:avLst/>
          </a:prstGeom>
        </p:spPr>
        <p:txBody>
          <a:bodyPr vert="horz" wrap="square" lIns="0" tIns="0" rIns="0" bIns="0" rtlCol="0">
            <a:noAutofit/>
          </a:bodyPr>
          <a:lstStyle/>
          <a:p>
            <a:pPr marL="12700" marR="283845">
              <a:lnSpc>
                <a:spcPct val="111100"/>
              </a:lnSpc>
            </a:pPr>
            <a:r>
              <a:rPr sz="2000" spc="-20" dirty="0">
                <a:solidFill>
                  <a:srgbClr val="231F20"/>
                </a:solidFill>
                <a:latin typeface="+mj-lt"/>
                <a:cs typeface="GothamBook"/>
              </a:rPr>
              <a:t>T</a:t>
            </a:r>
            <a:r>
              <a:rPr sz="2000" spc="0" dirty="0">
                <a:solidFill>
                  <a:srgbClr val="231F20"/>
                </a:solidFill>
                <a:latin typeface="+mj-lt"/>
                <a:cs typeface="GothamBook"/>
              </a:rPr>
              <a:t>he </a:t>
            </a:r>
            <a:r>
              <a:rPr sz="2000" spc="-20" dirty="0">
                <a:solidFill>
                  <a:srgbClr val="231F20"/>
                </a:solidFill>
                <a:latin typeface="+mj-lt"/>
                <a:cs typeface="GothamBook"/>
              </a:rPr>
              <a:t>c</a:t>
            </a:r>
            <a:r>
              <a:rPr sz="2000" spc="0" dirty="0">
                <a:solidFill>
                  <a:srgbClr val="231F20"/>
                </a:solidFill>
                <a:latin typeface="+mj-lt"/>
                <a:cs typeface="GothamBook"/>
              </a:rPr>
              <a:t>orner</a:t>
            </a:r>
            <a:r>
              <a:rPr sz="2000" spc="-15" dirty="0">
                <a:solidFill>
                  <a:srgbClr val="231F20"/>
                </a:solidFill>
                <a:latin typeface="+mj-lt"/>
                <a:cs typeface="GothamBook"/>
              </a:rPr>
              <a:t>s</a:t>
            </a:r>
            <a:r>
              <a:rPr sz="2000" spc="-20" dirty="0">
                <a:solidFill>
                  <a:srgbClr val="231F20"/>
                </a:solidFill>
                <a:latin typeface="+mj-lt"/>
                <a:cs typeface="GothamBook"/>
              </a:rPr>
              <a:t>t</a:t>
            </a:r>
            <a:r>
              <a:rPr sz="2000" spc="0" dirty="0">
                <a:solidFill>
                  <a:srgbClr val="231F20"/>
                </a:solidFill>
                <a:latin typeface="+mj-lt"/>
                <a:cs typeface="GothamBook"/>
              </a:rPr>
              <a:t>one of the </a:t>
            </a:r>
            <a:r>
              <a:rPr sz="2000" i="1" spc="-10" dirty="0">
                <a:solidFill>
                  <a:srgbClr val="231F20"/>
                </a:solidFill>
                <a:latin typeface="+mj-lt"/>
                <a:cs typeface="Arial"/>
              </a:rPr>
              <a:t>C</a:t>
            </a:r>
            <a:r>
              <a:rPr sz="2000" i="1" spc="85" dirty="0">
                <a:solidFill>
                  <a:srgbClr val="231F20"/>
                </a:solidFill>
                <a:latin typeface="+mj-lt"/>
                <a:cs typeface="Arial"/>
              </a:rPr>
              <a:t>ode</a:t>
            </a:r>
            <a:r>
              <a:rPr sz="2000" i="1" spc="25" dirty="0">
                <a:solidFill>
                  <a:srgbClr val="231F20"/>
                </a:solidFill>
                <a:latin typeface="+mj-lt"/>
                <a:cs typeface="Arial"/>
              </a:rPr>
              <a:t> </a:t>
            </a:r>
            <a:r>
              <a:rPr sz="2000" i="1" spc="65" dirty="0">
                <a:solidFill>
                  <a:srgbClr val="231F20"/>
                </a:solidFill>
                <a:latin typeface="+mj-lt"/>
                <a:cs typeface="Arial"/>
              </a:rPr>
              <a:t>and</a:t>
            </a:r>
            <a:r>
              <a:rPr sz="2000" i="1" spc="25" dirty="0">
                <a:solidFill>
                  <a:srgbClr val="231F20"/>
                </a:solidFill>
                <a:latin typeface="+mj-lt"/>
                <a:cs typeface="Arial"/>
              </a:rPr>
              <a:t> </a:t>
            </a:r>
            <a:r>
              <a:rPr sz="2000" i="1" spc="-50" dirty="0">
                <a:solidFill>
                  <a:srgbClr val="231F20"/>
                </a:solidFill>
                <a:latin typeface="+mj-lt"/>
                <a:cs typeface="Arial"/>
              </a:rPr>
              <a:t>S</a:t>
            </a:r>
            <a:r>
              <a:rPr sz="2000" i="1" spc="75" dirty="0">
                <a:solidFill>
                  <a:srgbClr val="231F20"/>
                </a:solidFill>
                <a:latin typeface="+mj-lt"/>
                <a:cs typeface="Arial"/>
              </a:rPr>
              <a:t>tanda</a:t>
            </a:r>
            <a:r>
              <a:rPr sz="2000" i="1" spc="40" dirty="0">
                <a:solidFill>
                  <a:srgbClr val="231F20"/>
                </a:solidFill>
                <a:latin typeface="+mj-lt"/>
                <a:cs typeface="Arial"/>
              </a:rPr>
              <a:t>r</a:t>
            </a:r>
            <a:r>
              <a:rPr sz="2000" i="1" spc="55" dirty="0">
                <a:solidFill>
                  <a:srgbClr val="231F20"/>
                </a:solidFill>
                <a:latin typeface="+mj-lt"/>
                <a:cs typeface="Arial"/>
              </a:rPr>
              <a:t>ds</a:t>
            </a:r>
            <a:r>
              <a:rPr sz="2000" i="1" spc="25" dirty="0">
                <a:solidFill>
                  <a:srgbClr val="231F20"/>
                </a:solidFill>
                <a:latin typeface="+mj-lt"/>
                <a:cs typeface="Arial"/>
              </a:rPr>
              <a:t> </a:t>
            </a:r>
            <a:r>
              <a:rPr sz="2000" spc="0" dirty="0">
                <a:solidFill>
                  <a:srgbClr val="231F20"/>
                </a:solidFill>
                <a:latin typeface="+mj-lt"/>
                <a:cs typeface="GothamBook"/>
              </a:rPr>
              <a:t>is the Fiduciary Dut</a:t>
            </a:r>
            <a:r>
              <a:rPr sz="2000" spc="-105" dirty="0">
                <a:solidFill>
                  <a:srgbClr val="231F20"/>
                </a:solidFill>
                <a:latin typeface="+mj-lt"/>
                <a:cs typeface="GothamBook"/>
              </a:rPr>
              <a:t>y</a:t>
            </a:r>
            <a:r>
              <a:rPr sz="2000" spc="0" dirty="0">
                <a:solidFill>
                  <a:srgbClr val="231F20"/>
                </a:solidFill>
                <a:latin typeface="+mj-lt"/>
                <a:cs typeface="GothamBook"/>
              </a:rPr>
              <a:t>.</a:t>
            </a:r>
            <a:r>
              <a:rPr lang="en-US" sz="2000" spc="0" dirty="0">
                <a:solidFill>
                  <a:srgbClr val="231F20"/>
                </a:solidFill>
                <a:latin typeface="+mj-lt"/>
                <a:cs typeface="GothamBook"/>
              </a:rPr>
              <a:t> </a:t>
            </a:r>
            <a:r>
              <a:rPr sz="2000" spc="-40" dirty="0">
                <a:solidFill>
                  <a:srgbClr val="231F20"/>
                </a:solidFill>
                <a:latin typeface="+mj-lt"/>
                <a:cs typeface="GothamBook"/>
              </a:rPr>
              <a:t>A</a:t>
            </a:r>
            <a:r>
              <a:rPr sz="2000" spc="0" dirty="0">
                <a:solidFill>
                  <a:srgbClr val="231F20"/>
                </a:solidFill>
                <a:latin typeface="+mj-lt"/>
                <a:cs typeface="GothamBook"/>
              </a:rPr>
              <a:t>t all times when p</a:t>
            </a:r>
            <a:r>
              <a:rPr sz="2000" spc="-30" dirty="0">
                <a:solidFill>
                  <a:srgbClr val="231F20"/>
                </a:solidFill>
                <a:latin typeface="+mj-lt"/>
                <a:cs typeface="GothamBook"/>
              </a:rPr>
              <a:t>r</a:t>
            </a:r>
            <a:r>
              <a:rPr sz="2000" spc="-40" dirty="0">
                <a:solidFill>
                  <a:srgbClr val="231F20"/>
                </a:solidFill>
                <a:latin typeface="+mj-lt"/>
                <a:cs typeface="GothamBook"/>
              </a:rPr>
              <a:t>o</a:t>
            </a:r>
            <a:r>
              <a:rPr sz="2000" spc="0" dirty="0">
                <a:solidFill>
                  <a:srgbClr val="231F20"/>
                </a:solidFill>
                <a:latin typeface="+mj-lt"/>
                <a:cs typeface="GothamBook"/>
              </a:rPr>
              <a:t>viding Financial </a:t>
            </a:r>
            <a:r>
              <a:rPr sz="2000" spc="-35" dirty="0">
                <a:solidFill>
                  <a:srgbClr val="231F20"/>
                </a:solidFill>
                <a:latin typeface="+mj-lt"/>
                <a:cs typeface="GothamBook"/>
              </a:rPr>
              <a:t>A</a:t>
            </a:r>
            <a:r>
              <a:rPr sz="2000" spc="0" dirty="0">
                <a:solidFill>
                  <a:srgbClr val="231F20"/>
                </a:solidFill>
                <a:latin typeface="+mj-lt"/>
                <a:cs typeface="GothamBook"/>
              </a:rPr>
              <a:t>dvi</a:t>
            </a:r>
            <a:r>
              <a:rPr sz="2000" spc="-20" dirty="0">
                <a:solidFill>
                  <a:srgbClr val="231F20"/>
                </a:solidFill>
                <a:latin typeface="+mj-lt"/>
                <a:cs typeface="GothamBook"/>
              </a:rPr>
              <a:t>c</a:t>
            </a:r>
            <a:r>
              <a:rPr sz="2000" spc="0" dirty="0">
                <a:solidFill>
                  <a:srgbClr val="231F20"/>
                </a:solidFill>
                <a:latin typeface="+mj-lt"/>
                <a:cs typeface="GothamBook"/>
              </a:rPr>
              <a:t>e </a:t>
            </a:r>
            <a:r>
              <a:rPr sz="2000" spc="-20" dirty="0">
                <a:solidFill>
                  <a:srgbClr val="231F20"/>
                </a:solidFill>
                <a:latin typeface="+mj-lt"/>
                <a:cs typeface="GothamBook"/>
              </a:rPr>
              <a:t>t</a:t>
            </a:r>
            <a:r>
              <a:rPr sz="2000" spc="0" dirty="0">
                <a:solidFill>
                  <a:srgbClr val="231F20"/>
                </a:solidFill>
                <a:latin typeface="+mj-lt"/>
                <a:cs typeface="GothamBook"/>
              </a:rPr>
              <a:t>o a Client, a </a:t>
            </a:r>
            <a:r>
              <a:rPr sz="2000" spc="-130" dirty="0">
                <a:solidFill>
                  <a:srgbClr val="231F20"/>
                </a:solidFill>
                <a:latin typeface="+mj-lt"/>
                <a:cs typeface="GothamBook"/>
              </a:rPr>
              <a:t>CFP</a:t>
            </a:r>
            <a:r>
              <a:rPr sz="2000" spc="-130" baseline="30000" dirty="0">
                <a:solidFill>
                  <a:srgbClr val="231F20"/>
                </a:solidFill>
                <a:latin typeface="+mj-lt"/>
                <a:cs typeface="GothamBook"/>
              </a:rPr>
              <a:t>®</a:t>
            </a:r>
            <a:r>
              <a:rPr sz="2000" spc="-130" dirty="0">
                <a:solidFill>
                  <a:srgbClr val="231F20"/>
                </a:solidFill>
                <a:latin typeface="+mj-lt"/>
                <a:cs typeface="GothamBook"/>
              </a:rPr>
              <a:t> p</a:t>
            </a:r>
            <a:r>
              <a:rPr sz="2000" spc="-30" dirty="0">
                <a:solidFill>
                  <a:srgbClr val="231F20"/>
                </a:solidFill>
                <a:latin typeface="+mj-lt"/>
                <a:cs typeface="GothamBook"/>
              </a:rPr>
              <a:t>r</a:t>
            </a:r>
            <a:r>
              <a:rPr sz="2000" spc="0" dirty="0">
                <a:solidFill>
                  <a:srgbClr val="231F20"/>
                </a:solidFill>
                <a:latin typeface="+mj-lt"/>
                <a:cs typeface="GothamBook"/>
              </a:rPr>
              <a:t>o</a:t>
            </a:r>
            <a:r>
              <a:rPr sz="2000" spc="-15" dirty="0">
                <a:solidFill>
                  <a:srgbClr val="231F20"/>
                </a:solidFill>
                <a:latin typeface="+mj-lt"/>
                <a:cs typeface="GothamBook"/>
              </a:rPr>
              <a:t>f</a:t>
            </a:r>
            <a:r>
              <a:rPr sz="2000" spc="0" dirty="0">
                <a:solidFill>
                  <a:srgbClr val="231F20"/>
                </a:solidFill>
                <a:latin typeface="+mj-lt"/>
                <a:cs typeface="GothamBook"/>
              </a:rPr>
              <a:t>e</a:t>
            </a:r>
            <a:r>
              <a:rPr sz="2000" spc="-15" dirty="0">
                <a:solidFill>
                  <a:srgbClr val="231F20"/>
                </a:solidFill>
                <a:latin typeface="+mj-lt"/>
                <a:cs typeface="GothamBook"/>
              </a:rPr>
              <a:t>s</a:t>
            </a:r>
            <a:r>
              <a:rPr sz="2000" spc="0" dirty="0">
                <a:solidFill>
                  <a:srgbClr val="231F20"/>
                </a:solidFill>
                <a:latin typeface="+mj-lt"/>
                <a:cs typeface="GothamBook"/>
              </a:rPr>
              <a:t>sional mu</a:t>
            </a:r>
            <a:r>
              <a:rPr sz="2000" spc="-15" dirty="0">
                <a:solidFill>
                  <a:srgbClr val="231F20"/>
                </a:solidFill>
                <a:latin typeface="+mj-lt"/>
                <a:cs typeface="GothamBook"/>
              </a:rPr>
              <a:t>s</a:t>
            </a:r>
            <a:r>
              <a:rPr sz="2000" spc="0" dirty="0">
                <a:solidFill>
                  <a:srgbClr val="231F20"/>
                </a:solidFill>
                <a:latin typeface="+mj-lt"/>
                <a:cs typeface="GothamBook"/>
              </a:rPr>
              <a:t>t act as a fiduciary and, the</a:t>
            </a:r>
            <a:r>
              <a:rPr sz="2000" spc="-30" dirty="0">
                <a:solidFill>
                  <a:srgbClr val="231F20"/>
                </a:solidFill>
                <a:latin typeface="+mj-lt"/>
                <a:cs typeface="GothamBook"/>
              </a:rPr>
              <a:t>r</a:t>
            </a:r>
            <a:r>
              <a:rPr sz="2000" spc="0" dirty="0">
                <a:solidFill>
                  <a:srgbClr val="231F20"/>
                </a:solidFill>
                <a:latin typeface="+mj-lt"/>
                <a:cs typeface="GothamBook"/>
              </a:rPr>
              <a:t>e</a:t>
            </a:r>
            <a:r>
              <a:rPr sz="2000" spc="-15" dirty="0">
                <a:solidFill>
                  <a:srgbClr val="231F20"/>
                </a:solidFill>
                <a:latin typeface="+mj-lt"/>
                <a:cs typeface="GothamBook"/>
              </a:rPr>
              <a:t>f</a:t>
            </a:r>
            <a:r>
              <a:rPr sz="2000" spc="0" dirty="0">
                <a:solidFill>
                  <a:srgbClr val="231F20"/>
                </a:solidFill>
                <a:latin typeface="+mj-lt"/>
                <a:cs typeface="GothamBook"/>
              </a:rPr>
              <a:t>o</a:t>
            </a:r>
            <a:r>
              <a:rPr sz="2000" spc="-30" dirty="0">
                <a:solidFill>
                  <a:srgbClr val="231F20"/>
                </a:solidFill>
                <a:latin typeface="+mj-lt"/>
                <a:cs typeface="GothamBook"/>
              </a:rPr>
              <a:t>r</a:t>
            </a:r>
            <a:r>
              <a:rPr sz="2000" spc="-15" dirty="0">
                <a:solidFill>
                  <a:srgbClr val="231F20"/>
                </a:solidFill>
                <a:latin typeface="+mj-lt"/>
                <a:cs typeface="GothamBook"/>
              </a:rPr>
              <a:t>e</a:t>
            </a:r>
            <a:r>
              <a:rPr sz="2000" spc="0" dirty="0">
                <a:solidFill>
                  <a:srgbClr val="231F20"/>
                </a:solidFill>
                <a:latin typeface="+mj-lt"/>
                <a:cs typeface="GothamBook"/>
              </a:rPr>
              <a:t>, act in the be</a:t>
            </a:r>
            <a:r>
              <a:rPr sz="2000" spc="-15" dirty="0">
                <a:solidFill>
                  <a:srgbClr val="231F20"/>
                </a:solidFill>
                <a:latin typeface="+mj-lt"/>
                <a:cs typeface="GothamBook"/>
              </a:rPr>
              <a:t>s</a:t>
            </a:r>
            <a:r>
              <a:rPr sz="2000" spc="0" dirty="0">
                <a:solidFill>
                  <a:srgbClr val="231F20"/>
                </a:solidFill>
                <a:latin typeface="+mj-lt"/>
                <a:cs typeface="GothamBook"/>
              </a:rPr>
              <a:t>t in</a:t>
            </a:r>
            <a:r>
              <a:rPr sz="2000" spc="-20" dirty="0">
                <a:solidFill>
                  <a:srgbClr val="231F20"/>
                </a:solidFill>
                <a:latin typeface="+mj-lt"/>
                <a:cs typeface="GothamBook"/>
              </a:rPr>
              <a:t>t</a:t>
            </a:r>
            <a:r>
              <a:rPr sz="2000" spc="0" dirty="0">
                <a:solidFill>
                  <a:srgbClr val="231F20"/>
                </a:solidFill>
                <a:latin typeface="+mj-lt"/>
                <a:cs typeface="GothamBook"/>
              </a:rPr>
              <a:t>e</a:t>
            </a:r>
            <a:r>
              <a:rPr sz="2000" spc="-30" dirty="0">
                <a:solidFill>
                  <a:srgbClr val="231F20"/>
                </a:solidFill>
                <a:latin typeface="+mj-lt"/>
                <a:cs typeface="GothamBook"/>
              </a:rPr>
              <a:t>r</a:t>
            </a:r>
            <a:r>
              <a:rPr sz="2000" spc="0" dirty="0">
                <a:solidFill>
                  <a:srgbClr val="231F20"/>
                </a:solidFill>
                <a:latin typeface="+mj-lt"/>
                <a:cs typeface="GothamBook"/>
              </a:rPr>
              <a:t>e</a:t>
            </a:r>
            <a:r>
              <a:rPr sz="2000" spc="-15" dirty="0">
                <a:solidFill>
                  <a:srgbClr val="231F20"/>
                </a:solidFill>
                <a:latin typeface="+mj-lt"/>
                <a:cs typeface="GothamBook"/>
              </a:rPr>
              <a:t>s</a:t>
            </a:r>
            <a:r>
              <a:rPr sz="2000" spc="0" dirty="0">
                <a:solidFill>
                  <a:srgbClr val="231F20"/>
                </a:solidFill>
                <a:latin typeface="+mj-lt"/>
                <a:cs typeface="GothamBook"/>
              </a:rPr>
              <a:t>ts of the Client.</a:t>
            </a:r>
            <a:endParaRPr sz="2000" dirty="0">
              <a:latin typeface="+mj-lt"/>
              <a:cs typeface="GothamBook"/>
            </a:endParaRPr>
          </a:p>
          <a:p>
            <a:pPr>
              <a:lnSpc>
                <a:spcPts val="600"/>
              </a:lnSpc>
              <a:spcBef>
                <a:spcPts val="0"/>
              </a:spcBef>
            </a:pPr>
            <a:endParaRPr sz="2000" dirty="0">
              <a:latin typeface="+mj-lt"/>
            </a:endParaRPr>
          </a:p>
          <a:p>
            <a:pPr>
              <a:lnSpc>
                <a:spcPts val="1000"/>
              </a:lnSpc>
            </a:pPr>
            <a:endParaRPr sz="2000" dirty="0">
              <a:latin typeface="+mj-lt"/>
            </a:endParaRPr>
          </a:p>
          <a:p>
            <a:pPr marL="12700" marR="12700">
              <a:lnSpc>
                <a:spcPct val="111100"/>
              </a:lnSpc>
            </a:pPr>
            <a:r>
              <a:rPr sz="2000" spc="-15" dirty="0">
                <a:solidFill>
                  <a:srgbClr val="231F20"/>
                </a:solidFill>
                <a:latin typeface="+mj-lt"/>
                <a:cs typeface="GothamBook"/>
              </a:rPr>
              <a:t>W</a:t>
            </a:r>
            <a:r>
              <a:rPr sz="2000" spc="0" dirty="0">
                <a:solidFill>
                  <a:srgbClr val="231F20"/>
                </a:solidFill>
                <a:latin typeface="+mj-lt"/>
                <a:cs typeface="GothamBook"/>
              </a:rPr>
              <a:t>h</a:t>
            </a:r>
            <a:r>
              <a:rPr sz="2000" spc="-10" dirty="0">
                <a:solidFill>
                  <a:srgbClr val="231F20"/>
                </a:solidFill>
                <a:latin typeface="+mj-lt"/>
                <a:cs typeface="GothamBook"/>
              </a:rPr>
              <a:t>a</a:t>
            </a:r>
            <a:r>
              <a:rPr sz="2000" spc="0" dirty="0">
                <a:solidFill>
                  <a:srgbClr val="231F20"/>
                </a:solidFill>
                <a:latin typeface="+mj-lt"/>
                <a:cs typeface="GothamBook"/>
              </a:rPr>
              <a:t>t does it mean </a:t>
            </a:r>
            <a:r>
              <a:rPr sz="2000" spc="-20" dirty="0">
                <a:solidFill>
                  <a:srgbClr val="231F20"/>
                </a:solidFill>
                <a:latin typeface="+mj-lt"/>
                <a:cs typeface="GothamBook"/>
              </a:rPr>
              <a:t>t</a:t>
            </a:r>
            <a:r>
              <a:rPr sz="2000" spc="0" dirty="0">
                <a:solidFill>
                  <a:srgbClr val="231F20"/>
                </a:solidFill>
                <a:latin typeface="+mj-lt"/>
                <a:cs typeface="GothamBook"/>
              </a:rPr>
              <a:t>o act as a fiduciary and, the</a:t>
            </a:r>
            <a:r>
              <a:rPr sz="2000" spc="-30" dirty="0">
                <a:solidFill>
                  <a:srgbClr val="231F20"/>
                </a:solidFill>
                <a:latin typeface="+mj-lt"/>
                <a:cs typeface="GothamBook"/>
              </a:rPr>
              <a:t>r</a:t>
            </a:r>
            <a:r>
              <a:rPr sz="2000" spc="0" dirty="0">
                <a:solidFill>
                  <a:srgbClr val="231F20"/>
                </a:solidFill>
                <a:latin typeface="+mj-lt"/>
                <a:cs typeface="GothamBook"/>
              </a:rPr>
              <a:t>e</a:t>
            </a:r>
            <a:r>
              <a:rPr sz="2000" spc="-15" dirty="0">
                <a:solidFill>
                  <a:srgbClr val="231F20"/>
                </a:solidFill>
                <a:latin typeface="+mj-lt"/>
                <a:cs typeface="GothamBook"/>
              </a:rPr>
              <a:t>f</a:t>
            </a:r>
            <a:r>
              <a:rPr sz="2000" spc="0" dirty="0">
                <a:solidFill>
                  <a:srgbClr val="231F20"/>
                </a:solidFill>
                <a:latin typeface="+mj-lt"/>
                <a:cs typeface="GothamBook"/>
              </a:rPr>
              <a:t>o</a:t>
            </a:r>
            <a:r>
              <a:rPr sz="2000" spc="-30" dirty="0">
                <a:solidFill>
                  <a:srgbClr val="231F20"/>
                </a:solidFill>
                <a:latin typeface="+mj-lt"/>
                <a:cs typeface="GothamBook"/>
              </a:rPr>
              <a:t>r</a:t>
            </a:r>
            <a:r>
              <a:rPr sz="2000" spc="-15" dirty="0">
                <a:solidFill>
                  <a:srgbClr val="231F20"/>
                </a:solidFill>
                <a:latin typeface="+mj-lt"/>
                <a:cs typeface="GothamBook"/>
              </a:rPr>
              <a:t>e</a:t>
            </a:r>
            <a:r>
              <a:rPr sz="2000" spc="0" dirty="0">
                <a:solidFill>
                  <a:srgbClr val="231F20"/>
                </a:solidFill>
                <a:latin typeface="+mj-lt"/>
                <a:cs typeface="GothamBook"/>
              </a:rPr>
              <a:t>, act in the be</a:t>
            </a:r>
            <a:r>
              <a:rPr sz="2000" spc="-15" dirty="0">
                <a:solidFill>
                  <a:srgbClr val="231F20"/>
                </a:solidFill>
                <a:latin typeface="+mj-lt"/>
                <a:cs typeface="GothamBook"/>
              </a:rPr>
              <a:t>s</a:t>
            </a:r>
            <a:r>
              <a:rPr sz="2000" spc="0" dirty="0">
                <a:solidFill>
                  <a:srgbClr val="231F20"/>
                </a:solidFill>
                <a:latin typeface="+mj-lt"/>
                <a:cs typeface="GothamBook"/>
              </a:rPr>
              <a:t>t in</a:t>
            </a:r>
            <a:r>
              <a:rPr sz="2000" spc="-20" dirty="0">
                <a:solidFill>
                  <a:srgbClr val="231F20"/>
                </a:solidFill>
                <a:latin typeface="+mj-lt"/>
                <a:cs typeface="GothamBook"/>
              </a:rPr>
              <a:t>t</a:t>
            </a:r>
            <a:r>
              <a:rPr sz="2000" spc="0" dirty="0">
                <a:solidFill>
                  <a:srgbClr val="231F20"/>
                </a:solidFill>
                <a:latin typeface="+mj-lt"/>
                <a:cs typeface="GothamBook"/>
              </a:rPr>
              <a:t>e</a:t>
            </a:r>
            <a:r>
              <a:rPr sz="2000" spc="-30" dirty="0">
                <a:solidFill>
                  <a:srgbClr val="231F20"/>
                </a:solidFill>
                <a:latin typeface="+mj-lt"/>
                <a:cs typeface="GothamBook"/>
              </a:rPr>
              <a:t>r</a:t>
            </a:r>
            <a:r>
              <a:rPr sz="2000" spc="0" dirty="0">
                <a:solidFill>
                  <a:srgbClr val="231F20"/>
                </a:solidFill>
                <a:latin typeface="+mj-lt"/>
                <a:cs typeface="GothamBook"/>
              </a:rPr>
              <a:t>e</a:t>
            </a:r>
            <a:r>
              <a:rPr sz="2000" spc="-15" dirty="0">
                <a:solidFill>
                  <a:srgbClr val="231F20"/>
                </a:solidFill>
                <a:latin typeface="+mj-lt"/>
                <a:cs typeface="GothamBook"/>
              </a:rPr>
              <a:t>s</a:t>
            </a:r>
            <a:r>
              <a:rPr sz="2000" spc="0" dirty="0">
                <a:solidFill>
                  <a:srgbClr val="231F20"/>
                </a:solidFill>
                <a:latin typeface="+mj-lt"/>
                <a:cs typeface="GothamBook"/>
              </a:rPr>
              <a:t>ts of the Client? A </a:t>
            </a:r>
            <a:r>
              <a:rPr sz="2000" spc="-130" dirty="0">
                <a:solidFill>
                  <a:srgbClr val="231F20"/>
                </a:solidFill>
                <a:latin typeface="+mj-lt"/>
                <a:cs typeface="GothamBook"/>
              </a:rPr>
              <a:t>CFP</a:t>
            </a:r>
            <a:r>
              <a:rPr sz="2000" spc="-130" baseline="30000" dirty="0">
                <a:solidFill>
                  <a:srgbClr val="231F20"/>
                </a:solidFill>
                <a:latin typeface="+mj-lt"/>
                <a:cs typeface="GothamBook"/>
              </a:rPr>
              <a:t>®</a:t>
            </a:r>
            <a:r>
              <a:rPr sz="2000" spc="-130" dirty="0">
                <a:solidFill>
                  <a:srgbClr val="231F20"/>
                </a:solidFill>
                <a:latin typeface="+mj-lt"/>
                <a:cs typeface="GothamBook"/>
              </a:rPr>
              <a:t> p</a:t>
            </a:r>
            <a:r>
              <a:rPr sz="2000" spc="-30" dirty="0">
                <a:solidFill>
                  <a:srgbClr val="231F20"/>
                </a:solidFill>
                <a:latin typeface="+mj-lt"/>
                <a:cs typeface="GothamBook"/>
              </a:rPr>
              <a:t>r</a:t>
            </a:r>
            <a:r>
              <a:rPr sz="2000" spc="0" dirty="0">
                <a:solidFill>
                  <a:srgbClr val="231F20"/>
                </a:solidFill>
                <a:latin typeface="+mj-lt"/>
                <a:cs typeface="GothamBook"/>
              </a:rPr>
              <a:t>o</a:t>
            </a:r>
            <a:r>
              <a:rPr sz="2000" spc="-15" dirty="0">
                <a:solidFill>
                  <a:srgbClr val="231F20"/>
                </a:solidFill>
                <a:latin typeface="+mj-lt"/>
                <a:cs typeface="GothamBook"/>
              </a:rPr>
              <a:t>f</a:t>
            </a:r>
            <a:r>
              <a:rPr sz="2000" spc="0" dirty="0">
                <a:solidFill>
                  <a:srgbClr val="231F20"/>
                </a:solidFill>
                <a:latin typeface="+mj-lt"/>
                <a:cs typeface="GothamBook"/>
              </a:rPr>
              <a:t>e</a:t>
            </a:r>
            <a:r>
              <a:rPr sz="2000" spc="-15" dirty="0">
                <a:solidFill>
                  <a:srgbClr val="231F20"/>
                </a:solidFill>
                <a:latin typeface="+mj-lt"/>
                <a:cs typeface="GothamBook"/>
              </a:rPr>
              <a:t>s</a:t>
            </a:r>
            <a:r>
              <a:rPr sz="2000" spc="0" dirty="0">
                <a:solidFill>
                  <a:srgbClr val="231F20"/>
                </a:solidFill>
                <a:latin typeface="+mj-lt"/>
                <a:cs typeface="GothamBook"/>
              </a:rPr>
              <a:t>sional mu</a:t>
            </a:r>
            <a:r>
              <a:rPr sz="2000" spc="-15" dirty="0">
                <a:solidFill>
                  <a:srgbClr val="231F20"/>
                </a:solidFill>
                <a:latin typeface="+mj-lt"/>
                <a:cs typeface="GothamBook"/>
              </a:rPr>
              <a:t>s</a:t>
            </a:r>
            <a:r>
              <a:rPr sz="2000" spc="0" dirty="0">
                <a:solidFill>
                  <a:srgbClr val="231F20"/>
                </a:solidFill>
                <a:latin typeface="+mj-lt"/>
                <a:cs typeface="GothamBook"/>
              </a:rPr>
              <a:t>t fulfill the </a:t>
            </a:r>
            <a:r>
              <a:rPr sz="2000" spc="-15" dirty="0">
                <a:solidFill>
                  <a:srgbClr val="231F20"/>
                </a:solidFill>
                <a:latin typeface="+mj-lt"/>
                <a:cs typeface="GothamBook"/>
              </a:rPr>
              <a:t>f</a:t>
            </a:r>
            <a:r>
              <a:rPr sz="2000" spc="0" dirty="0">
                <a:solidFill>
                  <a:srgbClr val="231F20"/>
                </a:solidFill>
                <a:latin typeface="+mj-lt"/>
                <a:cs typeface="GothamBook"/>
              </a:rPr>
              <a:t>oll</a:t>
            </a:r>
            <a:r>
              <a:rPr sz="2000" spc="-30" dirty="0">
                <a:solidFill>
                  <a:srgbClr val="231F20"/>
                </a:solidFill>
                <a:latin typeface="+mj-lt"/>
                <a:cs typeface="GothamBook"/>
              </a:rPr>
              <a:t>o</a:t>
            </a:r>
            <a:r>
              <a:rPr sz="2000" spc="0" dirty="0">
                <a:solidFill>
                  <a:srgbClr val="231F20"/>
                </a:solidFill>
                <a:latin typeface="+mj-lt"/>
                <a:cs typeface="GothamBook"/>
              </a:rPr>
              <a:t>wing duties:</a:t>
            </a:r>
            <a:endParaRPr sz="2000" dirty="0">
              <a:latin typeface="+mj-lt"/>
              <a:cs typeface="GothamBook"/>
            </a:endParaRP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pSp>
        <p:nvGrpSpPr>
          <p:cNvPr id="6" name="Group 5"/>
          <p:cNvGrpSpPr/>
          <p:nvPr/>
        </p:nvGrpSpPr>
        <p:grpSpPr>
          <a:xfrm>
            <a:off x="95250" y="2943810"/>
            <a:ext cx="8977016" cy="1689769"/>
            <a:chOff x="95250" y="2943810"/>
            <a:chExt cx="8977016" cy="1689769"/>
          </a:xfrm>
        </p:grpSpPr>
        <p:sp>
          <p:nvSpPr>
            <p:cNvPr id="21" name="object 18"/>
            <p:cNvSpPr txBox="1"/>
            <p:nvPr/>
          </p:nvSpPr>
          <p:spPr>
            <a:xfrm>
              <a:off x="6019800" y="3968717"/>
              <a:ext cx="379158" cy="577726"/>
            </a:xfrm>
            <a:prstGeom prst="rect">
              <a:avLst/>
            </a:prstGeom>
          </p:spPr>
          <p:txBody>
            <a:bodyPr vert="horz" wrap="square" lIns="0" tIns="0" rIns="0" bIns="0" rtlCol="0">
              <a:noAutofit/>
            </a:bodyPr>
            <a:lstStyle/>
            <a:p>
              <a:pPr marL="12700">
                <a:lnSpc>
                  <a:spcPct val="100000"/>
                </a:lnSpc>
                <a:tabLst>
                  <a:tab pos="2172970" algn="l"/>
                </a:tabLst>
              </a:pPr>
              <a:r>
                <a:rPr sz="3200" dirty="0">
                  <a:solidFill>
                    <a:srgbClr val="231F20"/>
                  </a:solidFill>
                  <a:latin typeface="Gotham Bold"/>
                  <a:cs typeface="Gotham Bold"/>
                </a:rPr>
                <a:t>+</a:t>
              </a:r>
              <a:endParaRPr sz="3200" dirty="0">
                <a:latin typeface="Gotham Bold"/>
                <a:cs typeface="Gotham Bold"/>
              </a:endParaRPr>
            </a:p>
          </p:txBody>
        </p:sp>
        <p:sp>
          <p:nvSpPr>
            <p:cNvPr id="7" name="object 2"/>
            <p:cNvSpPr/>
            <p:nvPr/>
          </p:nvSpPr>
          <p:spPr>
            <a:xfrm>
              <a:off x="446366" y="3881581"/>
              <a:ext cx="2601634" cy="751998"/>
            </a:xfrm>
            <a:custGeom>
              <a:avLst/>
              <a:gdLst/>
              <a:ahLst/>
              <a:cxnLst/>
              <a:rect l="l" t="t" r="r" b="b"/>
              <a:pathLst>
                <a:path w="2337816" h="431279">
                  <a:moveTo>
                    <a:pt x="0" y="431279"/>
                  </a:moveTo>
                  <a:lnTo>
                    <a:pt x="2337816" y="431279"/>
                  </a:lnTo>
                  <a:lnTo>
                    <a:pt x="2337816" y="0"/>
                  </a:lnTo>
                  <a:lnTo>
                    <a:pt x="0" y="0"/>
                  </a:lnTo>
                  <a:lnTo>
                    <a:pt x="0" y="431279"/>
                  </a:lnTo>
                  <a:close/>
                </a:path>
              </a:pathLst>
            </a:custGeom>
            <a:solidFill>
              <a:srgbClr val="FFCE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nchor="ctr">
              <a:noAutofit/>
            </a:bodyPr>
            <a:lstStyle/>
            <a:p>
              <a:pPr algn="ctr"/>
              <a:r>
                <a:rPr lang="en-US" sz="2000" dirty="0">
                  <a:latin typeface="Gotham Bold" panose="02000803030000020004" pitchFamily="2" charset="0"/>
                </a:rPr>
                <a:t>Duty of Loyalty</a:t>
              </a:r>
              <a:endParaRPr sz="2000" dirty="0">
                <a:latin typeface="Gotham Bold" panose="02000803030000020004" pitchFamily="2" charset="0"/>
              </a:endParaRPr>
            </a:p>
          </p:txBody>
        </p:sp>
        <p:sp>
          <p:nvSpPr>
            <p:cNvPr id="8" name="object 3"/>
            <p:cNvSpPr/>
            <p:nvPr/>
          </p:nvSpPr>
          <p:spPr>
            <a:xfrm>
              <a:off x="3460222" y="3881581"/>
              <a:ext cx="2483378" cy="751998"/>
            </a:xfrm>
            <a:custGeom>
              <a:avLst/>
              <a:gdLst/>
              <a:ahLst/>
              <a:cxnLst/>
              <a:rect l="l" t="t" r="r" b="b"/>
              <a:pathLst>
                <a:path w="1600200" h="431279">
                  <a:moveTo>
                    <a:pt x="0" y="431279"/>
                  </a:moveTo>
                  <a:lnTo>
                    <a:pt x="1600200" y="431279"/>
                  </a:lnTo>
                  <a:lnTo>
                    <a:pt x="1600200" y="0"/>
                  </a:lnTo>
                  <a:lnTo>
                    <a:pt x="0" y="0"/>
                  </a:lnTo>
                  <a:lnTo>
                    <a:pt x="0" y="431279"/>
                  </a:lnTo>
                  <a:close/>
                </a:path>
              </a:pathLst>
            </a:custGeom>
            <a:solidFill>
              <a:srgbClr val="FFCE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nchor="ctr">
              <a:noAutofit/>
            </a:bodyPr>
            <a:lstStyle/>
            <a:p>
              <a:pPr algn="ctr"/>
              <a:r>
                <a:rPr lang="en-US" sz="2000" dirty="0">
                  <a:latin typeface="Gotham Bold" panose="02000803030000020004" pitchFamily="2" charset="0"/>
                </a:rPr>
                <a:t>Duty of Care</a:t>
              </a:r>
              <a:endParaRPr sz="2000" dirty="0">
                <a:latin typeface="Gotham Bold" panose="02000803030000020004" pitchFamily="2" charset="0"/>
              </a:endParaRPr>
            </a:p>
          </p:txBody>
        </p:sp>
        <p:sp>
          <p:nvSpPr>
            <p:cNvPr id="9" name="object 4"/>
            <p:cNvSpPr/>
            <p:nvPr/>
          </p:nvSpPr>
          <p:spPr>
            <a:xfrm>
              <a:off x="6400800" y="3881581"/>
              <a:ext cx="2667000" cy="751998"/>
            </a:xfrm>
            <a:custGeom>
              <a:avLst/>
              <a:gdLst/>
              <a:ahLst/>
              <a:cxnLst/>
              <a:rect l="l" t="t" r="r" b="b"/>
              <a:pathLst>
                <a:path w="1600200" h="431279">
                  <a:moveTo>
                    <a:pt x="0" y="431279"/>
                  </a:moveTo>
                  <a:lnTo>
                    <a:pt x="1600200" y="431279"/>
                  </a:lnTo>
                  <a:lnTo>
                    <a:pt x="1600200" y="0"/>
                  </a:lnTo>
                  <a:lnTo>
                    <a:pt x="0" y="0"/>
                  </a:lnTo>
                  <a:lnTo>
                    <a:pt x="0" y="431279"/>
                  </a:lnTo>
                  <a:close/>
                </a:path>
              </a:pathLst>
            </a:custGeom>
            <a:solidFill>
              <a:srgbClr val="FFCE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nchor="ctr">
              <a:noAutofit/>
            </a:bodyPr>
            <a:lstStyle/>
            <a:p>
              <a:pPr algn="ctr"/>
              <a:r>
                <a:rPr lang="en-US" sz="2000" dirty="0">
                  <a:latin typeface="Gotham Bold" panose="02000803030000020004" pitchFamily="2" charset="0"/>
                </a:rPr>
                <a:t>Duty to Follow Client Instructions</a:t>
              </a:r>
              <a:endParaRPr sz="2000" dirty="0">
                <a:latin typeface="Gotham Bold" panose="02000803030000020004" pitchFamily="2" charset="0"/>
              </a:endParaRPr>
            </a:p>
          </p:txBody>
        </p:sp>
        <p:sp>
          <p:nvSpPr>
            <p:cNvPr id="16" name="object 11"/>
            <p:cNvSpPr/>
            <p:nvPr/>
          </p:nvSpPr>
          <p:spPr>
            <a:xfrm>
              <a:off x="152399" y="2943810"/>
              <a:ext cx="8919867" cy="706615"/>
            </a:xfrm>
            <a:custGeom>
              <a:avLst/>
              <a:gdLst/>
              <a:ahLst/>
              <a:cxnLst/>
              <a:rect l="l" t="t" r="r" b="b"/>
              <a:pathLst>
                <a:path w="1828800" h="431279">
                  <a:moveTo>
                    <a:pt x="0" y="431279"/>
                  </a:moveTo>
                  <a:lnTo>
                    <a:pt x="1828800" y="431279"/>
                  </a:lnTo>
                  <a:lnTo>
                    <a:pt x="1828800" y="0"/>
                  </a:lnTo>
                  <a:lnTo>
                    <a:pt x="0" y="0"/>
                  </a:lnTo>
                  <a:lnTo>
                    <a:pt x="0" y="431279"/>
                  </a:lnTo>
                  <a:close/>
                </a:path>
              </a:pathLst>
            </a:custGeom>
            <a:solidFill>
              <a:srgbClr val="FFCE3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nchor="ctr">
              <a:noAutofit/>
            </a:bodyPr>
            <a:lstStyle/>
            <a:p>
              <a:pPr algn="ctr"/>
              <a:r>
                <a:rPr lang="en-US" sz="3200" dirty="0">
                  <a:latin typeface="Gotham Bold" panose="02000803030000020004" pitchFamily="2" charset="0"/>
                </a:rPr>
                <a:t>FIDUCIARY DUTY</a:t>
              </a:r>
              <a:endParaRPr sz="3200" dirty="0">
                <a:latin typeface="Gotham Bold" panose="02000803030000020004" pitchFamily="2" charset="0"/>
              </a:endParaRPr>
            </a:p>
          </p:txBody>
        </p:sp>
        <p:sp>
          <p:nvSpPr>
            <p:cNvPr id="19" name="object 17"/>
            <p:cNvSpPr txBox="1"/>
            <p:nvPr/>
          </p:nvSpPr>
          <p:spPr>
            <a:xfrm>
              <a:off x="95250" y="4001993"/>
              <a:ext cx="285750" cy="511175"/>
            </a:xfrm>
            <a:prstGeom prst="rect">
              <a:avLst/>
            </a:prstGeom>
          </p:spPr>
          <p:txBody>
            <a:bodyPr vert="horz" wrap="square" lIns="0" tIns="0" rIns="0" bIns="0" rtlCol="0">
              <a:noAutofit/>
            </a:bodyPr>
            <a:lstStyle/>
            <a:p>
              <a:pPr marL="12700">
                <a:lnSpc>
                  <a:spcPct val="100000"/>
                </a:lnSpc>
              </a:pPr>
              <a:r>
                <a:rPr sz="3200" dirty="0">
                  <a:solidFill>
                    <a:srgbClr val="231F20"/>
                  </a:solidFill>
                  <a:latin typeface="Gotham Bold"/>
                  <a:cs typeface="Gotham Bold"/>
                </a:rPr>
                <a:t>=</a:t>
              </a:r>
              <a:endParaRPr sz="3200" dirty="0">
                <a:latin typeface="Gotham Bold"/>
                <a:cs typeface="Gotham Bold"/>
              </a:endParaRPr>
            </a:p>
          </p:txBody>
        </p:sp>
        <p:sp>
          <p:nvSpPr>
            <p:cNvPr id="15" name="object 18"/>
            <p:cNvSpPr txBox="1"/>
            <p:nvPr/>
          </p:nvSpPr>
          <p:spPr>
            <a:xfrm>
              <a:off x="3126042" y="3968717"/>
              <a:ext cx="379158" cy="577726"/>
            </a:xfrm>
            <a:prstGeom prst="rect">
              <a:avLst/>
            </a:prstGeom>
          </p:spPr>
          <p:txBody>
            <a:bodyPr vert="horz" wrap="square" lIns="0" tIns="0" rIns="0" bIns="0" rtlCol="0">
              <a:noAutofit/>
            </a:bodyPr>
            <a:lstStyle/>
            <a:p>
              <a:pPr marL="12700">
                <a:lnSpc>
                  <a:spcPct val="100000"/>
                </a:lnSpc>
                <a:tabLst>
                  <a:tab pos="2172970" algn="l"/>
                </a:tabLst>
              </a:pPr>
              <a:r>
                <a:rPr sz="3200" dirty="0">
                  <a:solidFill>
                    <a:srgbClr val="231F20"/>
                  </a:solidFill>
                  <a:latin typeface="Gotham Bold"/>
                  <a:cs typeface="Gotham Bold"/>
                </a:rPr>
                <a:t>+</a:t>
              </a:r>
              <a:endParaRPr sz="3200" dirty="0">
                <a:latin typeface="Gotham Bold"/>
                <a:cs typeface="Gotham Bold"/>
              </a:endParaRPr>
            </a:p>
          </p:txBody>
        </p:sp>
      </p:grpSp>
    </p:spTree>
    <p:extLst>
      <p:ext uri="{BB962C8B-B14F-4D97-AF65-F5344CB8AC3E}">
        <p14:creationId xmlns:p14="http://schemas.microsoft.com/office/powerpoint/2010/main" val="380617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l.o.2: REQUIRED EXERCISE 2</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on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1476088191"/>
              </p:ext>
            </p:extLst>
          </p:nvPr>
        </p:nvGraphicFramePr>
        <p:xfrm>
          <a:off x="228600" y="2510790"/>
          <a:ext cx="8534401" cy="1097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Link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r>
                        <a:rPr lang="en-US" sz="1400" b="0" i="0" u="none" strike="noStrike" kern="1200" dirty="0">
                          <a:solidFill>
                            <a:schemeClr val="dk1"/>
                          </a:solidFill>
                          <a:effectLst/>
                          <a:latin typeface="+mn-lt"/>
                          <a:ea typeface="+mn-ea"/>
                          <a:cs typeface="+mn-cs"/>
                          <a:hlinkClick r:id="rId3"/>
                        </a:rPr>
                        <a:t>Apply the Fiduciary Duty to Client Instructions that Conflict with the Duty of Care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https://www.cfp.net/ethics/compliance-resources/2019/11/applying-the-fiduciary-duty-to-client-instructions-that-conflict-with-the-duty-of-care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600933"/>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25</a:t>
            </a:fld>
            <a:endParaRPr lang="en-US" dirty="0"/>
          </a:p>
        </p:txBody>
      </p:sp>
    </p:spTree>
    <p:extLst>
      <p:ext uri="{BB962C8B-B14F-4D97-AF65-F5344CB8AC3E}">
        <p14:creationId xmlns:p14="http://schemas.microsoft.com/office/powerpoint/2010/main" val="3414245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l.o.2: REQUIRED EXERCISE 3</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on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3863289427"/>
              </p:ext>
            </p:extLst>
          </p:nvPr>
        </p:nvGraphicFramePr>
        <p:xfrm>
          <a:off x="228600" y="2510790"/>
          <a:ext cx="8534401" cy="1097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Link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r>
                        <a:rPr lang="en-US" sz="1400" b="0" i="0" u="none" strike="noStrike" kern="1200" dirty="0">
                          <a:solidFill>
                            <a:schemeClr val="tx1"/>
                          </a:solidFill>
                          <a:effectLst/>
                          <a:latin typeface="+mn-lt"/>
                          <a:ea typeface="+mn-ea"/>
                          <a:cs typeface="+mn-cs"/>
                          <a:hlinkClick r:id="rId3"/>
                        </a:rPr>
                        <a:t>The Duty to Follow a Client's Instruction to Use a Specific Firm for Execution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hlinkClick r:id="rId3"/>
                        </a:rPr>
                        <a:t>https://www.cfp.net/ethics/compliance-resources/2019/10/the-duty-to-follow-a-clients-instruction-to-use-a-specific-firm-for-execution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26</a:t>
            </a:fld>
            <a:endParaRPr lang="en-US" dirty="0"/>
          </a:p>
        </p:txBody>
      </p:sp>
    </p:spTree>
    <p:extLst>
      <p:ext uri="{BB962C8B-B14F-4D97-AF65-F5344CB8AC3E}">
        <p14:creationId xmlns:p14="http://schemas.microsoft.com/office/powerpoint/2010/main" val="82150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l.o.2: REQUIRED EXERCISE 4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on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3397312157"/>
              </p:ext>
            </p:extLst>
          </p:nvPr>
        </p:nvGraphicFramePr>
        <p:xfrm>
          <a:off x="228600" y="2510790"/>
          <a:ext cx="8534401" cy="883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Link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r>
                        <a:rPr lang="en-US" sz="1400" b="0" i="0" u="none" strike="noStrike" kern="1200" dirty="0">
                          <a:solidFill>
                            <a:schemeClr val="dk1"/>
                          </a:solidFill>
                          <a:effectLst/>
                          <a:latin typeface="+mn-lt"/>
                          <a:ea typeface="+mn-ea"/>
                          <a:cs typeface="+mn-cs"/>
                          <a:hlinkClick r:id="rId3"/>
                        </a:rPr>
                        <a:t>The Fiduciary Duty and an A Share Class Recommendation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https://www.cfp.net/ethics/compliance-resources/2019/11/the-fiduciary-duty-and-an-a-share-class-recommendation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250480"/>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27</a:t>
            </a:fld>
            <a:endParaRPr lang="en-US" dirty="0"/>
          </a:p>
        </p:txBody>
      </p:sp>
    </p:spTree>
    <p:extLst>
      <p:ext uri="{BB962C8B-B14F-4D97-AF65-F5344CB8AC3E}">
        <p14:creationId xmlns:p14="http://schemas.microsoft.com/office/powerpoint/2010/main" val="411028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Identify Material Conflicts of Interest and How to Avoid, or Fully Disclose, Obtain Informed Consent, and Manage Them. </a:t>
            </a:r>
          </a:p>
        </p:txBody>
      </p:sp>
      <p:sp>
        <p:nvSpPr>
          <p:cNvPr id="8" name="Text Placeholder 7"/>
          <p:cNvSpPr>
            <a:spLocks noGrp="1"/>
          </p:cNvSpPr>
          <p:nvPr>
            <p:ph type="body" sz="quarter" idx="13"/>
          </p:nvPr>
        </p:nvSpPr>
        <p:spPr/>
        <p:txBody>
          <a:bodyPr/>
          <a:lstStyle/>
          <a:p>
            <a:r>
              <a:rPr lang="en-US" dirty="0"/>
              <a:t>LEARNING OBJECTIVE 3</a:t>
            </a: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28</a:t>
            </a:fld>
            <a:endParaRPr lang="en-US" dirty="0"/>
          </a:p>
        </p:txBody>
      </p:sp>
    </p:spTree>
    <p:extLst>
      <p:ext uri="{BB962C8B-B14F-4D97-AF65-F5344CB8AC3E}">
        <p14:creationId xmlns:p14="http://schemas.microsoft.com/office/powerpoint/2010/main" val="356710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0"/>
            <a:ext cx="7077075" cy="571500"/>
          </a:xfrm>
        </p:spPr>
        <p:txBody>
          <a:bodyPr>
            <a:noAutofit/>
          </a:bodyPr>
          <a:lstStyle/>
          <a:p>
            <a:r>
              <a:rPr lang="en-US" sz="2400" b="1" dirty="0"/>
              <a:t>Conflicts of Interest</a:t>
            </a:r>
            <a:endParaRPr lang="en-US" sz="2400" b="1" i="1" dirty="0">
              <a:solidFill>
                <a:schemeClr val="tx1"/>
              </a:solidFill>
            </a:endParaRPr>
          </a:p>
        </p:txBody>
      </p:sp>
      <p:sp>
        <p:nvSpPr>
          <p:cNvPr id="6" name="Content Placeholder 5"/>
          <p:cNvSpPr>
            <a:spLocks noGrp="1"/>
          </p:cNvSpPr>
          <p:nvPr>
            <p:ph idx="1"/>
          </p:nvPr>
        </p:nvSpPr>
        <p:spPr>
          <a:xfrm>
            <a:off x="152400" y="823660"/>
            <a:ext cx="8229600" cy="3957889"/>
          </a:xfrm>
        </p:spPr>
        <p:txBody>
          <a:bodyPr>
            <a:normAutofit fontScale="77500" lnSpcReduction="20000"/>
          </a:bodyPr>
          <a:lstStyle/>
          <a:p>
            <a:pPr marL="0" indent="0">
              <a:buNone/>
            </a:pPr>
            <a:r>
              <a:rPr lang="en-US" b="1" dirty="0"/>
              <a:t>A CFP</a:t>
            </a:r>
            <a:r>
              <a:rPr lang="en-US" b="1" baseline="30000" dirty="0"/>
              <a:t>®</a:t>
            </a:r>
            <a:r>
              <a:rPr lang="en-US" b="1" dirty="0"/>
              <a:t> professional must avoid or disclose, obtain informed consent and manage material conflicts of interest.</a:t>
            </a:r>
          </a:p>
          <a:p>
            <a:pPr marL="0" indent="0">
              <a:buNone/>
            </a:pPr>
            <a:endParaRPr lang="en-US" b="1" dirty="0"/>
          </a:p>
          <a:p>
            <a:pPr>
              <a:defRPr sz="3200"/>
            </a:pPr>
            <a:r>
              <a:rPr lang="en-US" sz="2500" dirty="0"/>
              <a:t>Material:</a:t>
            </a:r>
          </a:p>
          <a:p>
            <a:pPr lvl="1">
              <a:defRPr sz="3200"/>
            </a:pPr>
            <a:r>
              <a:rPr lang="en-US" sz="2400" dirty="0"/>
              <a:t>When a reasonable Client or prospective Client would consider the Conflict of Interest important in making a decision</a:t>
            </a:r>
          </a:p>
          <a:p>
            <a:pPr marL="0" indent="0">
              <a:buNone/>
            </a:pPr>
            <a:endParaRPr lang="en-US" b="1" dirty="0"/>
          </a:p>
          <a:p>
            <a:pPr marL="0" indent="0">
              <a:buNone/>
            </a:pPr>
            <a:r>
              <a:rPr lang="en-US" dirty="0"/>
              <a:t>A “Conflict of Interest” arises when:</a:t>
            </a:r>
          </a:p>
          <a:p>
            <a:pPr marL="0" indent="0">
              <a:buNone/>
            </a:pPr>
            <a:endParaRPr lang="en-US" dirty="0"/>
          </a:p>
          <a:p>
            <a:r>
              <a:rPr lang="en-US" dirty="0"/>
              <a:t>A CFP</a:t>
            </a:r>
            <a:r>
              <a:rPr lang="en-US" baseline="30000" dirty="0"/>
              <a:t>®</a:t>
            </a:r>
            <a:r>
              <a:rPr lang="en-US" dirty="0"/>
              <a:t> professional’s interests (including the interests of the CFP</a:t>
            </a:r>
            <a:r>
              <a:rPr lang="en-US" baseline="30000" dirty="0"/>
              <a:t>®</a:t>
            </a:r>
            <a:r>
              <a:rPr lang="en-US" dirty="0"/>
              <a:t> Professional’s Firm) are adverse to the CFP</a:t>
            </a:r>
            <a:r>
              <a:rPr lang="en-US" baseline="30000" dirty="0"/>
              <a:t>®</a:t>
            </a:r>
            <a:r>
              <a:rPr lang="en-US" dirty="0"/>
              <a:t> professional’s duties to a Client; or</a:t>
            </a:r>
          </a:p>
          <a:p>
            <a:r>
              <a:rPr lang="en-US" dirty="0"/>
              <a:t>A CFP</a:t>
            </a:r>
            <a:r>
              <a:rPr lang="en-US" baseline="30000" dirty="0"/>
              <a:t>®</a:t>
            </a:r>
            <a:r>
              <a:rPr lang="en-US" dirty="0"/>
              <a:t> professional has duties to one Client that are adverse to another Client.</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29</a:t>
            </a:fld>
            <a:endParaRPr lang="en-US" dirty="0"/>
          </a:p>
        </p:txBody>
      </p:sp>
    </p:spTree>
    <p:extLst>
      <p:ext uri="{BB962C8B-B14F-4D97-AF65-F5344CB8AC3E}">
        <p14:creationId xmlns:p14="http://schemas.microsoft.com/office/powerpoint/2010/main" val="120585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09750"/>
            <a:ext cx="8610600" cy="978729"/>
          </a:xfrm>
          <a:prstGeom prst="rect">
            <a:avLst/>
          </a:prstGeom>
        </p:spPr>
        <p:txBody>
          <a:bodyPr wrap="square">
            <a:spAutoFit/>
          </a:bodyPr>
          <a:lstStyle/>
          <a:p>
            <a:pPr>
              <a:lnSpc>
                <a:spcPct val="80000"/>
              </a:lnSpc>
            </a:pPr>
            <a:r>
              <a:rPr lang="en-US" sz="3600" b="1" cap="all" dirty="0">
                <a:solidFill>
                  <a:srgbClr val="FDC82F"/>
                </a:solidFill>
              </a:rPr>
              <a:t>ETHICS CE: </a:t>
            </a:r>
            <a:r>
              <a:rPr lang="en-US" sz="3600" b="1" i="0" cap="all" dirty="0">
                <a:solidFill>
                  <a:srgbClr val="FDC82F"/>
                </a:solidFill>
              </a:rPr>
              <a:t>CFP Board’s Revised</a:t>
            </a:r>
          </a:p>
          <a:p>
            <a:pPr>
              <a:lnSpc>
                <a:spcPct val="80000"/>
              </a:lnSpc>
            </a:pPr>
            <a:r>
              <a:rPr lang="en-US" sz="3600" b="1" i="1" cap="all" dirty="0">
                <a:solidFill>
                  <a:srgbClr val="FDC82F"/>
                </a:solidFill>
              </a:rPr>
              <a:t>Code and Standards</a:t>
            </a:r>
          </a:p>
        </p:txBody>
      </p:sp>
      <p:sp>
        <p:nvSpPr>
          <p:cNvPr id="6" name="Rectangle 5"/>
          <p:cNvSpPr/>
          <p:nvPr/>
        </p:nvSpPr>
        <p:spPr>
          <a:xfrm>
            <a:off x="649224" y="3572235"/>
            <a:ext cx="7162800" cy="923330"/>
          </a:xfrm>
          <a:prstGeom prst="rect">
            <a:avLst/>
          </a:prstGeom>
        </p:spPr>
        <p:txBody>
          <a:bodyPr wrap="square">
            <a:spAutoFit/>
          </a:bodyPr>
          <a:lstStyle/>
          <a:p>
            <a:r>
              <a:rPr lang="en-US" b="1" cap="all" dirty="0">
                <a:solidFill>
                  <a:schemeClr val="bg1">
                    <a:lumMod val="85000"/>
                  </a:schemeClr>
                </a:solidFill>
              </a:rPr>
              <a:t>Program sub-title (if applicable)</a:t>
            </a:r>
          </a:p>
          <a:p>
            <a:r>
              <a:rPr lang="en-US" b="1" cap="all" dirty="0">
                <a:solidFill>
                  <a:schemeClr val="bg1">
                    <a:lumMod val="85000"/>
                  </a:schemeClr>
                </a:solidFill>
              </a:rPr>
              <a:t>Presenting Organization</a:t>
            </a:r>
          </a:p>
          <a:p>
            <a:r>
              <a:rPr lang="en-US" b="1" cap="all" dirty="0">
                <a:solidFill>
                  <a:schemeClr val="bg1">
                    <a:lumMod val="85000"/>
                  </a:schemeClr>
                </a:solidFill>
              </a:rPr>
              <a:t>Date of presentation</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2030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DBED-7412-4511-89BC-F8ED9FC198AC}"/>
              </a:ext>
            </a:extLst>
          </p:cNvPr>
          <p:cNvSpPr>
            <a:spLocks noGrp="1"/>
          </p:cNvSpPr>
          <p:nvPr>
            <p:ph type="title"/>
          </p:nvPr>
        </p:nvSpPr>
        <p:spPr/>
        <p:txBody>
          <a:bodyPr/>
          <a:lstStyle/>
          <a:p>
            <a:r>
              <a:rPr lang="en-US" sz="2400" dirty="0"/>
              <a:t>Examples of Conflicts of Interest</a:t>
            </a:r>
          </a:p>
        </p:txBody>
      </p:sp>
      <p:sp>
        <p:nvSpPr>
          <p:cNvPr id="3" name="Content Placeholder 2">
            <a:extLst>
              <a:ext uri="{FF2B5EF4-FFF2-40B4-BE49-F238E27FC236}">
                <a16:creationId xmlns:a16="http://schemas.microsoft.com/office/drawing/2014/main" id="{7F375105-39F9-4928-A37D-F200F61DB9F2}"/>
              </a:ext>
            </a:extLst>
          </p:cNvPr>
          <p:cNvSpPr>
            <a:spLocks noGrp="1"/>
          </p:cNvSpPr>
          <p:nvPr>
            <p:ph idx="1"/>
          </p:nvPr>
        </p:nvSpPr>
        <p:spPr/>
        <p:txBody>
          <a:bodyPr>
            <a:normAutofit/>
          </a:bodyPr>
          <a:lstStyle/>
          <a:p>
            <a:r>
              <a:rPr lang="en-US" dirty="0"/>
              <a:t>Compensation and Incentives</a:t>
            </a:r>
            <a:endParaRPr lang="en-US" dirty="0">
              <a:solidFill>
                <a:prstClr val="black"/>
              </a:solidFill>
            </a:endParaRPr>
          </a:p>
          <a:p>
            <a:pPr marL="457200" lvl="1" indent="0">
              <a:buNone/>
            </a:pPr>
            <a:endParaRPr lang="en-US" dirty="0"/>
          </a:p>
          <a:p>
            <a:r>
              <a:rPr lang="en-US" dirty="0"/>
              <a:t>Acting for Multiple Clients</a:t>
            </a:r>
          </a:p>
          <a:p>
            <a:endParaRPr lang="en-US" dirty="0"/>
          </a:p>
          <a:p>
            <a:r>
              <a:rPr lang="en-US" dirty="0"/>
              <a:t>401k Rollover</a:t>
            </a:r>
          </a:p>
          <a:p>
            <a:pPr marL="0" indent="0">
              <a:buNone/>
            </a:pPr>
            <a:endParaRPr lang="en-US" dirty="0"/>
          </a:p>
          <a:p>
            <a:r>
              <a:rPr lang="en-US" dirty="0"/>
              <a:t>Affiliate Products</a:t>
            </a:r>
          </a:p>
          <a:p>
            <a:pPr lvl="1"/>
            <a:r>
              <a:rPr lang="en-US" dirty="0"/>
              <a:t>Higher commission</a:t>
            </a:r>
          </a:p>
          <a:p>
            <a:endParaRPr lang="en-US" dirty="0"/>
          </a:p>
        </p:txBody>
      </p:sp>
      <p:sp>
        <p:nvSpPr>
          <p:cNvPr id="5" name="Slide Number Placeholder 4">
            <a:extLst>
              <a:ext uri="{FF2B5EF4-FFF2-40B4-BE49-F238E27FC236}">
                <a16:creationId xmlns:a16="http://schemas.microsoft.com/office/drawing/2014/main" id="{7E4B9B8B-49BD-4649-8C0C-C6CC89515D2E}"/>
              </a:ext>
            </a:extLst>
          </p:cNvPr>
          <p:cNvSpPr>
            <a:spLocks noGrp="1"/>
          </p:cNvSpPr>
          <p:nvPr>
            <p:ph type="sldNum" sz="quarter" idx="12"/>
          </p:nvPr>
        </p:nvSpPr>
        <p:spPr/>
        <p:txBody>
          <a:bodyPr/>
          <a:lstStyle/>
          <a:p>
            <a:pPr>
              <a:defRPr/>
            </a:pPr>
            <a:fld id="{3E9C9FDC-FC42-4F2B-B2DB-F1B41CA703B5}" type="slidenum">
              <a:rPr lang="en-US" smtClean="0"/>
              <a:pPr>
                <a:defRPr/>
              </a:pPr>
              <a:t>30</a:t>
            </a:fld>
            <a:endParaRPr lang="en-US" dirty="0"/>
          </a:p>
        </p:txBody>
      </p:sp>
    </p:spTree>
    <p:extLst>
      <p:ext uri="{BB962C8B-B14F-4D97-AF65-F5344CB8AC3E}">
        <p14:creationId xmlns:p14="http://schemas.microsoft.com/office/powerpoint/2010/main" val="1132828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l.o.3: REQUIRED EXERCISE 1</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2537997875"/>
              </p:ext>
            </p:extLst>
          </p:nvPr>
        </p:nvGraphicFramePr>
        <p:xfrm>
          <a:off x="228600" y="2769870"/>
          <a:ext cx="8534401" cy="1097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mn-lt"/>
                          <a:ea typeface="+mn-ea"/>
                          <a:cs typeface="+mn-cs"/>
                          <a:hlinkClick r:id="rId3"/>
                        </a:rPr>
                        <a:t>The Duty to Disclose and Manage Material Conflicts of Interest Involving Proprietary Products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https://www.cfp.net/ethics/compliance-resources/2019/11/the-duty-to-disclose-and-manage-material-conflicts-of-interest-involving-proprietary-products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31</a:t>
            </a:fld>
            <a:endParaRPr lang="en-US" dirty="0"/>
          </a:p>
        </p:txBody>
      </p:sp>
    </p:spTree>
    <p:extLst>
      <p:ext uri="{BB962C8B-B14F-4D97-AF65-F5344CB8AC3E}">
        <p14:creationId xmlns:p14="http://schemas.microsoft.com/office/powerpoint/2010/main" val="174627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l.o.3: REQUIRED EXERCISE 2</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1658914565"/>
              </p:ext>
            </p:extLst>
          </p:nvPr>
        </p:nvGraphicFramePr>
        <p:xfrm>
          <a:off x="228600" y="2769870"/>
          <a:ext cx="8534401" cy="1524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mn-lt"/>
                          <a:ea typeface="+mn-ea"/>
                          <a:cs typeface="+mn-cs"/>
                          <a:hlinkClick r:id="rId3"/>
                        </a:rPr>
                        <a:t>THE DUTY TO DISCLOSE MATERIAL CONFLICTS OF INTEREST WHEN RECOMMENDING A PRODUCT ISSUED BY AN AFFILIATE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https://www.cfp.net/ethics/compliance-resources/2019/10/the-duty-to-disclose-material-conflicts-of-interest-when-recommending-a-product-issued</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32</a:t>
            </a:fld>
            <a:endParaRPr lang="en-US" dirty="0"/>
          </a:p>
        </p:txBody>
      </p:sp>
    </p:spTree>
    <p:extLst>
      <p:ext uri="{BB962C8B-B14F-4D97-AF65-F5344CB8AC3E}">
        <p14:creationId xmlns:p14="http://schemas.microsoft.com/office/powerpoint/2010/main" val="2852081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l.o.3: REQUIRED EXERCISE 3</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2294949601"/>
              </p:ext>
            </p:extLst>
          </p:nvPr>
        </p:nvGraphicFramePr>
        <p:xfrm>
          <a:off x="228600" y="2449830"/>
          <a:ext cx="8534401" cy="1783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1417320">
                <a:tc>
                  <a:txBody>
                    <a:bodyPr/>
                    <a:lstStyle/>
                    <a:p>
                      <a:r>
                        <a:rPr lang="en-US" sz="1400" b="0" i="0" kern="1200" cap="all" dirty="0">
                          <a:solidFill>
                            <a:schemeClr val="dk1"/>
                          </a:solidFill>
                          <a:effectLst/>
                          <a:latin typeface="+mn-lt"/>
                          <a:ea typeface="+mn-ea"/>
                          <a:cs typeface="+mn-cs"/>
                          <a:hlinkClick r:id="rId3"/>
                        </a:rPr>
                        <a:t>THE DUTY TO DISCLOSE MATERIAL CONFLICTS OF INTEREST WHEN RESPONDING TO A CLIENT'S INVESTMENT INQUIRY</a:t>
                      </a:r>
                      <a:endParaRPr lang="en-US" sz="1400" b="0"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https://www.cfp.net/ethics/compliance-resources/2019/10/the-duty-to-disclose-material-conflicts-of-interest-when-responding-to-a-clients-investment-inquiry</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33</a:t>
            </a:fld>
            <a:endParaRPr lang="en-US" dirty="0"/>
          </a:p>
        </p:txBody>
      </p:sp>
    </p:spTree>
    <p:extLst>
      <p:ext uri="{BB962C8B-B14F-4D97-AF65-F5344CB8AC3E}">
        <p14:creationId xmlns:p14="http://schemas.microsoft.com/office/powerpoint/2010/main" val="3065521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l.o.3: REQUIRED EXERCISE 4</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3271667453"/>
              </p:ext>
            </p:extLst>
          </p:nvPr>
        </p:nvGraphicFramePr>
        <p:xfrm>
          <a:off x="228600" y="2449830"/>
          <a:ext cx="8534401" cy="1783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1417320">
                <a:tc>
                  <a:txBody>
                    <a:bodyPr/>
                    <a:lstStyle/>
                    <a:p>
                      <a:r>
                        <a:rPr lang="en-US" sz="1400" b="0" i="0" kern="1200" cap="all" dirty="0">
                          <a:solidFill>
                            <a:schemeClr val="dk1"/>
                          </a:solidFill>
                          <a:effectLst/>
                          <a:latin typeface="+mn-lt"/>
                          <a:ea typeface="+mn-ea"/>
                          <a:cs typeface="+mn-cs"/>
                          <a:hlinkClick r:id="rId3"/>
                        </a:rPr>
                        <a:t>THE DUTY TO DISCLOSE MATERIAL CONFLICTS OF INTEREST WHEN MAKING A ROLLOVER RECOMMENDATION</a:t>
                      </a:r>
                      <a:endParaRPr lang="en-US" sz="1400" b="0"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https://www.cfp.net/ethics/compliance-resources/2019/10/the-duty-to-disclose-material-conflicts-of-interest-when-making-a-rollover-recommendation</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34</a:t>
            </a:fld>
            <a:endParaRPr lang="en-US" dirty="0"/>
          </a:p>
        </p:txBody>
      </p:sp>
    </p:spTree>
    <p:extLst>
      <p:ext uri="{BB962C8B-B14F-4D97-AF65-F5344CB8AC3E}">
        <p14:creationId xmlns:p14="http://schemas.microsoft.com/office/powerpoint/2010/main" val="113960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Handle Conflicts of Interest</a:t>
            </a:r>
            <a:endParaRPr lang="en-US" sz="2700" dirty="0">
              <a:solidFill>
                <a:schemeClr val="tx1"/>
              </a:solidFill>
            </a:endParaRPr>
          </a:p>
        </p:txBody>
      </p:sp>
      <p:sp>
        <p:nvSpPr>
          <p:cNvPr id="6" name="Content Placeholder 5"/>
          <p:cNvSpPr>
            <a:spLocks noGrp="1"/>
          </p:cNvSpPr>
          <p:nvPr>
            <p:ph idx="1"/>
          </p:nvPr>
        </p:nvSpPr>
        <p:spPr/>
        <p:txBody>
          <a:bodyPr>
            <a:normAutofit/>
          </a:bodyPr>
          <a:lstStyle/>
          <a:p>
            <a:pPr marL="0" indent="0">
              <a:lnSpc>
                <a:spcPct val="90000"/>
              </a:lnSpc>
              <a:buNone/>
              <a:defRPr sz="3200"/>
            </a:pPr>
            <a:r>
              <a:rPr lang="en-US" sz="2200" b="1" dirty="0"/>
              <a:t>For Material Conflicts that are not avoided:</a:t>
            </a:r>
          </a:p>
          <a:p>
            <a:pPr>
              <a:lnSpc>
                <a:spcPct val="90000"/>
              </a:lnSpc>
              <a:defRPr sz="3200"/>
            </a:pPr>
            <a:r>
              <a:rPr lang="en-US" sz="1900" dirty="0"/>
              <a:t>Provide Full Disclosure; </a:t>
            </a:r>
          </a:p>
          <a:p>
            <a:pPr marL="0" indent="0">
              <a:lnSpc>
                <a:spcPct val="90000"/>
              </a:lnSpc>
              <a:buNone/>
              <a:defRPr sz="3200"/>
            </a:pPr>
            <a:endParaRPr lang="en-US" sz="1900" dirty="0"/>
          </a:p>
          <a:p>
            <a:pPr>
              <a:lnSpc>
                <a:spcPct val="90000"/>
              </a:lnSpc>
              <a:defRPr sz="3200"/>
            </a:pPr>
            <a:r>
              <a:rPr lang="en-US" sz="1900" dirty="0"/>
              <a:t>Obtain Client’s Informed Consent; and</a:t>
            </a:r>
          </a:p>
          <a:p>
            <a:pPr marL="0" indent="0">
              <a:lnSpc>
                <a:spcPct val="90000"/>
              </a:lnSpc>
              <a:buNone/>
              <a:defRPr sz="3200"/>
            </a:pPr>
            <a:endParaRPr lang="en-US" sz="1900" dirty="0"/>
          </a:p>
          <a:p>
            <a:pPr>
              <a:lnSpc>
                <a:spcPct val="90000"/>
              </a:lnSpc>
              <a:defRPr sz="3200"/>
            </a:pPr>
            <a:r>
              <a:rPr lang="en-US" sz="1900" dirty="0"/>
              <a:t>Properly Manage the Conflict.</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35</a:t>
            </a:fld>
            <a:endParaRPr lang="en-US" dirty="0"/>
          </a:p>
        </p:txBody>
      </p:sp>
    </p:spTree>
    <p:extLst>
      <p:ext uri="{BB962C8B-B14F-4D97-AF65-F5344CB8AC3E}">
        <p14:creationId xmlns:p14="http://schemas.microsoft.com/office/powerpoint/2010/main" val="1421165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hangingPunct="0"/>
            <a:r>
              <a:rPr lang="en-US" sz="2700" dirty="0">
                <a:solidFill>
                  <a:prstClr val="black"/>
                </a:solidFill>
              </a:rPr>
              <a:t>Full Disclosure and Informed Consent</a:t>
            </a:r>
          </a:p>
        </p:txBody>
      </p:sp>
      <p:sp>
        <p:nvSpPr>
          <p:cNvPr id="3" name="Text Placeholder 2"/>
          <p:cNvSpPr>
            <a:spLocks noGrp="1"/>
          </p:cNvSpPr>
          <p:nvPr>
            <p:ph idx="1"/>
          </p:nvPr>
        </p:nvSpPr>
        <p:spPr>
          <a:xfrm>
            <a:off x="152400" y="823660"/>
            <a:ext cx="5330911" cy="3957889"/>
          </a:xfrm>
        </p:spPr>
        <p:txBody>
          <a:bodyPr>
            <a:noAutofit/>
          </a:bodyPr>
          <a:lstStyle/>
          <a:p>
            <a:r>
              <a:rPr lang="en-US" sz="1800" b="1" dirty="0">
                <a:solidFill>
                  <a:schemeClr val="tx1"/>
                </a:solidFill>
              </a:rPr>
              <a:t>Disclose “Sufficiently Specific Facts”</a:t>
            </a:r>
          </a:p>
          <a:p>
            <a:pPr lvl="1"/>
            <a:r>
              <a:rPr lang="en-US" sz="1600" dirty="0">
                <a:solidFill>
                  <a:schemeClr val="tx1"/>
                </a:solidFill>
              </a:rPr>
              <a:t>Would a reasonable Client understand the conflict and how it could affect the advice?</a:t>
            </a:r>
          </a:p>
          <a:p>
            <a:pPr lvl="1"/>
            <a:r>
              <a:rPr lang="en-US" sz="1600" dirty="0">
                <a:solidFill>
                  <a:schemeClr val="tx1"/>
                </a:solidFill>
              </a:rPr>
              <a:t>Ambiguity interpreted in favor of the Client</a:t>
            </a:r>
          </a:p>
          <a:p>
            <a:pPr marL="0" indent="0">
              <a:buNone/>
            </a:pPr>
            <a:endParaRPr lang="en-US" sz="1000" dirty="0">
              <a:solidFill>
                <a:schemeClr val="tx1"/>
              </a:solidFill>
            </a:endParaRPr>
          </a:p>
          <a:p>
            <a:r>
              <a:rPr lang="en-US" sz="1800" b="1" dirty="0">
                <a:solidFill>
                  <a:schemeClr val="tx1"/>
                </a:solidFill>
              </a:rPr>
              <a:t>Delivery</a:t>
            </a:r>
          </a:p>
          <a:p>
            <a:pPr lvl="1"/>
            <a:r>
              <a:rPr lang="en-US" sz="1600" dirty="0">
                <a:solidFill>
                  <a:schemeClr val="tx1"/>
                </a:solidFill>
              </a:rPr>
              <a:t>Written disclosure is not required</a:t>
            </a:r>
          </a:p>
          <a:p>
            <a:pPr lvl="1"/>
            <a:r>
              <a:rPr lang="en-US" sz="1600" dirty="0">
                <a:solidFill>
                  <a:schemeClr val="tx1"/>
                </a:solidFill>
              </a:rPr>
              <a:t>Oral disclosure weighed as CFP Board deems appropriate</a:t>
            </a:r>
          </a:p>
          <a:p>
            <a:pPr lvl="1"/>
            <a:endParaRPr lang="en-US" sz="1600" dirty="0">
              <a:solidFill>
                <a:schemeClr val="tx1"/>
              </a:solidFill>
            </a:endParaRPr>
          </a:p>
          <a:p>
            <a:r>
              <a:rPr lang="en-US" sz="1800" b="1" dirty="0">
                <a:solidFill>
                  <a:schemeClr val="tx1"/>
                </a:solidFill>
              </a:rPr>
              <a:t>Obtain Informed Consent</a:t>
            </a:r>
          </a:p>
          <a:p>
            <a:pPr lvl="1">
              <a:defRPr sz="3200"/>
            </a:pPr>
            <a:r>
              <a:rPr lang="en-US" sz="1600" dirty="0">
                <a:solidFill>
                  <a:schemeClr val="tx1"/>
                </a:solidFill>
              </a:rPr>
              <a:t>Written consent is not required</a:t>
            </a:r>
          </a:p>
          <a:p>
            <a:pPr lvl="1">
              <a:defRPr sz="3200"/>
            </a:pPr>
            <a:r>
              <a:rPr lang="en-US" sz="1600" dirty="0">
                <a:solidFill>
                  <a:schemeClr val="tx1"/>
                </a:solidFill>
              </a:rPr>
              <a:t>When will consent be inferred?</a:t>
            </a: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36</a:t>
            </a:fld>
            <a:endParaRPr lang="en-US" dirty="0"/>
          </a:p>
        </p:txBody>
      </p:sp>
      <p:graphicFrame>
        <p:nvGraphicFramePr>
          <p:cNvPr id="4" name="Diagram 3"/>
          <p:cNvGraphicFramePr/>
          <p:nvPr/>
        </p:nvGraphicFramePr>
        <p:xfrm>
          <a:off x="5483311" y="1809750"/>
          <a:ext cx="3429000" cy="190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151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Title 3"/>
          <p:cNvSpPr txBox="1">
            <a:spLocks noGrp="1"/>
          </p:cNvSpPr>
          <p:nvPr>
            <p:ph type="title"/>
          </p:nvPr>
        </p:nvSpPr>
        <p:spPr>
          <a:prstGeom prst="rect">
            <a:avLst/>
          </a:prstGeom>
        </p:spPr>
        <p:txBody>
          <a:bodyPr>
            <a:normAutofit/>
          </a:bodyPr>
          <a:lstStyle/>
          <a:p>
            <a:pPr hangingPunct="0"/>
            <a:r>
              <a:rPr lang="en-US" sz="2700" dirty="0">
                <a:solidFill>
                  <a:prstClr val="black"/>
                </a:solidFill>
              </a:rPr>
              <a:t>Must Also Manage Conflicts</a:t>
            </a:r>
            <a:endParaRPr sz="2700" dirty="0">
              <a:solidFill>
                <a:prstClr val="black"/>
              </a:solidFill>
            </a:endParaRPr>
          </a:p>
        </p:txBody>
      </p:sp>
      <p:sp>
        <p:nvSpPr>
          <p:cNvPr id="586" name="Content Placeholder 4"/>
          <p:cNvSpPr txBox="1">
            <a:spLocks noGrp="1"/>
          </p:cNvSpPr>
          <p:nvPr>
            <p:ph idx="1"/>
          </p:nvPr>
        </p:nvSpPr>
        <p:spPr>
          <a:prstGeom prst="rect">
            <a:avLst/>
          </a:prstGeom>
        </p:spPr>
        <p:txBody>
          <a:bodyPr>
            <a:normAutofit/>
          </a:bodyPr>
          <a:lstStyle/>
          <a:p>
            <a:pPr marL="0" indent="0">
              <a:buNone/>
              <a:defRPr sz="3200"/>
            </a:pPr>
            <a:r>
              <a:rPr lang="en-US" sz="2200" b="1" dirty="0">
                <a:solidFill>
                  <a:schemeClr val="tx1"/>
                </a:solidFill>
                <a:latin typeface="Arial" panose="020B0604020202020204" pitchFamily="34" charset="0"/>
                <a:cs typeface="Arial" panose="020B0604020202020204" pitchFamily="34" charset="0"/>
              </a:rPr>
              <a:t>Management of Conflicts</a:t>
            </a:r>
          </a:p>
          <a:p>
            <a:pPr>
              <a:defRPr sz="3200"/>
            </a:pPr>
            <a:r>
              <a:rPr lang="en-US" sz="2200" dirty="0">
                <a:solidFill>
                  <a:schemeClr val="tx1"/>
                </a:solidFill>
                <a:latin typeface="Arial" panose="020B0604020202020204" pitchFamily="34" charset="0"/>
                <a:cs typeface="Arial" panose="020B0604020202020204" pitchFamily="34" charset="0"/>
              </a:rPr>
              <a:t>Must adopt and follow business practices reasonably designed to prevent Material Conflicts from compromising the CFP</a:t>
            </a:r>
            <a:r>
              <a:rPr lang="en-US" sz="2200" baseline="30000" dirty="0">
                <a:solidFill>
                  <a:schemeClr val="tx1"/>
                </a:solidFill>
                <a:latin typeface="Arial" panose="020B0604020202020204" pitchFamily="34" charset="0"/>
                <a:cs typeface="Arial" panose="020B0604020202020204" pitchFamily="34" charset="0"/>
              </a:rPr>
              <a:t>®</a:t>
            </a:r>
            <a:r>
              <a:rPr lang="en-US" sz="2200" dirty="0">
                <a:solidFill>
                  <a:schemeClr val="tx1"/>
                </a:solidFill>
                <a:latin typeface="Arial" panose="020B0604020202020204" pitchFamily="34" charset="0"/>
                <a:cs typeface="Arial" panose="020B0604020202020204" pitchFamily="34" charset="0"/>
              </a:rPr>
              <a:t> professional’s ability to act in the Client’s best interests</a:t>
            </a:r>
            <a:endParaRPr lang="en-US" sz="2200" cap="all" dirty="0">
              <a:solidFill>
                <a:schemeClr val="tx1"/>
              </a:solidFill>
              <a:latin typeface="Arial" panose="020B0604020202020204" pitchFamily="34" charset="0"/>
              <a:cs typeface="Arial" panose="020B0604020202020204" pitchFamily="34" charset="0"/>
            </a:endParaRPr>
          </a:p>
          <a:p>
            <a:pPr marL="514350" lvl="1" indent="-171450">
              <a:spcBef>
                <a:spcPts val="375"/>
              </a:spcBef>
              <a:defRPr sz="3200"/>
            </a:pPr>
            <a:endParaRPr lang="en-US" dirty="0"/>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37</a:t>
            </a:fld>
            <a:endParaRPr lang="en-US" dirty="0"/>
          </a:p>
        </p:txBody>
      </p:sp>
      <p:graphicFrame>
        <p:nvGraphicFramePr>
          <p:cNvPr id="6" name="Diagram 5"/>
          <p:cNvGraphicFramePr/>
          <p:nvPr>
            <p:extLst>
              <p:ext uri="{D42A27DB-BD31-4B8C-83A1-F6EECF244321}">
                <p14:modId xmlns:p14="http://schemas.microsoft.com/office/powerpoint/2010/main" val="755815077"/>
              </p:ext>
            </p:extLst>
          </p:nvPr>
        </p:nvGraphicFramePr>
        <p:xfrm>
          <a:off x="1905000" y="2578166"/>
          <a:ext cx="4114800" cy="2091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176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 the Duty to Report to CFP Board and the Duty to Cooperate.</a:t>
            </a:r>
          </a:p>
        </p:txBody>
      </p:sp>
      <p:sp>
        <p:nvSpPr>
          <p:cNvPr id="5" name="Text Placeholder 4"/>
          <p:cNvSpPr>
            <a:spLocks noGrp="1"/>
          </p:cNvSpPr>
          <p:nvPr>
            <p:ph type="body" sz="quarter" idx="13"/>
          </p:nvPr>
        </p:nvSpPr>
        <p:spPr/>
        <p:txBody>
          <a:bodyPr/>
          <a:lstStyle/>
          <a:p>
            <a:r>
              <a:rPr lang="en-US" dirty="0"/>
              <a:t>LEARNING OBJECTIVE 4</a:t>
            </a: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38</a:t>
            </a:fld>
            <a:endParaRPr lang="en-US" dirty="0"/>
          </a:p>
        </p:txBody>
      </p:sp>
    </p:spTree>
    <p:extLst>
      <p:ext uri="{BB962C8B-B14F-4D97-AF65-F5344CB8AC3E}">
        <p14:creationId xmlns:p14="http://schemas.microsoft.com/office/powerpoint/2010/main" val="577979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p>
        </p:txBody>
      </p:sp>
      <p:sp>
        <p:nvSpPr>
          <p:cNvPr id="3" name="Content Placeholder 2"/>
          <p:cNvSpPr>
            <a:spLocks noGrp="1"/>
          </p:cNvSpPr>
          <p:nvPr>
            <p:ph idx="1"/>
          </p:nvPr>
        </p:nvSpPr>
        <p:spPr/>
        <p:txBody>
          <a:bodyPr>
            <a:normAutofit fontScale="85000" lnSpcReduction="10000"/>
          </a:bodyPr>
          <a:lstStyle/>
          <a:p>
            <a:r>
              <a:rPr lang="en-US" dirty="0"/>
              <a:t>The Duty to Report and the Duty to Cooperate are key elements of an enforcement program that seeks to detect potential misconduct.  A significant component of the value of CFP</a:t>
            </a:r>
            <a:r>
              <a:rPr lang="en-US" baseline="30000" dirty="0"/>
              <a:t>®</a:t>
            </a:r>
            <a:r>
              <a:rPr lang="en-US" dirty="0"/>
              <a:t> certification is derived from the fact that CFP Board enforces the </a:t>
            </a:r>
            <a:r>
              <a:rPr lang="en-US" i="1" dirty="0"/>
              <a:t>Code and Standards</a:t>
            </a:r>
            <a:r>
              <a:rPr lang="en-US" dirty="0"/>
              <a:t>.  </a:t>
            </a:r>
          </a:p>
          <a:p>
            <a:endParaRPr lang="en-US" dirty="0"/>
          </a:p>
          <a:p>
            <a:r>
              <a:rPr lang="en-US" dirty="0"/>
              <a:t>A CFP</a:t>
            </a:r>
            <a:r>
              <a:rPr lang="en-US" baseline="30000" dirty="0"/>
              <a:t>®</a:t>
            </a:r>
            <a:r>
              <a:rPr lang="en-US" dirty="0"/>
              <a:t> professional’s failure to report the required information to CFP Board constitutes a violation of the </a:t>
            </a:r>
            <a:r>
              <a:rPr lang="en-US" i="1" dirty="0"/>
              <a:t>Code and Standards</a:t>
            </a:r>
            <a:r>
              <a:rPr lang="en-US" dirty="0"/>
              <a:t>, even if the matter that the CFP</a:t>
            </a:r>
            <a:r>
              <a:rPr lang="en-US" baseline="30000" dirty="0"/>
              <a:t>®</a:t>
            </a:r>
            <a:r>
              <a:rPr lang="en-US" dirty="0"/>
              <a:t> professional was required to report does not reveal misconduct.</a:t>
            </a:r>
          </a:p>
          <a:p>
            <a:pPr marL="0" indent="0">
              <a:buNone/>
            </a:pPr>
            <a:r>
              <a:rPr lang="en-US" dirty="0"/>
              <a:t> </a:t>
            </a:r>
          </a:p>
          <a:p>
            <a:r>
              <a:rPr lang="en-US" dirty="0"/>
              <a:t>Effective January 2024, the sanction guideline for a violation of the Duty to Report will be a public censure.  </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39</a:t>
            </a:fld>
            <a:endParaRPr lang="en-US" dirty="0"/>
          </a:p>
        </p:txBody>
      </p:sp>
    </p:spTree>
    <p:extLst>
      <p:ext uri="{BB962C8B-B14F-4D97-AF65-F5344CB8AC3E}">
        <p14:creationId xmlns:p14="http://schemas.microsoft.com/office/powerpoint/2010/main" val="409675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700" dirty="0">
                <a:solidFill>
                  <a:schemeClr val="tx1"/>
                </a:solidFill>
              </a:rPr>
              <a:t>Disclaimer</a:t>
            </a:r>
          </a:p>
        </p:txBody>
      </p:sp>
      <p:sp>
        <p:nvSpPr>
          <p:cNvPr id="3" name="Text Placeholder 2"/>
          <p:cNvSpPr>
            <a:spLocks noGrp="1"/>
          </p:cNvSpPr>
          <p:nvPr>
            <p:ph idx="1"/>
          </p:nvPr>
        </p:nvSpPr>
        <p:spPr/>
        <p:txBody>
          <a:bodyPr>
            <a:normAutofit fontScale="25000" lnSpcReduction="20000"/>
          </a:bodyPr>
          <a:lstStyle/>
          <a:p>
            <a:pPr marL="0" indent="0">
              <a:buNone/>
            </a:pPr>
            <a:r>
              <a:rPr lang="en-US" sz="6200" dirty="0">
                <a:solidFill>
                  <a:schemeClr val="tx1"/>
                </a:solidFill>
              </a:rPr>
              <a:t>The content of this program is based on CFP Board’s </a:t>
            </a:r>
            <a:r>
              <a:rPr lang="en-US" sz="6200" i="1" dirty="0">
                <a:solidFill>
                  <a:schemeClr val="tx1"/>
                </a:solidFill>
              </a:rPr>
              <a:t>Code of Ethics and Standards of Conduct</a:t>
            </a:r>
            <a:r>
              <a:rPr lang="en-US" sz="6200" dirty="0">
                <a:solidFill>
                  <a:schemeClr val="tx1"/>
                </a:solidFill>
              </a:rPr>
              <a:t> (</a:t>
            </a:r>
            <a:r>
              <a:rPr lang="en-US" sz="6200" i="1" dirty="0">
                <a:solidFill>
                  <a:schemeClr val="tx1"/>
                </a:solidFill>
              </a:rPr>
              <a:t>Code and Standards</a:t>
            </a:r>
            <a:r>
              <a:rPr lang="en-US" sz="6200" dirty="0">
                <a:solidFill>
                  <a:schemeClr val="tx1"/>
                </a:solidFill>
              </a:rPr>
              <a:t>), which became effective on October 1, 2019. </a:t>
            </a:r>
          </a:p>
          <a:p>
            <a:pPr marL="0" indent="0">
              <a:buNone/>
            </a:pPr>
            <a:endParaRPr lang="en-US" sz="6200" dirty="0">
              <a:solidFill>
                <a:schemeClr val="tx1"/>
              </a:solidFill>
            </a:endParaRPr>
          </a:p>
          <a:p>
            <a:pPr marL="0" indent="0">
              <a:buNone/>
            </a:pPr>
            <a:r>
              <a:rPr lang="en-US" sz="6200" dirty="0">
                <a:solidFill>
                  <a:schemeClr val="tx1"/>
                </a:solidFill>
              </a:rPr>
              <a:t>CFP Board created and provided this slide deck to the CE Sponsor for presentation.  The presenter’s opinions do not necessarily represent those of CFP Board.  </a:t>
            </a:r>
          </a:p>
          <a:p>
            <a:pPr marL="0" indent="0">
              <a:buNone/>
            </a:pPr>
            <a:endParaRPr lang="en-US" sz="6200" dirty="0">
              <a:solidFill>
                <a:schemeClr val="tx1"/>
              </a:solidFill>
            </a:endParaRPr>
          </a:p>
          <a:p>
            <a:pPr marL="0" indent="0">
              <a:buNone/>
            </a:pPr>
            <a:r>
              <a:rPr lang="en-US" sz="6200" dirty="0">
                <a:solidFill>
                  <a:schemeClr val="tx1"/>
                </a:solidFill>
              </a:rPr>
              <a:t>All material associated with this program is the property of CFP Board and may not be resold, republished or copied without the prior written consent of CFP Board.  </a:t>
            </a: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900" dirty="0">
              <a:solidFill>
                <a:schemeClr val="tx1"/>
              </a:solidFill>
            </a:endParaRPr>
          </a:p>
          <a:p>
            <a:pPr marL="0" indent="0">
              <a:buNone/>
            </a:pPr>
            <a:endParaRPr lang="en-US" sz="5600" dirty="0">
              <a:solidFill>
                <a:schemeClr val="tx1"/>
              </a:solidFill>
            </a:endParaRPr>
          </a:p>
          <a:p>
            <a:pPr marL="0" indent="0">
              <a:buNone/>
            </a:pPr>
            <a:endParaRPr lang="en-US" sz="5600" dirty="0">
              <a:solidFill>
                <a:schemeClr val="tx1"/>
              </a:solidFill>
            </a:endParaRPr>
          </a:p>
          <a:p>
            <a:pPr marL="0" indent="0">
              <a:buNone/>
            </a:pPr>
            <a:endParaRPr lang="en-US" sz="5600" dirty="0">
              <a:solidFill>
                <a:schemeClr val="tx1"/>
              </a:solidFill>
            </a:endParaRPr>
          </a:p>
          <a:p>
            <a:pPr marL="0" indent="0">
              <a:buNone/>
            </a:pPr>
            <a:r>
              <a:rPr lang="en-US" sz="5600" dirty="0">
                <a:solidFill>
                  <a:schemeClr val="tx1"/>
                </a:solidFill>
              </a:rPr>
              <a:t>Copyright</a:t>
            </a:r>
            <a:r>
              <a:rPr lang="en-US" sz="5600" baseline="30000" dirty="0">
                <a:solidFill>
                  <a:schemeClr val="tx1"/>
                </a:solidFill>
              </a:rPr>
              <a:t>©  </a:t>
            </a:r>
            <a:r>
              <a:rPr lang="en-US" sz="5600" dirty="0">
                <a:solidFill>
                  <a:schemeClr val="tx1"/>
                </a:solidFill>
              </a:rPr>
              <a:t>2020 Certified Financial Planner Board of Standards, Inc.  All rights reserved. Reproduced with permission.</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a:t>
            </a:fld>
            <a:endParaRPr lang="en-US" dirty="0"/>
          </a:p>
        </p:txBody>
      </p:sp>
    </p:spTree>
    <p:extLst>
      <p:ext uri="{BB962C8B-B14F-4D97-AF65-F5344CB8AC3E}">
        <p14:creationId xmlns:p14="http://schemas.microsoft.com/office/powerpoint/2010/main" val="2314183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D5A4-25A3-466B-950A-F818A925084C}"/>
              </a:ext>
            </a:extLst>
          </p:cNvPr>
          <p:cNvSpPr>
            <a:spLocks noGrp="1"/>
          </p:cNvSpPr>
          <p:nvPr>
            <p:ph type="title"/>
          </p:nvPr>
        </p:nvSpPr>
        <p:spPr/>
        <p:txBody>
          <a:bodyPr/>
          <a:lstStyle/>
          <a:p>
            <a:r>
              <a:rPr lang="en-US" dirty="0">
                <a:solidFill>
                  <a:prstClr val="black"/>
                </a:solidFill>
              </a:rPr>
              <a:t>Duty to Report</a:t>
            </a:r>
            <a:endParaRPr lang="en-US" dirty="0"/>
          </a:p>
        </p:txBody>
      </p:sp>
      <p:sp>
        <p:nvSpPr>
          <p:cNvPr id="3" name="Content Placeholder 2">
            <a:extLst>
              <a:ext uri="{FF2B5EF4-FFF2-40B4-BE49-F238E27FC236}">
                <a16:creationId xmlns:a16="http://schemas.microsoft.com/office/drawing/2014/main" id="{587982DD-0080-4AC6-B7C8-87190594E0FF}"/>
              </a:ext>
            </a:extLst>
          </p:cNvPr>
          <p:cNvSpPr>
            <a:spLocks noGrp="1"/>
          </p:cNvSpPr>
          <p:nvPr>
            <p:ph idx="1"/>
          </p:nvPr>
        </p:nvSpPr>
        <p:spPr/>
        <p:txBody>
          <a:bodyPr>
            <a:normAutofit lnSpcReduction="10000"/>
          </a:bodyPr>
          <a:lstStyle/>
          <a:p>
            <a:r>
              <a:rPr lang="en-US" sz="1900" dirty="0">
                <a:solidFill>
                  <a:prstClr val="black"/>
                </a:solidFill>
              </a:rPr>
              <a:t>Applies at the </a:t>
            </a:r>
            <a:r>
              <a:rPr lang="en-US" sz="1900" u="sng" dirty="0">
                <a:solidFill>
                  <a:prstClr val="black"/>
                </a:solidFill>
              </a:rPr>
              <a:t>initiation</a:t>
            </a:r>
            <a:r>
              <a:rPr lang="en-US" sz="1900" dirty="0">
                <a:solidFill>
                  <a:prstClr val="black"/>
                </a:solidFill>
              </a:rPr>
              <a:t> and the </a:t>
            </a:r>
            <a:r>
              <a:rPr lang="en-US" sz="1900" u="sng" dirty="0">
                <a:solidFill>
                  <a:prstClr val="black"/>
                </a:solidFill>
              </a:rPr>
              <a:t>conclusion</a:t>
            </a:r>
            <a:r>
              <a:rPr lang="en-US" sz="1900" dirty="0">
                <a:solidFill>
                  <a:prstClr val="black"/>
                </a:solidFill>
              </a:rPr>
              <a:t> of the reportable matter.</a:t>
            </a:r>
          </a:p>
          <a:p>
            <a:pPr marL="0" indent="0">
              <a:buNone/>
            </a:pPr>
            <a:endParaRPr lang="en-US" sz="1900" dirty="0">
              <a:solidFill>
                <a:prstClr val="black"/>
              </a:solidFill>
            </a:endParaRPr>
          </a:p>
          <a:p>
            <a:r>
              <a:rPr lang="en-US" sz="1900" dirty="0">
                <a:solidFill>
                  <a:prstClr val="black"/>
                </a:solidFill>
              </a:rPr>
              <a:t>The information must be reported within 30 days.</a:t>
            </a:r>
          </a:p>
          <a:p>
            <a:pPr marL="0" indent="0">
              <a:buNone/>
            </a:pPr>
            <a:endParaRPr lang="en-US" sz="1900" dirty="0">
              <a:solidFill>
                <a:prstClr val="black"/>
              </a:solidFill>
            </a:endParaRPr>
          </a:p>
          <a:p>
            <a:pPr lvl="0"/>
            <a:r>
              <a:rPr lang="en-US" sz="1900" dirty="0">
                <a:solidFill>
                  <a:prstClr val="black"/>
                </a:solidFill>
              </a:rPr>
              <a:t>Must include a narrative statement that describes the material facts and the outcome or status of the reportable matter.</a:t>
            </a:r>
          </a:p>
          <a:p>
            <a:pPr marL="0" lvl="0" indent="0">
              <a:buNone/>
            </a:pPr>
            <a:endParaRPr lang="en-US" sz="1900" dirty="0">
              <a:solidFill>
                <a:prstClr val="black"/>
              </a:solidFill>
            </a:endParaRPr>
          </a:p>
          <a:p>
            <a:pPr lvl="0"/>
            <a:r>
              <a:rPr lang="en-US" sz="1900" dirty="0">
                <a:solidFill>
                  <a:prstClr val="black"/>
                </a:solidFill>
              </a:rPr>
              <a:t>Online reporting form that is located at </a:t>
            </a:r>
            <a:r>
              <a:rPr lang="en-US" sz="1900" u="sng" dirty="0">
                <a:solidFill>
                  <a:prstClr val="black"/>
                </a:solidFill>
                <a:hlinkClick r:id="rId3">
                  <a:extLst>
                    <a:ext uri="{A12FA001-AC4F-418D-AE19-62706E023703}">
                      <ahyp:hlinkClr xmlns:ahyp="http://schemas.microsoft.com/office/drawing/2018/hyperlinkcolor" val="tx"/>
                    </a:ext>
                  </a:extLst>
                </a:hlinkClick>
              </a:rPr>
              <a:t>CFP.net/ethics/reporting</a:t>
            </a:r>
            <a:r>
              <a:rPr lang="en-US" sz="1900" dirty="0">
                <a:solidFill>
                  <a:prstClr val="black"/>
                </a:solidFill>
              </a:rPr>
              <a:t>.</a:t>
            </a:r>
          </a:p>
          <a:p>
            <a:pPr marL="0" lvl="0" indent="0">
              <a:buNone/>
            </a:pPr>
            <a:endParaRPr lang="en-US" sz="1900" dirty="0">
              <a:solidFill>
                <a:prstClr val="black"/>
              </a:solidFill>
            </a:endParaRPr>
          </a:p>
          <a:p>
            <a:pPr lvl="0"/>
            <a:r>
              <a:rPr lang="en-US" sz="1900" dirty="0">
                <a:solidFill>
                  <a:prstClr val="black"/>
                </a:solidFill>
              </a:rPr>
              <a:t>Contact CFP Board if you have questions.  You may seek guidance on the Duty to Report at </a:t>
            </a:r>
            <a:r>
              <a:rPr lang="en-US" sz="1900" u="sng" dirty="0">
                <a:solidFill>
                  <a:prstClr val="black"/>
                </a:solidFill>
                <a:hlinkClick r:id="rId4">
                  <a:extLst>
                    <a:ext uri="{A12FA001-AC4F-418D-AE19-62706E023703}">
                      <ahyp:hlinkClr xmlns:ahyp="http://schemas.microsoft.com/office/drawing/2018/hyperlinkcolor" val="tx"/>
                    </a:ext>
                  </a:extLst>
                </a:hlinkClick>
              </a:rPr>
              <a:t>compliance@cfpboard.org</a:t>
            </a:r>
            <a:r>
              <a:rPr lang="en-US" sz="1900" dirty="0">
                <a:solidFill>
                  <a:prstClr val="black"/>
                </a:solidFill>
                <a:hlinkClick r:id="rId4">
                  <a:extLst>
                    <a:ext uri="{A12FA001-AC4F-418D-AE19-62706E023703}">
                      <ahyp:hlinkClr xmlns:ahyp="http://schemas.microsoft.com/office/drawing/2018/hyperlinkcolor" val="tx"/>
                    </a:ext>
                  </a:extLst>
                </a:hlinkClick>
              </a:rPr>
              <a:t>.</a:t>
            </a:r>
            <a:endParaRPr lang="en-US" sz="1900" dirty="0">
              <a:solidFill>
                <a:prstClr val="black"/>
              </a:solidFill>
            </a:endParaRPr>
          </a:p>
          <a:p>
            <a:pPr lvl="0"/>
            <a:endParaRPr lang="en-US" sz="1900" dirty="0">
              <a:solidFill>
                <a:prstClr val="black"/>
              </a:solidFill>
            </a:endParaRPr>
          </a:p>
          <a:p>
            <a:pPr lvl="0"/>
            <a:endParaRPr lang="en-US" sz="1900" dirty="0">
              <a:solidFill>
                <a:prstClr val="black"/>
              </a:solidFill>
            </a:endParaRPr>
          </a:p>
          <a:p>
            <a:pPr lvl="0"/>
            <a:endParaRPr lang="en-US" sz="1900" dirty="0">
              <a:solidFill>
                <a:prstClr val="black"/>
              </a:solidFill>
            </a:endParaRPr>
          </a:p>
          <a:p>
            <a:endParaRPr lang="en-US" sz="1900" dirty="0">
              <a:solidFill>
                <a:prstClr val="black"/>
              </a:solidFill>
            </a:endParaRPr>
          </a:p>
          <a:p>
            <a:endParaRPr lang="en-US" sz="1900" dirty="0">
              <a:solidFill>
                <a:prstClr val="black"/>
              </a:solidFill>
            </a:endParaRPr>
          </a:p>
          <a:p>
            <a:endParaRPr lang="en-US" dirty="0"/>
          </a:p>
        </p:txBody>
      </p:sp>
      <p:sp>
        <p:nvSpPr>
          <p:cNvPr id="5" name="Slide Number Placeholder 4">
            <a:extLst>
              <a:ext uri="{FF2B5EF4-FFF2-40B4-BE49-F238E27FC236}">
                <a16:creationId xmlns:a16="http://schemas.microsoft.com/office/drawing/2014/main" id="{4EE228C9-F8D5-4C07-A90F-90463EC96EAD}"/>
              </a:ext>
            </a:extLst>
          </p:cNvPr>
          <p:cNvSpPr>
            <a:spLocks noGrp="1"/>
          </p:cNvSpPr>
          <p:nvPr>
            <p:ph type="sldNum" sz="quarter" idx="12"/>
          </p:nvPr>
        </p:nvSpPr>
        <p:spPr/>
        <p:txBody>
          <a:bodyPr/>
          <a:lstStyle/>
          <a:p>
            <a:pPr>
              <a:defRPr/>
            </a:pPr>
            <a:fld id="{3E9C9FDC-FC42-4F2B-B2DB-F1B41CA703B5}" type="slidenum">
              <a:rPr lang="en-US" smtClean="0"/>
              <a:pPr>
                <a:defRPr/>
              </a:pPr>
              <a:t>40</a:t>
            </a:fld>
            <a:endParaRPr lang="en-US" dirty="0"/>
          </a:p>
        </p:txBody>
      </p:sp>
    </p:spTree>
    <p:extLst>
      <p:ext uri="{BB962C8B-B14F-4D97-AF65-F5344CB8AC3E}">
        <p14:creationId xmlns:p14="http://schemas.microsoft.com/office/powerpoint/2010/main" val="606240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0CCD34-CB10-4AEE-8873-1710C975C708}"/>
              </a:ext>
            </a:extLst>
          </p:cNvPr>
          <p:cNvSpPr>
            <a:spLocks noGrp="1"/>
          </p:cNvSpPr>
          <p:nvPr>
            <p:ph type="sldNum" sz="quarter" idx="12"/>
          </p:nvPr>
        </p:nvSpPr>
        <p:spPr/>
        <p:txBody>
          <a:bodyPr/>
          <a:lstStyle/>
          <a:p>
            <a:pPr>
              <a:defRPr/>
            </a:pPr>
            <a:fld id="{3E9C9FDC-FC42-4F2B-B2DB-F1B41CA703B5}" type="slidenum">
              <a:rPr lang="en-US" smtClean="0"/>
              <a:pPr>
                <a:defRPr/>
              </a:pPr>
              <a:t>41</a:t>
            </a:fld>
            <a:endParaRPr lang="en-US" dirty="0"/>
          </a:p>
        </p:txBody>
      </p:sp>
      <p:sp>
        <p:nvSpPr>
          <p:cNvPr id="4" name="Title 1">
            <a:extLst>
              <a:ext uri="{FF2B5EF4-FFF2-40B4-BE49-F238E27FC236}">
                <a16:creationId xmlns:a16="http://schemas.microsoft.com/office/drawing/2014/main" id="{474CF35C-E8AB-4070-A371-68CF83766EAA}"/>
              </a:ext>
            </a:extLst>
          </p:cNvPr>
          <p:cNvSpPr txBox="1">
            <a:spLocks/>
          </p:cNvSpPr>
          <p:nvPr/>
        </p:nvSpPr>
        <p:spPr>
          <a:xfrm>
            <a:off x="366993" y="0"/>
            <a:ext cx="6719607" cy="5905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r>
              <a:rPr lang="en-US" sz="2000" dirty="0">
                <a:solidFill>
                  <a:schemeClr val="tx1"/>
                </a:solidFill>
              </a:rPr>
              <a:t>Self reporting</a:t>
            </a:r>
          </a:p>
        </p:txBody>
      </p:sp>
      <p:sp>
        <p:nvSpPr>
          <p:cNvPr id="7" name="Footer Placeholder 5">
            <a:extLst>
              <a:ext uri="{FF2B5EF4-FFF2-40B4-BE49-F238E27FC236}">
                <a16:creationId xmlns:a16="http://schemas.microsoft.com/office/drawing/2014/main" id="{6C39020D-CDC0-42AC-89CE-C782B031202B}"/>
              </a:ext>
            </a:extLst>
          </p:cNvPr>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r>
              <a:rPr kumimoji="1" lang="en-US" dirty="0">
                <a:latin typeface="Arial"/>
                <a:cs typeface="Arial"/>
              </a:rPr>
              <a:t>Confidential: Certified Financial Planner Board of Standards, Inc. All rights reserved.</a:t>
            </a:r>
          </a:p>
        </p:txBody>
      </p:sp>
      <p:pic>
        <p:nvPicPr>
          <p:cNvPr id="5" name="Picture 4">
            <a:extLst>
              <a:ext uri="{FF2B5EF4-FFF2-40B4-BE49-F238E27FC236}">
                <a16:creationId xmlns:a16="http://schemas.microsoft.com/office/drawing/2014/main" id="{3751C4FB-08B2-437A-9F46-808295F1082C}"/>
              </a:ext>
            </a:extLst>
          </p:cNvPr>
          <p:cNvPicPr>
            <a:picLocks noChangeAspect="1"/>
          </p:cNvPicPr>
          <p:nvPr/>
        </p:nvPicPr>
        <p:blipFill>
          <a:blip r:embed="rId3"/>
          <a:stretch>
            <a:fillRect/>
          </a:stretch>
        </p:blipFill>
        <p:spPr>
          <a:xfrm>
            <a:off x="366993" y="1286054"/>
            <a:ext cx="5527660" cy="3181350"/>
          </a:xfrm>
          <a:prstGeom prst="rect">
            <a:avLst/>
          </a:prstGeom>
        </p:spPr>
      </p:pic>
      <p:sp>
        <p:nvSpPr>
          <p:cNvPr id="8" name="TextBox 7">
            <a:extLst>
              <a:ext uri="{FF2B5EF4-FFF2-40B4-BE49-F238E27FC236}">
                <a16:creationId xmlns:a16="http://schemas.microsoft.com/office/drawing/2014/main" id="{AC53E4D2-D706-4098-95CB-885126F1A4EC}"/>
              </a:ext>
            </a:extLst>
          </p:cNvPr>
          <p:cNvSpPr txBox="1"/>
          <p:nvPr/>
        </p:nvSpPr>
        <p:spPr>
          <a:xfrm>
            <a:off x="6134100" y="1352550"/>
            <a:ext cx="2781300" cy="1631216"/>
          </a:xfrm>
          <a:prstGeom prst="rect">
            <a:avLst/>
          </a:prstGeom>
          <a:noFill/>
        </p:spPr>
        <p:txBody>
          <a:bodyPr wrap="square" rtlCol="0">
            <a:spAutoFit/>
          </a:bodyPr>
          <a:lstStyle/>
          <a:p>
            <a:pPr lvl="1" indent="-339725">
              <a:spcAft>
                <a:spcPts val="600"/>
              </a:spcAft>
              <a:buClr>
                <a:srgbClr val="FFC000"/>
              </a:buClr>
              <a:buFont typeface="Wingdings" panose="05000000000000000000" pitchFamily="2" charset="2"/>
              <a:buChar char="§"/>
            </a:pPr>
            <a:r>
              <a:rPr lang="en-US" dirty="0"/>
              <a:t>Easily accessible from Dashboard</a:t>
            </a:r>
          </a:p>
          <a:p>
            <a:pPr lvl="1" indent="-339725">
              <a:spcAft>
                <a:spcPts val="600"/>
              </a:spcAft>
              <a:buClr>
                <a:srgbClr val="FFC000"/>
              </a:buClr>
              <a:buFont typeface="Wingdings" panose="05000000000000000000" pitchFamily="2" charset="2"/>
              <a:buChar char="§"/>
            </a:pPr>
            <a:r>
              <a:rPr lang="en-US" dirty="0"/>
              <a:t>Always available</a:t>
            </a:r>
          </a:p>
          <a:p>
            <a:pPr lvl="1" indent="-339725">
              <a:spcAft>
                <a:spcPts val="600"/>
              </a:spcAft>
              <a:buClr>
                <a:srgbClr val="FFC000"/>
              </a:buClr>
              <a:buFont typeface="Wingdings" panose="05000000000000000000" pitchFamily="2" charset="2"/>
              <a:buChar char="§"/>
            </a:pPr>
            <a:r>
              <a:rPr lang="en-US" dirty="0"/>
              <a:t>Reports stored in permanent record</a:t>
            </a:r>
          </a:p>
        </p:txBody>
      </p:sp>
    </p:spTree>
    <p:extLst>
      <p:ext uri="{BB962C8B-B14F-4D97-AF65-F5344CB8AC3E}">
        <p14:creationId xmlns:p14="http://schemas.microsoft.com/office/powerpoint/2010/main" val="3919155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955"/>
            <a:ext cx="6915150" cy="461395"/>
          </a:xfrm>
        </p:spPr>
        <p:txBody>
          <a:bodyPr/>
          <a:lstStyle/>
          <a:p>
            <a:r>
              <a:rPr lang="en-US" dirty="0">
                <a:solidFill>
                  <a:schemeClr val="tx1"/>
                </a:solidFill>
              </a:rPr>
              <a:t>You Are Required to Report:</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42</a:t>
            </a:fld>
            <a:endParaRPr lang="en-US" dirty="0"/>
          </a:p>
        </p:txBody>
      </p:sp>
      <p:sp>
        <p:nvSpPr>
          <p:cNvPr id="6" name="Footer Placeholder 5">
            <a:extLst>
              <a:ext uri="{FF2B5EF4-FFF2-40B4-BE49-F238E27FC236}">
                <a16:creationId xmlns:a16="http://schemas.microsoft.com/office/drawing/2014/main" id="{F64A72EE-AFFA-4133-A696-E1E60359686D}"/>
              </a:ext>
            </a:extLst>
          </p:cNvPr>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defTabSz="914378">
              <a:defRPr/>
            </a:pPr>
            <a:r>
              <a:rPr kumimoji="1" lang="en-US" dirty="0">
                <a:solidFill>
                  <a:prstClr val="black">
                    <a:lumMod val="50000"/>
                    <a:lumOff val="50000"/>
                  </a:prstClr>
                </a:solidFill>
                <a:latin typeface="Arial"/>
                <a:cs typeface="Arial"/>
              </a:rPr>
              <a:t>Confidential: Certified Financial Planner Board of Standards, Inc. All rights reserved.</a:t>
            </a:r>
          </a:p>
        </p:txBody>
      </p:sp>
      <p:pic>
        <p:nvPicPr>
          <p:cNvPr id="3" name="Picture 2">
            <a:extLst>
              <a:ext uri="{FF2B5EF4-FFF2-40B4-BE49-F238E27FC236}">
                <a16:creationId xmlns:a16="http://schemas.microsoft.com/office/drawing/2014/main" id="{F54B032E-9CE9-4A56-9DB5-6F5F01CC4CD6}"/>
              </a:ext>
            </a:extLst>
          </p:cNvPr>
          <p:cNvPicPr>
            <a:picLocks noChangeAspect="1"/>
          </p:cNvPicPr>
          <p:nvPr/>
        </p:nvPicPr>
        <p:blipFill>
          <a:blip r:embed="rId3"/>
          <a:stretch>
            <a:fillRect/>
          </a:stretch>
        </p:blipFill>
        <p:spPr>
          <a:xfrm>
            <a:off x="385608" y="1250779"/>
            <a:ext cx="8028846" cy="3002814"/>
          </a:xfrm>
          <a:prstGeom prst="rect">
            <a:avLst/>
          </a:prstGeom>
        </p:spPr>
      </p:pic>
    </p:spTree>
    <p:extLst>
      <p:ext uri="{BB962C8B-B14F-4D97-AF65-F5344CB8AC3E}">
        <p14:creationId xmlns:p14="http://schemas.microsoft.com/office/powerpoint/2010/main" val="1906606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955"/>
            <a:ext cx="6915150" cy="537595"/>
          </a:xfrm>
        </p:spPr>
        <p:txBody>
          <a:bodyPr/>
          <a:lstStyle/>
          <a:p>
            <a:r>
              <a:rPr lang="en-US" dirty="0">
                <a:solidFill>
                  <a:schemeClr val="tx1"/>
                </a:solidFill>
              </a:rPr>
              <a:t>You Are Required to Report</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43</a:t>
            </a:fld>
            <a:endParaRPr lang="en-US" dirty="0"/>
          </a:p>
        </p:txBody>
      </p:sp>
      <p:sp>
        <p:nvSpPr>
          <p:cNvPr id="6" name="Footer Placeholder 5">
            <a:extLst>
              <a:ext uri="{FF2B5EF4-FFF2-40B4-BE49-F238E27FC236}">
                <a16:creationId xmlns:a16="http://schemas.microsoft.com/office/drawing/2014/main" id="{F64A72EE-AFFA-4133-A696-E1E60359686D}"/>
              </a:ext>
            </a:extLst>
          </p:cNvPr>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defTabSz="914378">
              <a:defRPr/>
            </a:pPr>
            <a:r>
              <a:rPr kumimoji="1" lang="en-US" dirty="0">
                <a:solidFill>
                  <a:prstClr val="black">
                    <a:lumMod val="50000"/>
                    <a:lumOff val="50000"/>
                  </a:prstClr>
                </a:solidFill>
                <a:latin typeface="Arial"/>
                <a:cs typeface="Arial"/>
              </a:rPr>
              <a:t>Confidential: Certified Financial Planner Board of Standards, Inc. All rights reserved.</a:t>
            </a:r>
          </a:p>
        </p:txBody>
      </p:sp>
      <p:pic>
        <p:nvPicPr>
          <p:cNvPr id="4" name="Picture 3">
            <a:extLst>
              <a:ext uri="{FF2B5EF4-FFF2-40B4-BE49-F238E27FC236}">
                <a16:creationId xmlns:a16="http://schemas.microsoft.com/office/drawing/2014/main" id="{8E6A1B96-1F45-43A4-B4C0-F5F0B8B4D90C}"/>
              </a:ext>
            </a:extLst>
          </p:cNvPr>
          <p:cNvPicPr>
            <a:picLocks noChangeAspect="1"/>
          </p:cNvPicPr>
          <p:nvPr/>
        </p:nvPicPr>
        <p:blipFill>
          <a:blip r:embed="rId3"/>
          <a:stretch>
            <a:fillRect/>
          </a:stretch>
        </p:blipFill>
        <p:spPr>
          <a:xfrm>
            <a:off x="316552" y="1108580"/>
            <a:ext cx="8626559" cy="3528735"/>
          </a:xfrm>
          <a:prstGeom prst="rect">
            <a:avLst/>
          </a:prstGeom>
        </p:spPr>
      </p:pic>
    </p:spTree>
    <p:extLst>
      <p:ext uri="{BB962C8B-B14F-4D97-AF65-F5344CB8AC3E}">
        <p14:creationId xmlns:p14="http://schemas.microsoft.com/office/powerpoint/2010/main" val="1712446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955"/>
            <a:ext cx="6915150" cy="461395"/>
          </a:xfrm>
        </p:spPr>
        <p:txBody>
          <a:bodyPr/>
          <a:lstStyle/>
          <a:p>
            <a:r>
              <a:rPr lang="en-US" dirty="0">
                <a:solidFill>
                  <a:schemeClr val="tx1"/>
                </a:solidFill>
              </a:rPr>
              <a:t>You Are Required to Report</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44</a:t>
            </a:fld>
            <a:endParaRPr lang="en-US" dirty="0"/>
          </a:p>
        </p:txBody>
      </p:sp>
      <p:sp>
        <p:nvSpPr>
          <p:cNvPr id="6" name="Footer Placeholder 5">
            <a:extLst>
              <a:ext uri="{FF2B5EF4-FFF2-40B4-BE49-F238E27FC236}">
                <a16:creationId xmlns:a16="http://schemas.microsoft.com/office/drawing/2014/main" id="{F64A72EE-AFFA-4133-A696-E1E60359686D}"/>
              </a:ext>
            </a:extLst>
          </p:cNvPr>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defTabSz="914378">
              <a:defRPr/>
            </a:pPr>
            <a:r>
              <a:rPr kumimoji="1" lang="en-US" dirty="0">
                <a:solidFill>
                  <a:prstClr val="black">
                    <a:lumMod val="50000"/>
                    <a:lumOff val="50000"/>
                  </a:prstClr>
                </a:solidFill>
                <a:latin typeface="Arial"/>
                <a:cs typeface="Arial"/>
              </a:rPr>
              <a:t>Confidential: Certified Financial Planner Board of Standards, Inc. All rights reserved.</a:t>
            </a:r>
          </a:p>
        </p:txBody>
      </p:sp>
      <p:pic>
        <p:nvPicPr>
          <p:cNvPr id="7" name="Picture 6">
            <a:extLst>
              <a:ext uri="{FF2B5EF4-FFF2-40B4-BE49-F238E27FC236}">
                <a16:creationId xmlns:a16="http://schemas.microsoft.com/office/drawing/2014/main" id="{60188E0E-C150-4DA7-8D7F-10F7919125B3}"/>
              </a:ext>
            </a:extLst>
          </p:cNvPr>
          <p:cNvPicPr>
            <a:picLocks noChangeAspect="1"/>
          </p:cNvPicPr>
          <p:nvPr/>
        </p:nvPicPr>
        <p:blipFill>
          <a:blip r:embed="rId3"/>
          <a:stretch>
            <a:fillRect/>
          </a:stretch>
        </p:blipFill>
        <p:spPr>
          <a:xfrm>
            <a:off x="157957" y="1262890"/>
            <a:ext cx="8452643" cy="2617721"/>
          </a:xfrm>
          <a:prstGeom prst="rect">
            <a:avLst/>
          </a:prstGeom>
        </p:spPr>
      </p:pic>
    </p:spTree>
    <p:extLst>
      <p:ext uri="{BB962C8B-B14F-4D97-AF65-F5344CB8AC3E}">
        <p14:creationId xmlns:p14="http://schemas.microsoft.com/office/powerpoint/2010/main" val="296094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955"/>
            <a:ext cx="6915150" cy="537595"/>
          </a:xfrm>
        </p:spPr>
        <p:txBody>
          <a:bodyPr/>
          <a:lstStyle/>
          <a:p>
            <a:r>
              <a:rPr lang="en-US" dirty="0">
                <a:solidFill>
                  <a:schemeClr val="tx1"/>
                </a:solidFill>
              </a:rPr>
              <a:t>You Are Required to Report</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45</a:t>
            </a:fld>
            <a:endParaRPr lang="en-US" dirty="0"/>
          </a:p>
        </p:txBody>
      </p:sp>
      <p:sp>
        <p:nvSpPr>
          <p:cNvPr id="6" name="Footer Placeholder 5">
            <a:extLst>
              <a:ext uri="{FF2B5EF4-FFF2-40B4-BE49-F238E27FC236}">
                <a16:creationId xmlns:a16="http://schemas.microsoft.com/office/drawing/2014/main" id="{F64A72EE-AFFA-4133-A696-E1E60359686D}"/>
              </a:ext>
            </a:extLst>
          </p:cNvPr>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defTabSz="914378">
              <a:defRPr/>
            </a:pPr>
            <a:r>
              <a:rPr kumimoji="1" lang="en-US" dirty="0">
                <a:solidFill>
                  <a:prstClr val="black">
                    <a:lumMod val="50000"/>
                    <a:lumOff val="50000"/>
                  </a:prstClr>
                </a:solidFill>
                <a:latin typeface="Arial"/>
                <a:cs typeface="Arial"/>
              </a:rPr>
              <a:t>Confidential: Certified Financial Planner Board of Standards, Inc. All rights reserved.</a:t>
            </a:r>
          </a:p>
        </p:txBody>
      </p:sp>
      <p:pic>
        <p:nvPicPr>
          <p:cNvPr id="4" name="Picture 3">
            <a:extLst>
              <a:ext uri="{FF2B5EF4-FFF2-40B4-BE49-F238E27FC236}">
                <a16:creationId xmlns:a16="http://schemas.microsoft.com/office/drawing/2014/main" id="{50074083-B9F3-45F3-BE0C-113D56E23562}"/>
              </a:ext>
            </a:extLst>
          </p:cNvPr>
          <p:cNvPicPr>
            <a:picLocks noChangeAspect="1"/>
          </p:cNvPicPr>
          <p:nvPr/>
        </p:nvPicPr>
        <p:blipFill>
          <a:blip r:embed="rId3"/>
          <a:stretch>
            <a:fillRect/>
          </a:stretch>
        </p:blipFill>
        <p:spPr>
          <a:xfrm>
            <a:off x="264538" y="1330779"/>
            <a:ext cx="8722265" cy="1926771"/>
          </a:xfrm>
          <a:prstGeom prst="rect">
            <a:avLst/>
          </a:prstGeom>
        </p:spPr>
      </p:pic>
    </p:spTree>
    <p:extLst>
      <p:ext uri="{BB962C8B-B14F-4D97-AF65-F5344CB8AC3E}">
        <p14:creationId xmlns:p14="http://schemas.microsoft.com/office/powerpoint/2010/main" val="304494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Cooperate</a:t>
            </a:r>
          </a:p>
        </p:txBody>
      </p:sp>
      <p:sp>
        <p:nvSpPr>
          <p:cNvPr id="3" name="Content Placeholder 2"/>
          <p:cNvSpPr>
            <a:spLocks noGrp="1"/>
          </p:cNvSpPr>
          <p:nvPr>
            <p:ph idx="1"/>
          </p:nvPr>
        </p:nvSpPr>
        <p:spPr>
          <a:xfrm>
            <a:off x="152400" y="823661"/>
            <a:ext cx="8610600" cy="3657600"/>
          </a:xfrm>
        </p:spPr>
        <p:txBody>
          <a:bodyPr>
            <a:normAutofit fontScale="85000" lnSpcReduction="10000"/>
          </a:bodyPr>
          <a:lstStyle/>
          <a:p>
            <a:pPr marL="0" indent="0">
              <a:buNone/>
            </a:pPr>
            <a:r>
              <a:rPr lang="en-US" dirty="0"/>
              <a:t>The </a:t>
            </a:r>
            <a:r>
              <a:rPr lang="en-US" i="1" dirty="0"/>
              <a:t>Code and Standards </a:t>
            </a:r>
            <a:r>
              <a:rPr lang="en-US" dirty="0"/>
              <a:t>(Standard E.5.) also expands upon a CFP</a:t>
            </a:r>
            <a:r>
              <a:rPr lang="en-US" baseline="30000" dirty="0"/>
              <a:t>®</a:t>
            </a:r>
            <a:r>
              <a:rPr lang="en-US" dirty="0"/>
              <a:t> professional’s Duty to Cooperate. </a:t>
            </a:r>
          </a:p>
          <a:p>
            <a:r>
              <a:rPr lang="en-US" dirty="0"/>
              <a:t>A CFP</a:t>
            </a:r>
            <a:r>
              <a:rPr lang="en-US" baseline="30000" dirty="0"/>
              <a:t>®</a:t>
            </a:r>
            <a:r>
              <a:rPr lang="en-US" dirty="0"/>
              <a:t> professional may not make false or misleading representations to CFP Board or obstruct CFP Board in the performance of its duties. </a:t>
            </a:r>
          </a:p>
          <a:p>
            <a:r>
              <a:rPr lang="en-US" dirty="0"/>
              <a:t>A CFP</a:t>
            </a:r>
            <a:r>
              <a:rPr lang="en-US" baseline="30000" dirty="0"/>
              <a:t>®</a:t>
            </a:r>
            <a:r>
              <a:rPr lang="en-US" dirty="0"/>
              <a:t> professional also must cooperate fully with CFP Board’s requests, investigations, disciplinary proceedings, and disciplinary decisions. </a:t>
            </a:r>
          </a:p>
          <a:p>
            <a:r>
              <a:rPr lang="en-US" dirty="0"/>
              <a:t>As described more fully in CFP Board’s </a:t>
            </a:r>
            <a:r>
              <a:rPr lang="en-US" i="1" dirty="0"/>
              <a:t>Procedural Rules </a:t>
            </a:r>
            <a:r>
              <a:rPr lang="en-US" dirty="0"/>
              <a:t>(Article 1.3), cooperation includes providing documents and information, admitting or denying facts, appearing for oral examination, and using reasonable efforts to obtain documents, information, and witness appearances from third parties.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46</a:t>
            </a:fld>
            <a:endParaRPr lang="en-US" dirty="0"/>
          </a:p>
        </p:txBody>
      </p:sp>
    </p:spTree>
    <p:extLst>
      <p:ext uri="{BB962C8B-B14F-4D97-AF65-F5344CB8AC3E}">
        <p14:creationId xmlns:p14="http://schemas.microsoft.com/office/powerpoint/2010/main" val="4228347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l.o.4: REQUIRED EXERCISE</a:t>
            </a:r>
          </a:p>
        </p:txBody>
      </p:sp>
      <p:sp>
        <p:nvSpPr>
          <p:cNvPr id="3" name="Content Placeholder 2"/>
          <p:cNvSpPr>
            <a:spLocks noGrp="1"/>
          </p:cNvSpPr>
          <p:nvPr>
            <p:ph idx="1"/>
          </p:nvPr>
        </p:nvSpPr>
        <p:spPr>
          <a:xfrm>
            <a:off x="152400" y="823661"/>
            <a:ext cx="7620000" cy="3657600"/>
          </a:xfrm>
        </p:spPr>
        <p:txBody>
          <a:bodyPr>
            <a:normAutofit/>
          </a:bodyPr>
          <a:lstStyle/>
          <a:p>
            <a:pPr marL="0" indent="0">
              <a:buNone/>
            </a:pPr>
            <a:r>
              <a:rPr lang="en-US" dirty="0"/>
              <a:t>REQUIRED: Please open the document, identify the different sections, and identify the different categories listed in the document.</a:t>
            </a:r>
          </a:p>
          <a:p>
            <a:pPr marL="0" indent="0">
              <a:buNone/>
            </a:pPr>
            <a:r>
              <a:rPr lang="en-US" dirty="0"/>
              <a:t>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nvGraphicFramePr>
        <p:xfrm>
          <a:off x="304799" y="2541270"/>
          <a:ext cx="8534401" cy="2164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137160">
                <a:tc>
                  <a:txBody>
                    <a:bodyPr/>
                    <a:lstStyle/>
                    <a:p>
                      <a:r>
                        <a:rPr lang="en-US" dirty="0">
                          <a:solidFill>
                            <a:sysClr val="windowText" lastClr="000000"/>
                          </a:solidFill>
                        </a:rPr>
                        <a:t>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1200" cap="all" dirty="0">
                          <a:solidFill>
                            <a:schemeClr val="dk1"/>
                          </a:solidFill>
                          <a:effectLst/>
                          <a:latin typeface="+mn-lt"/>
                          <a:ea typeface="+mn-ea"/>
                          <a:cs typeface="+mn-cs"/>
                        </a:rPr>
                        <a:t>DUTY TO REPORT INFORMATION TO CFP BOARD AND DUTY TO COOPERATE WITH CFP BOARD INVESTIGATIONS</a:t>
                      </a:r>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rPr>
                        <a:t>Page Link:</a:t>
                      </a:r>
                    </a:p>
                    <a:p>
                      <a:r>
                        <a:rPr lang="en-US" sz="1400" dirty="0">
                          <a:hlinkClick r:id="rId3"/>
                        </a:rPr>
                        <a:t>https://www.cfp.net/ethics/compliance-resources/2020/06/duty-to-report-information-to-cfp-board-and-duty-to-cooperate-with-cfp-board-investigations</a:t>
                      </a:r>
                      <a:endParaRPr lang="en-US" sz="1400" dirty="0"/>
                    </a:p>
                    <a:p>
                      <a:endParaRPr lang="en-US" sz="1400" b="0" dirty="0">
                        <a:solidFill>
                          <a:schemeClr val="tx1"/>
                        </a:solidFill>
                      </a:endParaRPr>
                    </a:p>
                    <a:p>
                      <a:r>
                        <a:rPr lang="en-US" sz="1400" b="0" dirty="0">
                          <a:solidFill>
                            <a:schemeClr val="tx1"/>
                          </a:solidFill>
                        </a:rPr>
                        <a:t>Document PDF Link:</a:t>
                      </a:r>
                      <a:r>
                        <a:rPr lang="en-US" sz="1400" b="0" baseline="0" dirty="0">
                          <a:solidFill>
                            <a:schemeClr val="tx1"/>
                          </a:solidFill>
                        </a:rPr>
                        <a:t> </a:t>
                      </a:r>
                    </a:p>
                    <a:p>
                      <a:r>
                        <a:rPr lang="en-US" sz="1400" dirty="0">
                          <a:hlinkClick r:id="rId4"/>
                        </a:rPr>
                        <a:t>https://www.cfp.net/-/media/files/cfp-board/standards-and-ethics/cfp-board-duty-to-report-and-cooperate.pdf</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47</a:t>
            </a:fld>
            <a:endParaRPr lang="en-US" dirty="0"/>
          </a:p>
        </p:txBody>
      </p:sp>
    </p:spTree>
    <p:extLst>
      <p:ext uri="{BB962C8B-B14F-4D97-AF65-F5344CB8AC3E}">
        <p14:creationId xmlns:p14="http://schemas.microsoft.com/office/powerpoint/2010/main" val="3363488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Identify the </a:t>
            </a:r>
            <a:r>
              <a:rPr lang="en-US" i="1" dirty="0"/>
              <a:t>Practice Standards</a:t>
            </a:r>
            <a:r>
              <a:rPr lang="en-US" dirty="0"/>
              <a:t> when providing Financial Advice that requires </a:t>
            </a:r>
            <a:br>
              <a:rPr lang="en-US" dirty="0"/>
            </a:br>
            <a:r>
              <a:rPr lang="en-US" dirty="0"/>
              <a:t>Financial Planning or Financial Planning</a:t>
            </a:r>
            <a:br>
              <a:rPr lang="en-US" dirty="0"/>
            </a:br>
            <a:endParaRPr lang="en-US" dirty="0"/>
          </a:p>
        </p:txBody>
      </p:sp>
      <p:sp>
        <p:nvSpPr>
          <p:cNvPr id="3" name="Text Placeholder 2"/>
          <p:cNvSpPr>
            <a:spLocks noGrp="1"/>
          </p:cNvSpPr>
          <p:nvPr>
            <p:ph type="body" sz="quarter" idx="13"/>
          </p:nvPr>
        </p:nvSpPr>
        <p:spPr/>
        <p:txBody>
          <a:bodyPr/>
          <a:lstStyle/>
          <a:p>
            <a:r>
              <a:rPr lang="en-US" dirty="0"/>
              <a:t>LEARNING OBJECTIVE 5</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48</a:t>
            </a:fld>
            <a:endParaRPr lang="en-US" dirty="0"/>
          </a:p>
        </p:txBody>
      </p:sp>
    </p:spTree>
    <p:extLst>
      <p:ext uri="{BB962C8B-B14F-4D97-AF65-F5344CB8AC3E}">
        <p14:creationId xmlns:p14="http://schemas.microsoft.com/office/powerpoint/2010/main" val="2294921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l.o.5: REQUIRED Exercise 1</a:t>
            </a:r>
          </a:p>
        </p:txBody>
      </p:sp>
      <p:sp>
        <p:nvSpPr>
          <p:cNvPr id="3" name="Content Placeholder 2"/>
          <p:cNvSpPr>
            <a:spLocks noGrp="1"/>
          </p:cNvSpPr>
          <p:nvPr>
            <p:ph idx="1"/>
          </p:nvPr>
        </p:nvSpPr>
        <p:spPr>
          <a:xfrm>
            <a:off x="152400" y="823661"/>
            <a:ext cx="7467600" cy="3657600"/>
          </a:xfrm>
        </p:spPr>
        <p:txBody>
          <a:bodyPr>
            <a:normAutofit/>
          </a:bodyPr>
          <a:lstStyle/>
          <a:p>
            <a:pPr marL="0" indent="0">
              <a:buNone/>
            </a:pPr>
            <a:r>
              <a:rPr lang="en-US" dirty="0"/>
              <a:t>The video below are found in the Compliance Resources.</a:t>
            </a:r>
          </a:p>
          <a:p>
            <a:r>
              <a:rPr lang="en-US" dirty="0"/>
              <a:t>Play the following video:</a:t>
            </a:r>
          </a:p>
          <a:p>
            <a:pPr marL="457200" lvl="1" indent="0">
              <a:buNone/>
            </a:pPr>
            <a:endParaRPr lang="en-US" b="1" cap="all" dirty="0"/>
          </a:p>
          <a:p>
            <a:r>
              <a:rPr lang="en-US" b="1" cap="all" dirty="0"/>
              <a:t>WHAT IS FINANCIAL PLANNING?</a:t>
            </a:r>
          </a:p>
          <a:p>
            <a:pPr marL="1200150" lvl="2" indent="-342900"/>
            <a:r>
              <a:rPr lang="en-US" dirty="0">
                <a:hlinkClick r:id="rId3"/>
              </a:rPr>
              <a:t>https://www.cfp.net/ethics/compliance-resources/2019/05/what-is-financial-planning</a:t>
            </a:r>
            <a:endParaRPr lang="en-US" dirty="0"/>
          </a:p>
          <a:p>
            <a:pPr marL="1200150" lvl="2" indent="-342900"/>
            <a:r>
              <a:rPr lang="en-US" sz="2100" dirty="0"/>
              <a:t>Time 1:22 </a:t>
            </a:r>
          </a:p>
          <a:p>
            <a:pPr marL="914400" lvl="1" indent="-457200">
              <a:buFont typeface="+mj-lt"/>
              <a:buAutoNum type="arabicPeriod"/>
            </a:pPr>
            <a:endParaRPr lang="en-US" dirty="0"/>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49</a:t>
            </a:fld>
            <a:endParaRPr lang="en-US" dirty="0"/>
          </a:p>
        </p:txBody>
      </p:sp>
    </p:spTree>
    <p:extLst>
      <p:ext uri="{BB962C8B-B14F-4D97-AF65-F5344CB8AC3E}">
        <p14:creationId xmlns:p14="http://schemas.microsoft.com/office/powerpoint/2010/main" val="415388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152400" y="823661"/>
            <a:ext cx="8686800" cy="3657600"/>
          </a:xfrm>
        </p:spPr>
        <p:txBody>
          <a:bodyPr>
            <a:normAutofit fontScale="92500" lnSpcReduction="20000"/>
          </a:bodyPr>
          <a:lstStyle/>
          <a:p>
            <a:pPr marL="457200" lvl="0" indent="-457200">
              <a:buFont typeface="+mj-lt"/>
              <a:buAutoNum type="arabicPeriod"/>
            </a:pPr>
            <a:r>
              <a:rPr lang="en-US" dirty="0"/>
              <a:t>Understand the structure and content of the revised </a:t>
            </a:r>
            <a:r>
              <a:rPr lang="en-US" i="1" dirty="0"/>
              <a:t>Code and Standards</a:t>
            </a:r>
            <a:r>
              <a:rPr lang="en-US" dirty="0"/>
              <a:t>, including significant changes from prior rules.</a:t>
            </a:r>
          </a:p>
          <a:p>
            <a:pPr marL="457200" indent="-457200">
              <a:buFont typeface="+mj-lt"/>
              <a:buAutoNum type="arabicPeriod"/>
            </a:pPr>
            <a:r>
              <a:rPr lang="en-US" dirty="0"/>
              <a:t>Describe CFP Board’s Fiduciary Duty.</a:t>
            </a:r>
          </a:p>
          <a:p>
            <a:pPr marL="457200" indent="-457200">
              <a:buFont typeface="+mj-lt"/>
              <a:buAutoNum type="arabicPeriod"/>
            </a:pPr>
            <a:r>
              <a:rPr lang="en-US" dirty="0"/>
              <a:t>Identify Material Conflicts of Interest and How to Avoid, or Fully Disclose, Obtain Informed Consent, and Manage Them. </a:t>
            </a:r>
          </a:p>
          <a:p>
            <a:pPr marL="457200" indent="-457200">
              <a:buFont typeface="+mj-lt"/>
              <a:buAutoNum type="arabicPeriod"/>
            </a:pPr>
            <a:r>
              <a:rPr lang="en-US" dirty="0"/>
              <a:t>Understand the Duty to Report to CFP Board and the Duty to Cooperate.</a:t>
            </a:r>
          </a:p>
          <a:p>
            <a:pPr marL="457200" lvl="0" indent="-457200">
              <a:buFont typeface="+mj-lt"/>
              <a:buAutoNum type="arabicPeriod"/>
            </a:pPr>
            <a:r>
              <a:rPr lang="en-US" dirty="0"/>
              <a:t>Identify</a:t>
            </a:r>
            <a:r>
              <a:rPr lang="en-US" dirty="0">
                <a:solidFill>
                  <a:srgbClr val="FF0000"/>
                </a:solidFill>
              </a:rPr>
              <a:t> </a:t>
            </a:r>
            <a:r>
              <a:rPr lang="en-US" dirty="0"/>
              <a:t>the </a:t>
            </a:r>
            <a:r>
              <a:rPr lang="en-US" i="1" dirty="0"/>
              <a:t>Practice Standards</a:t>
            </a:r>
            <a:r>
              <a:rPr lang="en-US" dirty="0"/>
              <a:t> When Providing Financial Advice that Requires Financial Planning or Financial Planning.</a:t>
            </a:r>
          </a:p>
          <a:p>
            <a:pPr marL="457200" lvl="0" indent="-457200">
              <a:buFont typeface="+mj-lt"/>
              <a:buAutoNum type="arabicPeriod"/>
            </a:pPr>
            <a:r>
              <a:rPr lang="en-US" dirty="0"/>
              <a:t>Understand the Duty to Provide Information to Clients When Providing Financial Advice and/or Financial Planning.</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a:t>
            </a:fld>
            <a:endParaRPr lang="en-US" dirty="0"/>
          </a:p>
        </p:txBody>
      </p:sp>
    </p:spTree>
    <p:extLst>
      <p:ext uri="{BB962C8B-B14F-4D97-AF65-F5344CB8AC3E}">
        <p14:creationId xmlns:p14="http://schemas.microsoft.com/office/powerpoint/2010/main" val="858605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50</a:t>
            </a:fld>
            <a:endParaRPr lang="en-US" dirty="0"/>
          </a:p>
        </p:txBody>
      </p:sp>
      <p:sp>
        <p:nvSpPr>
          <p:cNvPr id="6" name="Title 1"/>
          <p:cNvSpPr txBox="1">
            <a:spLocks/>
          </p:cNvSpPr>
          <p:nvPr/>
        </p:nvSpPr>
        <p:spPr>
          <a:xfrm>
            <a:off x="366993" y="0"/>
            <a:ext cx="6719607" cy="7429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nSpc>
                <a:spcPct val="80000"/>
              </a:lnSpc>
            </a:pPr>
            <a:r>
              <a:rPr lang="en-US" sz="2400" cap="none" dirty="0">
                <a:solidFill>
                  <a:schemeClr val="tx1"/>
                </a:solidFill>
              </a:rPr>
              <a:t>Application Of The </a:t>
            </a:r>
            <a:r>
              <a:rPr lang="en-US" sz="2400" i="1" cap="none" dirty="0">
                <a:solidFill>
                  <a:schemeClr val="tx1"/>
                </a:solidFill>
              </a:rPr>
              <a:t>Practice Standards</a:t>
            </a:r>
          </a:p>
        </p:txBody>
      </p:sp>
      <p:grpSp>
        <p:nvGrpSpPr>
          <p:cNvPr id="14" name="Group 13"/>
          <p:cNvGrpSpPr/>
          <p:nvPr/>
        </p:nvGrpSpPr>
        <p:grpSpPr>
          <a:xfrm>
            <a:off x="4169797" y="742950"/>
            <a:ext cx="6955403" cy="3913909"/>
            <a:chOff x="340412" y="742950"/>
            <a:chExt cx="6955403" cy="3913909"/>
          </a:xfrm>
        </p:grpSpPr>
        <p:pic>
          <p:nvPicPr>
            <p:cNvPr id="7" name="Picture 6" descr="circle_Graph-05.png"/>
            <p:cNvPicPr>
              <a:picLocks noChangeAspect="1"/>
            </p:cNvPicPr>
            <p:nvPr/>
          </p:nvPicPr>
          <p:blipFill rotWithShape="1">
            <a:blip r:embed="rId3" cstate="print">
              <a:extLst>
                <a:ext uri="{28A0092B-C50C-407E-A947-70E740481C1C}">
                  <a14:useLocalDpi xmlns:a14="http://schemas.microsoft.com/office/drawing/2010/main" val="0"/>
                </a:ext>
              </a:extLst>
            </a:blip>
            <a:srcRect l="22752" t="60206" r="49182" b="12972"/>
            <a:stretch/>
          </p:blipFill>
          <p:spPr>
            <a:xfrm>
              <a:off x="1962727" y="3456131"/>
              <a:ext cx="1951183" cy="1200728"/>
            </a:xfrm>
            <a:prstGeom prst="rect">
              <a:avLst/>
            </a:prstGeom>
          </p:spPr>
        </p:pic>
        <p:grpSp>
          <p:nvGrpSpPr>
            <p:cNvPr id="13" name="Group 12"/>
            <p:cNvGrpSpPr/>
            <p:nvPr/>
          </p:nvGrpSpPr>
          <p:grpSpPr>
            <a:xfrm>
              <a:off x="340412" y="742950"/>
              <a:ext cx="6955403" cy="3694544"/>
              <a:chOff x="340412" y="742950"/>
              <a:chExt cx="6955403" cy="3694544"/>
            </a:xfrm>
          </p:grpSpPr>
          <p:pic>
            <p:nvPicPr>
              <p:cNvPr id="2" name="Picture 1" descr="circle_Graph-01.png"/>
              <p:cNvPicPr>
                <a:picLocks noChangeAspect="1"/>
              </p:cNvPicPr>
              <p:nvPr/>
            </p:nvPicPr>
            <p:blipFill rotWithShape="1">
              <a:blip r:embed="rId4" cstate="print">
                <a:extLst>
                  <a:ext uri="{28A0092B-C50C-407E-A947-70E740481C1C}">
                    <a14:useLocalDpi xmlns:a14="http://schemas.microsoft.com/office/drawing/2010/main" val="0"/>
                  </a:ext>
                </a:extLst>
              </a:blip>
              <a:srcRect b="37731"/>
              <a:stretch/>
            </p:blipFill>
            <p:spPr>
              <a:xfrm>
                <a:off x="340412" y="742950"/>
                <a:ext cx="6955403" cy="2787650"/>
              </a:xfrm>
              <a:prstGeom prst="rect">
                <a:avLst/>
              </a:prstGeom>
            </p:spPr>
          </p:pic>
          <p:grpSp>
            <p:nvGrpSpPr>
              <p:cNvPr id="12" name="Group 11"/>
              <p:cNvGrpSpPr/>
              <p:nvPr/>
            </p:nvGrpSpPr>
            <p:grpSpPr>
              <a:xfrm>
                <a:off x="588819" y="742950"/>
                <a:ext cx="4329546" cy="3694544"/>
                <a:chOff x="588819" y="742950"/>
                <a:chExt cx="4329546" cy="3694544"/>
              </a:xfrm>
            </p:grpSpPr>
            <p:pic>
              <p:nvPicPr>
                <p:cNvPr id="3" name="Picture 2" descr="circle_Graph-02.png"/>
                <p:cNvPicPr>
                  <a:picLocks noChangeAspect="1"/>
                </p:cNvPicPr>
                <p:nvPr/>
              </p:nvPicPr>
              <p:blipFill rotWithShape="1">
                <a:blip r:embed="rId5" cstate="print">
                  <a:extLst>
                    <a:ext uri="{28A0092B-C50C-407E-A947-70E740481C1C}">
                      <a14:useLocalDpi xmlns:a14="http://schemas.microsoft.com/office/drawing/2010/main" val="0"/>
                    </a:ext>
                  </a:extLst>
                </a:blip>
                <a:srcRect l="36673" t="2180" r="40924" b="67389"/>
                <a:stretch/>
              </p:blipFill>
              <p:spPr>
                <a:xfrm>
                  <a:off x="2932545" y="858404"/>
                  <a:ext cx="1558637" cy="1362364"/>
                </a:xfrm>
                <a:prstGeom prst="rect">
                  <a:avLst/>
                </a:prstGeom>
              </p:spPr>
            </p:pic>
            <p:pic>
              <p:nvPicPr>
                <p:cNvPr id="4" name="Picture 3" descr="circle_Graph-03.png"/>
                <p:cNvPicPr>
                  <a:picLocks noChangeAspect="1"/>
                </p:cNvPicPr>
                <p:nvPr/>
              </p:nvPicPr>
              <p:blipFill rotWithShape="1">
                <a:blip r:embed="rId6" cstate="print">
                  <a:extLst>
                    <a:ext uri="{28A0092B-C50C-407E-A947-70E740481C1C}">
                      <a14:useLocalDpi xmlns:a14="http://schemas.microsoft.com/office/drawing/2010/main" val="0"/>
                    </a:ext>
                  </a:extLst>
                </a:blip>
                <a:srcRect l="48123" t="17911" r="34785" b="40052"/>
                <a:stretch/>
              </p:blipFill>
              <p:spPr>
                <a:xfrm>
                  <a:off x="3729183" y="1562677"/>
                  <a:ext cx="1189182" cy="1881909"/>
                </a:xfrm>
                <a:prstGeom prst="rect">
                  <a:avLst/>
                </a:prstGeom>
              </p:spPr>
            </p:pic>
            <p:pic>
              <p:nvPicPr>
                <p:cNvPr id="5" name="Picture 4" descr="circle_Graph-04.png"/>
                <p:cNvPicPr>
                  <a:picLocks noChangeAspect="1"/>
                </p:cNvPicPr>
                <p:nvPr/>
              </p:nvPicPr>
              <p:blipFill rotWithShape="1">
                <a:blip r:embed="rId7" cstate="print">
                  <a:extLst>
                    <a:ext uri="{28A0092B-C50C-407E-A947-70E740481C1C}">
                      <a14:useLocalDpi xmlns:a14="http://schemas.microsoft.com/office/drawing/2010/main" val="0"/>
                    </a:ext>
                  </a:extLst>
                </a:blip>
                <a:srcRect l="39838" t="46537" r="36757" b="17873"/>
                <a:stretch/>
              </p:blipFill>
              <p:spPr>
                <a:xfrm>
                  <a:off x="3151910" y="2844221"/>
                  <a:ext cx="1627909" cy="1593273"/>
                </a:xfrm>
                <a:prstGeom prst="rect">
                  <a:avLst/>
                </a:prstGeom>
              </p:spPr>
            </p:pic>
            <p:pic>
              <p:nvPicPr>
                <p:cNvPr id="8" name="Picture 7" descr="circle_Graph-06.png"/>
                <p:cNvPicPr>
                  <a:picLocks noChangeAspect="1"/>
                </p:cNvPicPr>
                <p:nvPr/>
              </p:nvPicPr>
              <p:blipFill rotWithShape="1">
                <a:blip r:embed="rId8" cstate="print">
                  <a:extLst>
                    <a:ext uri="{28A0092B-C50C-407E-A947-70E740481C1C}">
                      <a14:useLocalDpi xmlns:a14="http://schemas.microsoft.com/office/drawing/2010/main" val="0"/>
                    </a:ext>
                  </a:extLst>
                </a:blip>
                <a:srcRect l="10127" t="39574" r="67626" b="19161"/>
                <a:stretch/>
              </p:blipFill>
              <p:spPr>
                <a:xfrm>
                  <a:off x="1085274" y="2532495"/>
                  <a:ext cx="1547091" cy="1847273"/>
                </a:xfrm>
                <a:prstGeom prst="rect">
                  <a:avLst/>
                </a:prstGeom>
              </p:spPr>
            </p:pic>
            <p:pic>
              <p:nvPicPr>
                <p:cNvPr id="9" name="Picture 8" descr="circle_Graph-07.png"/>
                <p:cNvPicPr>
                  <a:picLocks noChangeAspect="1"/>
                </p:cNvPicPr>
                <p:nvPr/>
              </p:nvPicPr>
              <p:blipFill rotWithShape="1">
                <a:blip r:embed="rId9" cstate="print">
                  <a:extLst>
                    <a:ext uri="{28A0092B-C50C-407E-A947-70E740481C1C}">
                      <a14:useLocalDpi xmlns:a14="http://schemas.microsoft.com/office/drawing/2010/main" val="0"/>
                    </a:ext>
                  </a:extLst>
                </a:blip>
                <a:srcRect l="2989" t="-399" r="55672" b="46241"/>
                <a:stretch/>
              </p:blipFill>
              <p:spPr>
                <a:xfrm>
                  <a:off x="588819" y="742950"/>
                  <a:ext cx="2874818" cy="2424545"/>
                </a:xfrm>
                <a:prstGeom prst="rect">
                  <a:avLst/>
                </a:prstGeom>
              </p:spPr>
            </p:pic>
          </p:grpSp>
        </p:grpSp>
      </p:grpSp>
      <p:sp>
        <p:nvSpPr>
          <p:cNvPr id="18" name="TextBox 17"/>
          <p:cNvSpPr txBox="1"/>
          <p:nvPr/>
        </p:nvSpPr>
        <p:spPr>
          <a:xfrm>
            <a:off x="152399" y="819150"/>
            <a:ext cx="4451445" cy="4131900"/>
          </a:xfrm>
          <a:prstGeom prst="rect">
            <a:avLst/>
          </a:prstGeom>
          <a:noFill/>
        </p:spPr>
        <p:txBody>
          <a:bodyPr wrap="square" rtlCol="0">
            <a:spAutoFit/>
          </a:bodyPr>
          <a:lstStyle/>
          <a:p>
            <a:pPr marL="0" indent="0">
              <a:buClr>
                <a:srgbClr val="FFC000"/>
              </a:buClr>
              <a:buNone/>
            </a:pPr>
            <a:r>
              <a:rPr lang="en-US" b="1" dirty="0"/>
              <a:t>The </a:t>
            </a:r>
            <a:r>
              <a:rPr lang="en-US" b="1" i="1" dirty="0"/>
              <a:t>Practice Standards</a:t>
            </a:r>
            <a:r>
              <a:rPr lang="en-US" b="1" dirty="0"/>
              <a:t> Apply When:</a:t>
            </a:r>
          </a:p>
          <a:p>
            <a:pPr>
              <a:buClr>
                <a:srgbClr val="FFC000"/>
              </a:buClr>
            </a:pPr>
            <a:endParaRPr lang="en-US" b="1" dirty="0"/>
          </a:p>
          <a:p>
            <a:pPr marL="285750" indent="-285750">
              <a:buClr>
                <a:srgbClr val="FFC000"/>
              </a:buClr>
              <a:buFont typeface="Arial" panose="020B0604020202020204" pitchFamily="34" charset="0"/>
              <a:buChar char="•"/>
            </a:pPr>
            <a:r>
              <a:rPr lang="en-US" dirty="0"/>
              <a:t>The CFP</a:t>
            </a:r>
            <a:r>
              <a:rPr lang="en-US" baseline="30000" dirty="0"/>
              <a:t>®</a:t>
            </a:r>
            <a:r>
              <a:rPr lang="en-US" dirty="0"/>
              <a:t> professional:</a:t>
            </a:r>
          </a:p>
          <a:p>
            <a:pPr marL="742950" lvl="1" indent="-285750">
              <a:buClr>
                <a:srgbClr val="FFC000"/>
              </a:buClr>
              <a:buFont typeface="Arial" panose="020B0604020202020204" pitchFamily="34" charset="0"/>
              <a:buChar char="•"/>
            </a:pPr>
            <a:r>
              <a:rPr lang="en-US" dirty="0"/>
              <a:t>agrees to provide or provides Financial Planning</a:t>
            </a:r>
          </a:p>
          <a:p>
            <a:pPr lvl="1">
              <a:buClr>
                <a:srgbClr val="FFC000"/>
              </a:buClr>
            </a:pPr>
            <a:endParaRPr lang="en-US" sz="1050" dirty="0"/>
          </a:p>
          <a:p>
            <a:pPr marL="742950" lvl="1" indent="-285750">
              <a:buClr>
                <a:srgbClr val="FFC000"/>
              </a:buClr>
              <a:buFont typeface="Arial" panose="020B0604020202020204" pitchFamily="34" charset="0"/>
              <a:buChar char="•"/>
            </a:pPr>
            <a:r>
              <a:rPr lang="en-US" dirty="0"/>
              <a:t>agrees to provide or provides Financial Advice that requires integration of relevant elements to act in Client’s best interests</a:t>
            </a:r>
          </a:p>
          <a:p>
            <a:pPr>
              <a:buClr>
                <a:srgbClr val="FFC000"/>
              </a:buClr>
            </a:pPr>
            <a:endParaRPr lang="en-US" dirty="0"/>
          </a:p>
          <a:p>
            <a:pPr marL="285750" indent="-285750">
              <a:buClr>
                <a:srgbClr val="FFC000"/>
              </a:buClr>
              <a:buFont typeface="Arial" panose="020B0604020202020204" pitchFamily="34" charset="0"/>
              <a:buChar char="•"/>
            </a:pPr>
            <a:r>
              <a:rPr lang="en-US" dirty="0"/>
              <a:t>The Client has a reasonable basis to believe the CFP</a:t>
            </a:r>
            <a:r>
              <a:rPr lang="en-US" baseline="30000" dirty="0"/>
              <a:t>®</a:t>
            </a:r>
            <a:r>
              <a:rPr lang="en-US" dirty="0"/>
              <a:t> professional will provide or has provided Financial Planning</a:t>
            </a:r>
          </a:p>
        </p:txBody>
      </p:sp>
    </p:spTree>
    <p:extLst>
      <p:ext uri="{BB962C8B-B14F-4D97-AF65-F5344CB8AC3E}">
        <p14:creationId xmlns:p14="http://schemas.microsoft.com/office/powerpoint/2010/main" val="413007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l.o.5: REQUIRED exercise 2</a:t>
            </a:r>
          </a:p>
        </p:txBody>
      </p:sp>
      <p:sp>
        <p:nvSpPr>
          <p:cNvPr id="3" name="Content Placeholder 2"/>
          <p:cNvSpPr>
            <a:spLocks noGrp="1"/>
          </p:cNvSpPr>
          <p:nvPr>
            <p:ph idx="1"/>
          </p:nvPr>
        </p:nvSpPr>
        <p:spPr>
          <a:xfrm>
            <a:off x="152400" y="823661"/>
            <a:ext cx="7467600" cy="3657600"/>
          </a:xfrm>
        </p:spPr>
        <p:txBody>
          <a:bodyPr>
            <a:normAutofit/>
          </a:bodyPr>
          <a:lstStyle/>
          <a:p>
            <a:pPr marL="0" indent="0">
              <a:buNone/>
            </a:pPr>
            <a:r>
              <a:rPr lang="en-US" dirty="0"/>
              <a:t>The video below are found in the Compliance Resources.</a:t>
            </a:r>
          </a:p>
          <a:p>
            <a:r>
              <a:rPr lang="en-US" dirty="0"/>
              <a:t>Play the following video:</a:t>
            </a:r>
          </a:p>
          <a:p>
            <a:pPr marL="457200" lvl="1" indent="0">
              <a:buNone/>
            </a:pPr>
            <a:endParaRPr lang="en-US" b="1" cap="all" dirty="0"/>
          </a:p>
          <a:p>
            <a:pPr marL="457200" lvl="1" indent="0">
              <a:buNone/>
            </a:pPr>
            <a:r>
              <a:rPr lang="en-US" b="1" cap="all" dirty="0"/>
              <a:t>INTEGRATION FACTORS</a:t>
            </a:r>
          </a:p>
          <a:p>
            <a:pPr marL="1200150" lvl="2" indent="-342900"/>
            <a:r>
              <a:rPr lang="en-US" dirty="0">
                <a:hlinkClick r:id="rId3"/>
              </a:rPr>
              <a:t>https://www.cfp.net/ethics/compliance-resources/2019/05/integration-factors</a:t>
            </a:r>
            <a:endParaRPr lang="en-US" dirty="0"/>
          </a:p>
          <a:p>
            <a:pPr marL="1200150" lvl="2" indent="-342900"/>
            <a:r>
              <a:rPr lang="en-US" sz="2100" dirty="0"/>
              <a:t>Time 1:32 </a:t>
            </a:r>
          </a:p>
          <a:p>
            <a:pPr marL="914400" lvl="1" indent="-457200">
              <a:buFont typeface="+mj-lt"/>
              <a:buAutoNum type="arabicPeriod"/>
            </a:pPr>
            <a:endParaRPr lang="en-US" dirty="0"/>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51</a:t>
            </a:fld>
            <a:endParaRPr lang="en-US" dirty="0"/>
          </a:p>
        </p:txBody>
      </p:sp>
    </p:spTree>
    <p:extLst>
      <p:ext uri="{BB962C8B-B14F-4D97-AF65-F5344CB8AC3E}">
        <p14:creationId xmlns:p14="http://schemas.microsoft.com/office/powerpoint/2010/main" val="3056103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itle 1"/>
          <p:cNvSpPr txBox="1">
            <a:spLocks noGrp="1"/>
          </p:cNvSpPr>
          <p:nvPr>
            <p:ph type="title"/>
          </p:nvPr>
        </p:nvSpPr>
        <p:spPr>
          <a:prstGeom prst="rect">
            <a:avLst/>
          </a:prstGeom>
        </p:spPr>
        <p:txBody>
          <a:bodyPr>
            <a:normAutofit/>
          </a:bodyPr>
          <a:lstStyle/>
          <a:p>
            <a:pPr hangingPunct="0"/>
            <a:r>
              <a:rPr sz="2500" dirty="0">
                <a:solidFill>
                  <a:prstClr val="black"/>
                </a:solidFill>
              </a:rPr>
              <a:t>Client</a:t>
            </a:r>
            <a:r>
              <a:rPr lang="en-US" sz="2500" dirty="0">
                <a:solidFill>
                  <a:prstClr val="black"/>
                </a:solidFill>
              </a:rPr>
              <a:t>s Who</a:t>
            </a:r>
            <a:r>
              <a:rPr sz="2500" dirty="0">
                <a:solidFill>
                  <a:prstClr val="black"/>
                </a:solidFill>
              </a:rPr>
              <a:t> </a:t>
            </a:r>
            <a:r>
              <a:rPr lang="en-US" sz="2500" dirty="0">
                <a:solidFill>
                  <a:prstClr val="black"/>
                </a:solidFill>
              </a:rPr>
              <a:t>Do Not Want Financial Planning</a:t>
            </a:r>
            <a:endParaRPr sz="2500" dirty="0">
              <a:solidFill>
                <a:prstClr val="black"/>
              </a:solidFill>
            </a:endParaRPr>
          </a:p>
        </p:txBody>
      </p:sp>
      <p:sp>
        <p:nvSpPr>
          <p:cNvPr id="5" name="Content Placeholder 4"/>
          <p:cNvSpPr>
            <a:spLocks noGrp="1"/>
          </p:cNvSpPr>
          <p:nvPr>
            <p:ph idx="1"/>
          </p:nvPr>
        </p:nvSpPr>
        <p:spPr/>
        <p:txBody>
          <a:bodyPr>
            <a:normAutofit fontScale="92500" lnSpcReduction="10000"/>
          </a:bodyPr>
          <a:lstStyle/>
          <a:p>
            <a:pPr marL="0" indent="0">
              <a:buNone/>
            </a:pPr>
            <a:r>
              <a:rPr lang="en-US" dirty="0"/>
              <a:t>If a CFP</a:t>
            </a:r>
            <a:r>
              <a:rPr lang="en-US" baseline="30000" dirty="0"/>
              <a:t>®</a:t>
            </a:r>
            <a:r>
              <a:rPr lang="en-US" dirty="0"/>
              <a:t> professional otherwise must comply with the </a:t>
            </a:r>
            <a:r>
              <a:rPr lang="en-US" i="1" dirty="0"/>
              <a:t>Practice Standards</a:t>
            </a:r>
            <a:r>
              <a:rPr lang="en-US" dirty="0"/>
              <a:t>, but the Client does not agree to engage for Financial Planning, a CFP</a:t>
            </a:r>
            <a:r>
              <a:rPr lang="en-US" baseline="30000" dirty="0"/>
              <a:t>® </a:t>
            </a:r>
            <a:r>
              <a:rPr lang="en-US" dirty="0"/>
              <a:t> professional must either: </a:t>
            </a:r>
          </a:p>
          <a:p>
            <a:endParaRPr lang="en-US" sz="1000" dirty="0"/>
          </a:p>
          <a:p>
            <a:pPr>
              <a:buClr>
                <a:srgbClr val="FFC000"/>
              </a:buClr>
            </a:pPr>
            <a:r>
              <a:rPr lang="en-US" dirty="0"/>
              <a:t>Not enter into the Engagement</a:t>
            </a:r>
          </a:p>
          <a:p>
            <a:pPr>
              <a:buClr>
                <a:srgbClr val="FFC000"/>
              </a:buClr>
            </a:pPr>
            <a:r>
              <a:rPr lang="en-US" dirty="0"/>
              <a:t>Limit the scope to services that do not require Financial Planning</a:t>
            </a:r>
          </a:p>
          <a:p>
            <a:pPr>
              <a:buClr>
                <a:srgbClr val="FFC000"/>
              </a:buClr>
            </a:pPr>
            <a:r>
              <a:rPr lang="en-US" dirty="0"/>
              <a:t>Provide the requested service but explain how Financial Planning will benefit the Client and how not providing Financial Planning will limit the Financial Advice</a:t>
            </a:r>
          </a:p>
          <a:p>
            <a:pPr>
              <a:buClr>
                <a:srgbClr val="FFC000"/>
              </a:buClr>
            </a:pPr>
            <a:r>
              <a:rPr lang="en-US" dirty="0"/>
              <a:t>Terminate the Engagement</a:t>
            </a:r>
          </a:p>
          <a:p>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52</a:t>
            </a:fld>
            <a:endParaRPr lang="en-US" dirty="0"/>
          </a:p>
        </p:txBody>
      </p:sp>
    </p:spTree>
    <p:extLst>
      <p:ext uri="{BB962C8B-B14F-4D97-AF65-F5344CB8AC3E}">
        <p14:creationId xmlns:p14="http://schemas.microsoft.com/office/powerpoint/2010/main" val="576079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Review of the Seven Steps</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53</a:t>
            </a:fld>
            <a:endParaRPr lang="en-US" dirty="0"/>
          </a:p>
        </p:txBody>
      </p:sp>
    </p:spTree>
    <p:extLst>
      <p:ext uri="{BB962C8B-B14F-4D97-AF65-F5344CB8AC3E}">
        <p14:creationId xmlns:p14="http://schemas.microsoft.com/office/powerpoint/2010/main" val="762620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Documentation</a:t>
            </a:r>
          </a:p>
        </p:txBody>
      </p:sp>
      <p:sp>
        <p:nvSpPr>
          <p:cNvPr id="13" name="Content Placeholder 12"/>
          <p:cNvSpPr>
            <a:spLocks noGrp="1"/>
          </p:cNvSpPr>
          <p:nvPr>
            <p:ph idx="1"/>
          </p:nvPr>
        </p:nvSpPr>
        <p:spPr/>
        <p:txBody>
          <a:bodyPr>
            <a:normAutofit fontScale="85000" lnSpcReduction="20000"/>
          </a:bodyPr>
          <a:lstStyle/>
          <a:p>
            <a:pPr marL="0" indent="0">
              <a:buNone/>
            </a:pPr>
            <a:r>
              <a:rPr lang="en-US" b="1" dirty="0"/>
              <a:t>When to Document:</a:t>
            </a:r>
          </a:p>
          <a:p>
            <a:pPr marL="0" indent="0">
              <a:buNone/>
            </a:pPr>
            <a:r>
              <a:rPr lang="en-US" dirty="0"/>
              <a:t>A CFP</a:t>
            </a:r>
            <a:r>
              <a:rPr lang="en-US" baseline="30000" dirty="0"/>
              <a:t>®</a:t>
            </a:r>
            <a:r>
              <a:rPr lang="en-US" dirty="0"/>
              <a:t> professional must act prudently in documenting information, as the facts and circumstances require, taking into account:</a:t>
            </a:r>
          </a:p>
          <a:p>
            <a:r>
              <a:rPr lang="en-US" dirty="0"/>
              <a:t>The significance of the information;</a:t>
            </a:r>
          </a:p>
          <a:p>
            <a:r>
              <a:rPr lang="en-US" dirty="0"/>
              <a:t>The need to preserve the information in writing;</a:t>
            </a:r>
          </a:p>
          <a:p>
            <a:r>
              <a:rPr lang="en-US" dirty="0"/>
              <a:t>The obligation to act in the Client’s best interest; and</a:t>
            </a:r>
          </a:p>
          <a:p>
            <a:r>
              <a:rPr lang="en-US" dirty="0"/>
              <a:t>The Firm’s policies and procedures.</a:t>
            </a:r>
          </a:p>
          <a:p>
            <a:pPr marL="0" indent="0">
              <a:buNone/>
            </a:pPr>
            <a:endParaRPr lang="en-US" dirty="0"/>
          </a:p>
          <a:p>
            <a:pPr marL="0" indent="0">
              <a:buNone/>
            </a:pPr>
            <a:r>
              <a:rPr lang="en-US" b="1" dirty="0"/>
              <a:t>Acceptable Documentation:</a:t>
            </a:r>
          </a:p>
          <a:p>
            <a:r>
              <a:rPr lang="en-US" dirty="0"/>
              <a:t>CRM software;</a:t>
            </a:r>
          </a:p>
          <a:p>
            <a:r>
              <a:rPr lang="en-US" dirty="0"/>
              <a:t>Handwritten notes; or</a:t>
            </a:r>
          </a:p>
          <a:p>
            <a:r>
              <a:rPr lang="en-US" dirty="0"/>
              <a:t>Emails</a:t>
            </a:r>
          </a:p>
        </p:txBody>
      </p:sp>
      <p:sp>
        <p:nvSpPr>
          <p:cNvPr id="15" name="Slide Number Placeholder 4"/>
          <p:cNvSpPr>
            <a:spLocks noGrp="1"/>
          </p:cNvSpPr>
          <p:nvPr>
            <p:ph type="sldNum" sz="quarter" idx="12"/>
          </p:nvPr>
        </p:nvSpPr>
        <p:spPr>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54</a:t>
            </a:fld>
            <a:endParaRPr lang="en-US" dirty="0"/>
          </a:p>
        </p:txBody>
      </p:sp>
      <p:sp>
        <p:nvSpPr>
          <p:cNvPr id="14" name="TextBox 13"/>
          <p:cNvSpPr txBox="1"/>
          <p:nvPr/>
        </p:nvSpPr>
        <p:spPr>
          <a:xfrm>
            <a:off x="3733800" y="4146465"/>
            <a:ext cx="5372100" cy="523220"/>
          </a:xfrm>
          <a:prstGeom prst="rect">
            <a:avLst/>
          </a:prstGeom>
          <a:solidFill>
            <a:srgbClr val="FFCE3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a:effectLst>
                  <a:outerShdw blurRad="38100" dist="38100" dir="2700000" algn="tl">
                    <a:srgbClr val="000000">
                      <a:alpha val="43137"/>
                    </a:srgbClr>
                  </a:outerShdw>
                </a:effectLst>
              </a:rPr>
              <a:t>WHEN IN DOUBT, DOCUMENT</a:t>
            </a:r>
          </a:p>
        </p:txBody>
      </p:sp>
    </p:spTree>
    <p:extLst>
      <p:ext uri="{BB962C8B-B14F-4D97-AF65-F5344CB8AC3E}">
        <p14:creationId xmlns:p14="http://schemas.microsoft.com/office/powerpoint/2010/main" val="517378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400" dirty="0"/>
              <a:t>l.o.5: REQUIRED EXERCISE 3</a:t>
            </a:r>
            <a:endParaRPr lang="en-US" dirty="0"/>
          </a:p>
        </p:txBody>
      </p:sp>
      <p:sp>
        <p:nvSpPr>
          <p:cNvPr id="7" name="Content Placeholder 2"/>
          <p:cNvSpPr>
            <a:spLocks noGrp="1"/>
          </p:cNvSpPr>
          <p:nvPr>
            <p:ph idx="1"/>
          </p:nvPr>
        </p:nvSpPr>
        <p:spPr>
          <a:xfrm>
            <a:off x="152400" y="823661"/>
            <a:ext cx="7772400" cy="3657600"/>
          </a:xfrm>
        </p:spPr>
        <p:txBody>
          <a:bodyPr>
            <a:normAutofit/>
          </a:bodyPr>
          <a:lstStyle/>
          <a:p>
            <a:pPr marL="0" indent="0">
              <a:buNone/>
            </a:pPr>
            <a:r>
              <a:rPr lang="en-US" dirty="0"/>
              <a:t>The guidance below is found in the Compliance Resources.</a:t>
            </a:r>
          </a:p>
          <a:p>
            <a:pPr marL="0" indent="0">
              <a:buNone/>
            </a:pPr>
            <a:r>
              <a:rPr lang="en-US" dirty="0"/>
              <a:t>REQUIRED: Please present and review the content within this video. </a:t>
            </a:r>
          </a:p>
          <a:p>
            <a:pPr marL="0" indent="0">
              <a:buNone/>
            </a:pPr>
            <a:r>
              <a:rPr lang="en-US" dirty="0"/>
              <a:t> </a:t>
            </a:r>
          </a:p>
        </p:txBody>
      </p:sp>
      <p:sp>
        <p:nvSpPr>
          <p:cNvPr id="4" name="Slide Number Placeholder 3"/>
          <p:cNvSpPr>
            <a:spLocks noGrp="1"/>
          </p:cNvSpPr>
          <p:nvPr>
            <p:ph type="sldNum" sz="quarter" idx="12"/>
          </p:nvPr>
        </p:nvSpPr>
        <p:spPr/>
        <p:txBody>
          <a:bodyPr/>
          <a:lstStyle/>
          <a:p>
            <a:fld id="{3E9C9FDC-FC42-4F2B-B2DB-F1B41CA703B5}" type="slidenum">
              <a:rPr lang="en-US" smtClean="0"/>
              <a:pPr/>
              <a:t>55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191123817"/>
              </p:ext>
            </p:extLst>
          </p:nvPr>
        </p:nvGraphicFramePr>
        <p:xfrm>
          <a:off x="304799" y="2708910"/>
          <a:ext cx="8534401" cy="1310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137160">
                <a:tc>
                  <a:txBody>
                    <a:bodyPr/>
                    <a:lstStyle/>
                    <a:p>
                      <a:r>
                        <a:rPr lang="en-US" dirty="0">
                          <a:solidFill>
                            <a:sysClr val="windowText" lastClr="000000"/>
                          </a:solidFill>
                        </a:rPr>
                        <a:t>Video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1200" cap="all" dirty="0">
                          <a:solidFill>
                            <a:schemeClr val="dk1"/>
                          </a:solidFill>
                          <a:effectLst/>
                          <a:latin typeface="+mn-lt"/>
                          <a:ea typeface="+mn-ea"/>
                          <a:cs typeface="+mn-cs"/>
                        </a:rPr>
                        <a:t>THE FIRST THREE STEPS OF THE FINANCIAL PLANNING PROCESS</a:t>
                      </a:r>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https://www.cfp.net/ethics/compliance-resources/2019/08/the-first-three-steps-of-the-financial-planning-process</a:t>
                      </a:r>
                      <a:endParaRPr lang="en-US" sz="1400" dirty="0"/>
                    </a:p>
                    <a:p>
                      <a:endParaRPr lang="en-US" sz="1400" b="0" dirty="0">
                        <a:solidFill>
                          <a:schemeClr val="tx1"/>
                        </a:solidFill>
                      </a:endParaRPr>
                    </a:p>
                    <a:p>
                      <a:r>
                        <a:rPr lang="en-US" sz="1400" b="0" dirty="0">
                          <a:solidFill>
                            <a:schemeClr val="tx1"/>
                          </a:solidFill>
                        </a:rPr>
                        <a:t>Time: 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Tree>
    <p:extLst>
      <p:ext uri="{BB962C8B-B14F-4D97-AF65-F5344CB8AC3E}">
        <p14:creationId xmlns:p14="http://schemas.microsoft.com/office/powerpoint/2010/main" val="404320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l.o.5: REQUIRED EXERCISE 4</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39469361"/>
              </p:ext>
            </p:extLst>
          </p:nvPr>
        </p:nvGraphicFramePr>
        <p:xfrm>
          <a:off x="228600" y="2449830"/>
          <a:ext cx="8534401" cy="1783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1417320">
                <a:tc>
                  <a:txBody>
                    <a:bodyPr/>
                    <a:lstStyle/>
                    <a:p>
                      <a:r>
                        <a:rPr lang="en-US" sz="1400" b="0" i="0" kern="1200" cap="all" dirty="0">
                          <a:solidFill>
                            <a:schemeClr val="dk1"/>
                          </a:solidFill>
                          <a:effectLst/>
                          <a:latin typeface="+mn-lt"/>
                          <a:ea typeface="+mn-ea"/>
                          <a:cs typeface="+mn-cs"/>
                          <a:hlinkClick r:id="rId3"/>
                        </a:rPr>
                        <a:t>INTERPRETING THE PRACTICE STANDARD FOR IDENTIFYING AND SELECTING GOALS</a:t>
                      </a:r>
                      <a:endParaRPr lang="en-US" sz="1400" b="0"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https://www.cfp.net/ethics/compliance-resources/2020/07/case-study-interpreting-the-practice-standard-for-identifying-and-selecting-goals</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56</a:t>
            </a:fld>
            <a:endParaRPr lang="en-US" dirty="0"/>
          </a:p>
        </p:txBody>
      </p:sp>
    </p:spTree>
    <p:extLst>
      <p:ext uri="{BB962C8B-B14F-4D97-AF65-F5344CB8AC3E}">
        <p14:creationId xmlns:p14="http://schemas.microsoft.com/office/powerpoint/2010/main" val="2426565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400" dirty="0"/>
              <a:t>l.o.5: REQUIRED EXERCISE 5</a:t>
            </a:r>
            <a:endParaRPr lang="en-US" dirty="0"/>
          </a:p>
        </p:txBody>
      </p:sp>
      <p:sp>
        <p:nvSpPr>
          <p:cNvPr id="7" name="Content Placeholder 2"/>
          <p:cNvSpPr>
            <a:spLocks noGrp="1"/>
          </p:cNvSpPr>
          <p:nvPr>
            <p:ph idx="1"/>
          </p:nvPr>
        </p:nvSpPr>
        <p:spPr>
          <a:xfrm>
            <a:off x="152400" y="823661"/>
            <a:ext cx="7391400" cy="3657600"/>
          </a:xfrm>
        </p:spPr>
        <p:txBody>
          <a:bodyPr>
            <a:normAutofit/>
          </a:bodyPr>
          <a:lstStyle/>
          <a:p>
            <a:pPr marL="0" indent="0">
              <a:buNone/>
            </a:pPr>
            <a:r>
              <a:rPr lang="en-US" dirty="0"/>
              <a:t>REQUIRED: Please present and review the content within this video. </a:t>
            </a:r>
          </a:p>
          <a:p>
            <a:pPr marL="0" indent="0">
              <a:buNone/>
            </a:pPr>
            <a:r>
              <a:rPr lang="en-US" dirty="0"/>
              <a:t> </a:t>
            </a:r>
          </a:p>
        </p:txBody>
      </p:sp>
      <p:sp>
        <p:nvSpPr>
          <p:cNvPr id="4" name="Slide Number Placeholder 3"/>
          <p:cNvSpPr>
            <a:spLocks noGrp="1"/>
          </p:cNvSpPr>
          <p:nvPr>
            <p:ph type="sldNum" sz="quarter" idx="12"/>
          </p:nvPr>
        </p:nvSpPr>
        <p:spPr/>
        <p:txBody>
          <a:bodyPr/>
          <a:lstStyle/>
          <a:p>
            <a:fld id="{3E9C9FDC-FC42-4F2B-B2DB-F1B41CA703B5}" type="slidenum">
              <a:rPr lang="en-US" smtClean="0"/>
              <a:pPr/>
              <a:t>57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502873"/>
              </p:ext>
            </p:extLst>
          </p:nvPr>
        </p:nvGraphicFramePr>
        <p:xfrm>
          <a:off x="304799" y="2937510"/>
          <a:ext cx="8534401" cy="1310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137160">
                <a:tc>
                  <a:txBody>
                    <a:bodyPr/>
                    <a:lstStyle/>
                    <a:p>
                      <a:r>
                        <a:rPr lang="en-US" dirty="0">
                          <a:solidFill>
                            <a:sysClr val="windowText" lastClr="000000"/>
                          </a:solidFill>
                        </a:rPr>
                        <a:t>Video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1200" cap="all" dirty="0">
                          <a:solidFill>
                            <a:schemeClr val="dk1"/>
                          </a:solidFill>
                          <a:effectLst/>
                          <a:latin typeface="+mn-lt"/>
                          <a:ea typeface="+mn-ea"/>
                          <a:cs typeface="+mn-cs"/>
                        </a:rPr>
                        <a:t>THE FOURTH AND FIFTH STEPS OF THE FINANCIAL PLANNING PROCESS</a:t>
                      </a:r>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https://www.cfp.net/ethics/compliance-resources/2019/08/the-fourth-and-fifth-steps-of-the-financial-planning-process</a:t>
                      </a:r>
                      <a:endParaRPr lang="en-US" sz="1400" dirty="0"/>
                    </a:p>
                    <a:p>
                      <a:endParaRPr lang="en-US" sz="1400" b="0" dirty="0">
                        <a:solidFill>
                          <a:schemeClr val="tx1"/>
                        </a:solidFill>
                      </a:endParaRPr>
                    </a:p>
                    <a:p>
                      <a:r>
                        <a:rPr lang="en-US" sz="1400" b="0" dirty="0">
                          <a:solidFill>
                            <a:schemeClr val="tx1"/>
                          </a:solidFill>
                        </a:rPr>
                        <a:t>Time: 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Tree>
    <p:extLst>
      <p:ext uri="{BB962C8B-B14F-4D97-AF65-F5344CB8AC3E}">
        <p14:creationId xmlns:p14="http://schemas.microsoft.com/office/powerpoint/2010/main" val="3178940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400" dirty="0"/>
              <a:t>l.o.5: REQUIRED EXERCISE 6</a:t>
            </a:r>
            <a:endParaRPr lang="en-US" dirty="0"/>
          </a:p>
        </p:txBody>
      </p:sp>
      <p:sp>
        <p:nvSpPr>
          <p:cNvPr id="7" name="Content Placeholder 2"/>
          <p:cNvSpPr>
            <a:spLocks noGrp="1"/>
          </p:cNvSpPr>
          <p:nvPr>
            <p:ph idx="1"/>
          </p:nvPr>
        </p:nvSpPr>
        <p:spPr>
          <a:xfrm>
            <a:off x="152400" y="823661"/>
            <a:ext cx="7239000" cy="1976689"/>
          </a:xfrm>
        </p:spPr>
        <p:txBody>
          <a:bodyPr>
            <a:normAutofit/>
          </a:bodyPr>
          <a:lstStyle/>
          <a:p>
            <a:pPr marL="0" indent="0">
              <a:buNone/>
            </a:pPr>
            <a:r>
              <a:rPr lang="en-US" dirty="0"/>
              <a:t>REQUIRED: Please present and review the content within this video. </a:t>
            </a:r>
          </a:p>
          <a:p>
            <a:pPr marL="0" indent="0">
              <a:buNone/>
            </a:pPr>
            <a:r>
              <a:rPr lang="en-US" dirty="0"/>
              <a:t> </a:t>
            </a:r>
          </a:p>
        </p:txBody>
      </p:sp>
      <p:graphicFrame>
        <p:nvGraphicFramePr>
          <p:cNvPr id="9" name="Table 8"/>
          <p:cNvGraphicFramePr>
            <a:graphicFrameLocks noGrp="1"/>
          </p:cNvGraphicFramePr>
          <p:nvPr>
            <p:extLst>
              <p:ext uri="{D42A27DB-BD31-4B8C-83A1-F6EECF244321}">
                <p14:modId xmlns:p14="http://schemas.microsoft.com/office/powerpoint/2010/main" val="3947848295"/>
              </p:ext>
            </p:extLst>
          </p:nvPr>
        </p:nvGraphicFramePr>
        <p:xfrm>
          <a:off x="304799" y="2937510"/>
          <a:ext cx="8534401" cy="1310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137160">
                <a:tc>
                  <a:txBody>
                    <a:bodyPr/>
                    <a:lstStyle/>
                    <a:p>
                      <a:r>
                        <a:rPr lang="en-US" dirty="0">
                          <a:solidFill>
                            <a:sysClr val="windowText" lastClr="000000"/>
                          </a:solidFill>
                        </a:rPr>
                        <a:t>Video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137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1200" cap="all" dirty="0">
                          <a:solidFill>
                            <a:schemeClr val="dk1"/>
                          </a:solidFill>
                          <a:effectLst/>
                          <a:latin typeface="+mn-lt"/>
                          <a:ea typeface="+mn-ea"/>
                          <a:cs typeface="+mn-cs"/>
                        </a:rPr>
                        <a:t>THE SIXTH AND SEVENTH STEPS OF THE FINANCIAL PLANNING PROCESS</a:t>
                      </a:r>
                    </a:p>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https://www.cfp.net/ethics/compliance-resources/2019/09/the-sixth-and-seventh-steps-of-the-financial-planning-process</a:t>
                      </a:r>
                      <a:endParaRPr lang="en-US" sz="1400" dirty="0"/>
                    </a:p>
                    <a:p>
                      <a:endParaRPr lang="en-US" sz="1400" dirty="0">
                        <a:solidFill>
                          <a:sysClr val="windowText" lastClr="000000"/>
                        </a:solidFill>
                      </a:endParaRPr>
                    </a:p>
                    <a:p>
                      <a:r>
                        <a:rPr lang="en-US" sz="1400" dirty="0">
                          <a:solidFill>
                            <a:sysClr val="windowText" lastClr="000000"/>
                          </a:solidFill>
                        </a:rPr>
                        <a:t>Time: 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562035"/>
                  </a:ext>
                </a:extLst>
              </a:tr>
            </a:tbl>
          </a:graphicData>
        </a:graphic>
      </p:graphicFrame>
      <p:sp>
        <p:nvSpPr>
          <p:cNvPr id="2" name="Slide Number Placeholder 1"/>
          <p:cNvSpPr>
            <a:spLocks noGrp="1"/>
          </p:cNvSpPr>
          <p:nvPr>
            <p:ph type="sldNum" sz="quarter" idx="12"/>
          </p:nvPr>
        </p:nvSpPr>
        <p:spPr/>
        <p:txBody>
          <a:bodyPr/>
          <a:lstStyle/>
          <a:p>
            <a:pPr>
              <a:defRPr/>
            </a:pPr>
            <a:fld id="{3E9C9FDC-FC42-4F2B-B2DB-F1B41CA703B5}" type="slidenum">
              <a:rPr lang="en-US" smtClean="0"/>
              <a:pPr>
                <a:defRPr/>
              </a:pPr>
              <a:t>58</a:t>
            </a:fld>
            <a:endParaRPr lang="en-US" dirty="0"/>
          </a:p>
        </p:txBody>
      </p:sp>
    </p:spTree>
    <p:extLst>
      <p:ext uri="{BB962C8B-B14F-4D97-AF65-F5344CB8AC3E}">
        <p14:creationId xmlns:p14="http://schemas.microsoft.com/office/powerpoint/2010/main" val="4218727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l.o.5: REQUIRED EXERCISE 7</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1806486109"/>
              </p:ext>
            </p:extLst>
          </p:nvPr>
        </p:nvGraphicFramePr>
        <p:xfrm>
          <a:off x="228600" y="2449830"/>
          <a:ext cx="8534401" cy="1783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1417320">
                <a:tc>
                  <a:txBody>
                    <a:bodyPr/>
                    <a:lstStyle/>
                    <a:p>
                      <a:r>
                        <a:rPr lang="en-US" sz="1400" b="0" i="0" kern="1200" cap="all" dirty="0">
                          <a:solidFill>
                            <a:schemeClr val="dk1"/>
                          </a:solidFill>
                          <a:effectLst/>
                          <a:latin typeface="+mn-lt"/>
                          <a:ea typeface="+mn-ea"/>
                          <a:cs typeface="+mn-cs"/>
                          <a:hlinkClick r:id="rId3"/>
                        </a:rPr>
                        <a:t>INTERPRETING THE PRACTICE STANDARD FOR IMPLEMENTING THE FINANCIAL PLANNING RECOMMENDATION(S)</a:t>
                      </a:r>
                      <a:endParaRPr lang="en-US" sz="1400" b="0"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https://www.cfp.net/ethics/compliance-resources/2020/07/case-study-interpreting-the-practice-standard-for-implementing-the-financial-planning-recommendation</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59</a:t>
            </a:fld>
            <a:endParaRPr lang="en-US" dirty="0"/>
          </a:p>
        </p:txBody>
      </p:sp>
    </p:spTree>
    <p:extLst>
      <p:ext uri="{BB962C8B-B14F-4D97-AF65-F5344CB8AC3E}">
        <p14:creationId xmlns:p14="http://schemas.microsoft.com/office/powerpoint/2010/main" val="360985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6</a:t>
            </a:fld>
            <a:endParaRPr lang="en-US" dirty="0"/>
          </a:p>
        </p:txBody>
      </p:sp>
      <p:sp>
        <p:nvSpPr>
          <p:cNvPr id="4" name="Title 3"/>
          <p:cNvSpPr>
            <a:spLocks noGrp="1"/>
          </p:cNvSpPr>
          <p:nvPr>
            <p:ph type="ctrTitle"/>
          </p:nvPr>
        </p:nvSpPr>
        <p:spPr/>
        <p:txBody>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understand the structure and content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of the revised </a:t>
            </a:r>
            <a:r>
              <a:rPr lang="en-US" i="1" dirty="0">
                <a:latin typeface="Arial" panose="020B0604020202020204" pitchFamily="34" charset="0"/>
                <a:ea typeface="Times New Roman" panose="02020603050405020304" pitchFamily="18" charset="0"/>
                <a:cs typeface="Times New Roman" panose="02020603050405020304" pitchFamily="18" charset="0"/>
              </a:rPr>
              <a:t>Code and Standards</a:t>
            </a:r>
            <a:r>
              <a:rPr lang="en-US" dirty="0">
                <a:latin typeface="Arial" panose="020B0604020202020204" pitchFamily="34" charset="0"/>
                <a:ea typeface="Times New Roman" panose="02020603050405020304" pitchFamily="18" charset="0"/>
                <a:cs typeface="Times New Roman" panose="02020603050405020304" pitchFamily="18" charset="0"/>
              </a:rPr>
              <a:t>, including significant changes</a:t>
            </a:r>
            <a:r>
              <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FROM PRIOR RULES.</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5" name="Text Placeholder 4"/>
          <p:cNvSpPr>
            <a:spLocks noGrp="1"/>
          </p:cNvSpPr>
          <p:nvPr>
            <p:ph type="body" sz="quarter" idx="13"/>
          </p:nvPr>
        </p:nvSpPr>
        <p:spPr/>
        <p:txBody>
          <a:bodyPr/>
          <a:lstStyle/>
          <a:p>
            <a:r>
              <a:rPr lang="en-US" dirty="0"/>
              <a:t>LEARNING OBJECTIVE 1</a:t>
            </a:r>
          </a:p>
        </p:txBody>
      </p:sp>
    </p:spTree>
    <p:extLst>
      <p:ext uri="{BB962C8B-B14F-4D97-AF65-F5344CB8AC3E}">
        <p14:creationId xmlns:p14="http://schemas.microsoft.com/office/powerpoint/2010/main" val="2049383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Understand the Duty to Provide Information to Clients When Providing Financial Advice and/or Financial Planning.</a:t>
            </a:r>
          </a:p>
        </p:txBody>
      </p:sp>
      <p:sp>
        <p:nvSpPr>
          <p:cNvPr id="3" name="Text Placeholder 2"/>
          <p:cNvSpPr>
            <a:spLocks noGrp="1"/>
          </p:cNvSpPr>
          <p:nvPr>
            <p:ph type="body" sz="quarter" idx="13"/>
          </p:nvPr>
        </p:nvSpPr>
        <p:spPr/>
        <p:txBody>
          <a:bodyPr/>
          <a:lstStyle/>
          <a:p>
            <a:r>
              <a:rPr lang="en-US" dirty="0"/>
              <a:t>LEARNING OBJECTIVE 6</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60</a:t>
            </a:fld>
            <a:endParaRPr lang="en-US" dirty="0"/>
          </a:p>
        </p:txBody>
      </p:sp>
    </p:spTree>
    <p:extLst>
      <p:ext uri="{BB962C8B-B14F-4D97-AF65-F5344CB8AC3E}">
        <p14:creationId xmlns:p14="http://schemas.microsoft.com/office/powerpoint/2010/main" val="3772064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791200" y="3638550"/>
            <a:ext cx="3352800" cy="1659621"/>
            <a:chOff x="6210030" y="3638550"/>
            <a:chExt cx="2751745" cy="1379160"/>
          </a:xfrm>
        </p:grpSpPr>
        <p:grpSp>
          <p:nvGrpSpPr>
            <p:cNvPr id="127" name="Group 126"/>
            <p:cNvGrpSpPr/>
            <p:nvPr/>
          </p:nvGrpSpPr>
          <p:grpSpPr>
            <a:xfrm>
              <a:off x="6210030" y="3867150"/>
              <a:ext cx="2751745" cy="1150560"/>
              <a:chOff x="6210030" y="3790950"/>
              <a:chExt cx="2751745" cy="1150560"/>
            </a:xfrm>
          </p:grpSpPr>
          <p:cxnSp>
            <p:nvCxnSpPr>
              <p:cNvPr id="110" name="Straight Connector 109"/>
              <p:cNvCxnSpPr/>
              <p:nvPr/>
            </p:nvCxnSpPr>
            <p:spPr>
              <a:xfrm>
                <a:off x="7010400" y="3790950"/>
                <a:ext cx="6096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848600" y="3790950"/>
                <a:ext cx="0" cy="6858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6234088" y="4071589"/>
                <a:ext cx="2665141" cy="693895"/>
              </a:xfrm>
              <a:prstGeom prst="rect">
                <a:avLst/>
              </a:prstGeom>
              <a:solidFill>
                <a:srgbClr val="20476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itle 1"/>
              <p:cNvSpPr txBox="1">
                <a:spLocks/>
              </p:cNvSpPr>
              <p:nvPr/>
            </p:nvSpPr>
            <p:spPr>
              <a:xfrm>
                <a:off x="6210030" y="3878966"/>
                <a:ext cx="2751745" cy="10625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900" b="0" cap="none" dirty="0">
                    <a:solidFill>
                      <a:schemeClr val="bg1"/>
                    </a:solidFill>
                    <a:latin typeface="Arial"/>
                    <a:cs typeface="Arial"/>
                  </a:rPr>
                  <a:t>THE FIDUCIARY DUTY APPLIES, AND A CFP</a:t>
                </a:r>
                <a:r>
                  <a:rPr lang="en-US" sz="900" b="0" cap="none" baseline="30000" dirty="0">
                    <a:solidFill>
                      <a:schemeClr val="bg1"/>
                    </a:solidFill>
                    <a:latin typeface="Arial"/>
                    <a:cs typeface="Arial"/>
                  </a:rPr>
                  <a:t>®</a:t>
                </a:r>
                <a:r>
                  <a:rPr lang="en-US" sz="900" b="0" cap="none" dirty="0">
                    <a:solidFill>
                      <a:schemeClr val="bg1"/>
                    </a:solidFill>
                    <a:latin typeface="Arial"/>
                    <a:cs typeface="Arial"/>
                  </a:rPr>
                  <a:t> PROFESSIONAL IS REQUIRED TO APPLY THE </a:t>
                </a:r>
                <a:r>
                  <a:rPr lang="en-US" sz="900" b="0" i="1" cap="none" dirty="0">
                    <a:solidFill>
                      <a:schemeClr val="bg1"/>
                    </a:solidFill>
                    <a:latin typeface="Arial"/>
                    <a:cs typeface="Arial"/>
                  </a:rPr>
                  <a:t>PRACTICE STANDARDS</a:t>
                </a:r>
                <a:r>
                  <a:rPr lang="en-US" sz="900" b="0" cap="none" dirty="0">
                    <a:solidFill>
                      <a:schemeClr val="bg1"/>
                    </a:solidFill>
                    <a:latin typeface="Arial"/>
                    <a:cs typeface="Arial"/>
                  </a:rPr>
                  <a:t> FOR THE FINANCIAL PLANNING PROCESS, PROVIDE FINANCIAL PLANNING, AND PROVIDE INFORMATION TO THE CLIENT IN WRITING</a:t>
                </a:r>
              </a:p>
            </p:txBody>
          </p:sp>
        </p:grpSp>
        <p:grpSp>
          <p:nvGrpSpPr>
            <p:cNvPr id="121" name="Group 120"/>
            <p:cNvGrpSpPr/>
            <p:nvPr/>
          </p:nvGrpSpPr>
          <p:grpSpPr>
            <a:xfrm>
              <a:off x="7467600" y="3638550"/>
              <a:ext cx="762000" cy="457200"/>
              <a:chOff x="3962400" y="1428750"/>
              <a:chExt cx="762000" cy="457200"/>
            </a:xfrm>
          </p:grpSpPr>
          <p:sp>
            <p:nvSpPr>
              <p:cNvPr id="122" name="Hexagon 121"/>
              <p:cNvSpPr/>
              <p:nvPr/>
            </p:nvSpPr>
            <p:spPr>
              <a:xfrm>
                <a:off x="4038600" y="1428750"/>
                <a:ext cx="609600" cy="457200"/>
              </a:xfrm>
              <a:prstGeom prst="hexagon">
                <a:avLst/>
              </a:prstGeom>
              <a:solidFill>
                <a:srgbClr val="FDC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Title 1"/>
              <p:cNvSpPr txBox="1">
                <a:spLocks/>
              </p:cNvSpPr>
              <p:nvPr/>
            </p:nvSpPr>
            <p:spPr>
              <a:xfrm>
                <a:off x="3962400" y="1504950"/>
                <a:ext cx="7620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1100" b="0" cap="none" dirty="0">
                    <a:solidFill>
                      <a:schemeClr val="tx1"/>
                    </a:solidFill>
                    <a:latin typeface="Arial Black"/>
                    <a:cs typeface="Arial Black"/>
                  </a:rPr>
                  <a:t>Yes</a:t>
                </a:r>
                <a:endParaRPr lang="en-US" sz="1100" b="0" cap="none" dirty="0">
                  <a:solidFill>
                    <a:schemeClr val="tx1"/>
                  </a:solidFill>
                </a:endParaRPr>
              </a:p>
            </p:txBody>
          </p:sp>
        </p:grpSp>
      </p:grpSp>
      <p:sp>
        <p:nvSpPr>
          <p:cNvPr id="4" name="Rectangle 3"/>
          <p:cNvSpPr/>
          <p:nvPr/>
        </p:nvSpPr>
        <p:spPr>
          <a:xfrm>
            <a:off x="0" y="0"/>
            <a:ext cx="9144000" cy="89535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CFPBoard_Logo_Black_WhtBg_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764" y="249861"/>
            <a:ext cx="1844636" cy="416889"/>
          </a:xfrm>
          <a:prstGeom prst="rect">
            <a:avLst/>
          </a:prstGeom>
        </p:spPr>
      </p:pic>
      <p:sp>
        <p:nvSpPr>
          <p:cNvPr id="3" name="Title 1"/>
          <p:cNvSpPr txBox="1">
            <a:spLocks/>
          </p:cNvSpPr>
          <p:nvPr/>
        </p:nvSpPr>
        <p:spPr>
          <a:xfrm>
            <a:off x="366993" y="0"/>
            <a:ext cx="6719607" cy="8953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r>
              <a:rPr lang="en-US" sz="2600" cap="none" dirty="0">
                <a:solidFill>
                  <a:schemeClr val="tx1"/>
                </a:solidFill>
              </a:rPr>
              <a:t>The Financial Advice Framework</a:t>
            </a:r>
          </a:p>
        </p:txBody>
      </p:sp>
      <p:grpSp>
        <p:nvGrpSpPr>
          <p:cNvPr id="35" name="Group 34"/>
          <p:cNvGrpSpPr/>
          <p:nvPr/>
        </p:nvGrpSpPr>
        <p:grpSpPr>
          <a:xfrm>
            <a:off x="1447800" y="971550"/>
            <a:ext cx="2743200" cy="533400"/>
            <a:chOff x="1447800" y="971550"/>
            <a:chExt cx="2743200" cy="533400"/>
          </a:xfrm>
        </p:grpSpPr>
        <p:sp>
          <p:nvSpPr>
            <p:cNvPr id="2" name="Oval 1"/>
            <p:cNvSpPr/>
            <p:nvPr/>
          </p:nvSpPr>
          <p:spPr>
            <a:xfrm>
              <a:off x="1447800" y="971550"/>
              <a:ext cx="2743200" cy="533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itle 1"/>
            <p:cNvSpPr txBox="1">
              <a:spLocks/>
            </p:cNvSpPr>
            <p:nvPr/>
          </p:nvSpPr>
          <p:spPr>
            <a:xfrm>
              <a:off x="1676400" y="1085850"/>
              <a:ext cx="23622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900" b="0" cap="none" dirty="0">
                  <a:solidFill>
                    <a:schemeClr val="bg1"/>
                  </a:solidFill>
                  <a:latin typeface="Arial"/>
                  <a:cs typeface="Arial"/>
                </a:rPr>
                <a:t>AM I PROVIDING FINANCIAL</a:t>
              </a:r>
              <a:br>
                <a:rPr lang="en-US" sz="900" b="0" cap="none" dirty="0">
                  <a:solidFill>
                    <a:schemeClr val="bg1"/>
                  </a:solidFill>
                  <a:latin typeface="Arial"/>
                  <a:cs typeface="Arial"/>
                </a:rPr>
              </a:br>
              <a:r>
                <a:rPr lang="en-US" sz="900" b="0" cap="none" dirty="0">
                  <a:solidFill>
                    <a:schemeClr val="bg1"/>
                  </a:solidFill>
                  <a:latin typeface="Arial"/>
                  <a:cs typeface="Arial"/>
                </a:rPr>
                <a:t>ADVICE TO A CLIENT?</a:t>
              </a:r>
            </a:p>
          </p:txBody>
        </p:sp>
      </p:grpSp>
      <p:grpSp>
        <p:nvGrpSpPr>
          <p:cNvPr id="47" name="Group 46"/>
          <p:cNvGrpSpPr/>
          <p:nvPr/>
        </p:nvGrpSpPr>
        <p:grpSpPr>
          <a:xfrm>
            <a:off x="2971800" y="2419350"/>
            <a:ext cx="2743200" cy="762000"/>
            <a:chOff x="2971800" y="2419350"/>
            <a:chExt cx="2743200" cy="762000"/>
          </a:xfrm>
        </p:grpSpPr>
        <p:cxnSp>
          <p:nvCxnSpPr>
            <p:cNvPr id="152" name="Straight Connector 151"/>
            <p:cNvCxnSpPr/>
            <p:nvPr/>
          </p:nvCxnSpPr>
          <p:spPr>
            <a:xfrm>
              <a:off x="4343400" y="2419350"/>
              <a:ext cx="0" cy="3048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2971800" y="2647950"/>
              <a:ext cx="2743200" cy="533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Title 1"/>
            <p:cNvSpPr txBox="1">
              <a:spLocks/>
            </p:cNvSpPr>
            <p:nvPr/>
          </p:nvSpPr>
          <p:spPr>
            <a:xfrm>
              <a:off x="3048000" y="2724150"/>
              <a:ext cx="25908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900" b="0" cap="none" dirty="0">
                  <a:solidFill>
                    <a:srgbClr val="FFFFFF"/>
                  </a:solidFill>
                  <a:latin typeface="Arial"/>
                  <a:cs typeface="Arial"/>
                </a:rPr>
                <a:t>DOES THE FINANCIAL ADVICE </a:t>
              </a:r>
              <a:br>
                <a:rPr lang="en-US" sz="900" b="0" cap="none" dirty="0">
                  <a:solidFill>
                    <a:srgbClr val="FFFFFF"/>
                  </a:solidFill>
                  <a:latin typeface="Arial"/>
                  <a:cs typeface="Arial"/>
                </a:rPr>
              </a:br>
              <a:r>
                <a:rPr lang="en-US" sz="900" b="0" cap="none" dirty="0">
                  <a:solidFill>
                    <a:srgbClr val="FFFFFF"/>
                  </a:solidFill>
                  <a:latin typeface="Arial"/>
                  <a:cs typeface="Arial"/>
                </a:rPr>
                <a:t>REQUIRE FINANCIAL PLANNING?</a:t>
              </a:r>
            </a:p>
          </p:txBody>
        </p:sp>
      </p:grpSp>
      <p:grpSp>
        <p:nvGrpSpPr>
          <p:cNvPr id="38" name="Group 37"/>
          <p:cNvGrpSpPr/>
          <p:nvPr/>
        </p:nvGrpSpPr>
        <p:grpSpPr>
          <a:xfrm>
            <a:off x="2819400" y="1428750"/>
            <a:ext cx="2743200" cy="1143000"/>
            <a:chOff x="2819400" y="1428750"/>
            <a:chExt cx="2743200" cy="1143000"/>
          </a:xfrm>
        </p:grpSpPr>
        <p:cxnSp>
          <p:nvCxnSpPr>
            <p:cNvPr id="22" name="Straight Connector 21"/>
            <p:cNvCxnSpPr/>
            <p:nvPr/>
          </p:nvCxnSpPr>
          <p:spPr>
            <a:xfrm>
              <a:off x="4343400" y="1809750"/>
              <a:ext cx="0" cy="6096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819400" y="1657350"/>
              <a:ext cx="16002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3314700" y="1962150"/>
              <a:ext cx="2247900" cy="609600"/>
              <a:chOff x="3314700" y="1962150"/>
              <a:chExt cx="2247900" cy="609600"/>
            </a:xfrm>
          </p:grpSpPr>
          <p:sp>
            <p:nvSpPr>
              <p:cNvPr id="29" name="Rectangle 28"/>
              <p:cNvSpPr/>
              <p:nvPr/>
            </p:nvSpPr>
            <p:spPr>
              <a:xfrm>
                <a:off x="3314700" y="1962150"/>
                <a:ext cx="2247900" cy="609600"/>
              </a:xfrm>
              <a:prstGeom prst="rect">
                <a:avLst/>
              </a:prstGeom>
              <a:solidFill>
                <a:srgbClr val="20476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itle 1"/>
              <p:cNvSpPr txBox="1">
                <a:spLocks/>
              </p:cNvSpPr>
              <p:nvPr/>
            </p:nvSpPr>
            <p:spPr>
              <a:xfrm>
                <a:off x="3314700" y="2038350"/>
                <a:ext cx="2247900" cy="457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900" b="0" cap="none" dirty="0">
                    <a:solidFill>
                      <a:schemeClr val="bg1"/>
                    </a:solidFill>
                    <a:latin typeface="Arial"/>
                    <a:cs typeface="Arial"/>
                  </a:rPr>
                  <a:t>THE FIDUCIARY DUTY APPLIES</a:t>
                </a:r>
              </a:p>
            </p:txBody>
          </p:sp>
        </p:grpSp>
        <p:grpSp>
          <p:nvGrpSpPr>
            <p:cNvPr id="26" name="Group 25"/>
            <p:cNvGrpSpPr/>
            <p:nvPr/>
          </p:nvGrpSpPr>
          <p:grpSpPr>
            <a:xfrm>
              <a:off x="3962400" y="1428750"/>
              <a:ext cx="762000" cy="457200"/>
              <a:chOff x="3962400" y="1428750"/>
              <a:chExt cx="762000" cy="457200"/>
            </a:xfrm>
          </p:grpSpPr>
          <p:sp>
            <p:nvSpPr>
              <p:cNvPr id="6" name="Hexagon 5"/>
              <p:cNvSpPr/>
              <p:nvPr/>
            </p:nvSpPr>
            <p:spPr>
              <a:xfrm>
                <a:off x="4038600" y="1428750"/>
                <a:ext cx="609600" cy="457200"/>
              </a:xfrm>
              <a:prstGeom prst="hexagon">
                <a:avLst/>
              </a:prstGeom>
              <a:solidFill>
                <a:srgbClr val="FDC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itle 1"/>
              <p:cNvSpPr txBox="1">
                <a:spLocks/>
              </p:cNvSpPr>
              <p:nvPr/>
            </p:nvSpPr>
            <p:spPr>
              <a:xfrm>
                <a:off x="3962400" y="1504950"/>
                <a:ext cx="7620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1100" b="0" cap="none" dirty="0">
                    <a:solidFill>
                      <a:schemeClr val="tx1"/>
                    </a:solidFill>
                    <a:latin typeface="Arial Black"/>
                    <a:cs typeface="Arial Black"/>
                  </a:rPr>
                  <a:t>Yes</a:t>
                </a:r>
                <a:endParaRPr lang="en-US" sz="1100" b="0" cap="none" dirty="0">
                  <a:solidFill>
                    <a:schemeClr val="tx1"/>
                  </a:solidFill>
                </a:endParaRPr>
              </a:p>
            </p:txBody>
          </p:sp>
        </p:grpSp>
      </p:grpSp>
      <p:grpSp>
        <p:nvGrpSpPr>
          <p:cNvPr id="44" name="Group 43"/>
          <p:cNvGrpSpPr/>
          <p:nvPr/>
        </p:nvGrpSpPr>
        <p:grpSpPr>
          <a:xfrm>
            <a:off x="152400" y="1428750"/>
            <a:ext cx="2895600" cy="1143000"/>
            <a:chOff x="152400" y="1428750"/>
            <a:chExt cx="2895600" cy="1143000"/>
          </a:xfrm>
        </p:grpSpPr>
        <p:grpSp>
          <p:nvGrpSpPr>
            <p:cNvPr id="36" name="Group 35"/>
            <p:cNvGrpSpPr/>
            <p:nvPr/>
          </p:nvGrpSpPr>
          <p:grpSpPr>
            <a:xfrm>
              <a:off x="1447800" y="1504950"/>
              <a:ext cx="1371600" cy="152400"/>
              <a:chOff x="1447800" y="1504950"/>
              <a:chExt cx="1371600" cy="152400"/>
            </a:xfrm>
          </p:grpSpPr>
          <p:cxnSp>
            <p:nvCxnSpPr>
              <p:cNvPr id="78" name="Straight Connector 77"/>
              <p:cNvCxnSpPr/>
              <p:nvPr/>
            </p:nvCxnSpPr>
            <p:spPr>
              <a:xfrm>
                <a:off x="1447800" y="1657350"/>
                <a:ext cx="13716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2819400" y="1504950"/>
                <a:ext cx="0" cy="1524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152400" y="1428750"/>
              <a:ext cx="2895600" cy="1143000"/>
              <a:chOff x="152400" y="1428750"/>
              <a:chExt cx="2895600" cy="1143000"/>
            </a:xfrm>
          </p:grpSpPr>
          <p:grpSp>
            <p:nvGrpSpPr>
              <p:cNvPr id="119" name="Group 118"/>
              <p:cNvGrpSpPr/>
              <p:nvPr/>
            </p:nvGrpSpPr>
            <p:grpSpPr>
              <a:xfrm>
                <a:off x="152400" y="1733550"/>
                <a:ext cx="2895600" cy="838200"/>
                <a:chOff x="152400" y="1733550"/>
                <a:chExt cx="2895600" cy="838200"/>
              </a:xfrm>
            </p:grpSpPr>
            <p:cxnSp>
              <p:nvCxnSpPr>
                <p:cNvPr id="23" name="Straight Connector 22"/>
                <p:cNvCxnSpPr/>
                <p:nvPr/>
              </p:nvCxnSpPr>
              <p:spPr>
                <a:xfrm>
                  <a:off x="1524000" y="1733550"/>
                  <a:ext cx="0" cy="4572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152400" y="1962150"/>
                  <a:ext cx="2895600" cy="609600"/>
                </a:xfrm>
                <a:prstGeom prst="rect">
                  <a:avLst/>
                </a:prstGeom>
                <a:solidFill>
                  <a:srgbClr val="20476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Title 1"/>
                <p:cNvSpPr txBox="1">
                  <a:spLocks/>
                </p:cNvSpPr>
                <p:nvPr/>
              </p:nvSpPr>
              <p:spPr>
                <a:xfrm>
                  <a:off x="152400" y="2038350"/>
                  <a:ext cx="2895600" cy="457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900" b="0" cap="none" dirty="0">
                      <a:solidFill>
                        <a:schemeClr val="bg1"/>
                      </a:solidFill>
                      <a:latin typeface="Arial"/>
                      <a:cs typeface="Arial"/>
                    </a:rPr>
                    <a:t>THE FIDUCIARY DUTY DOES NOT APPLY, </a:t>
                  </a:r>
                  <a:br>
                    <a:rPr lang="en-US" sz="900" b="0" cap="none" dirty="0">
                      <a:solidFill>
                        <a:schemeClr val="bg1"/>
                      </a:solidFill>
                      <a:latin typeface="Arial"/>
                      <a:cs typeface="Arial"/>
                    </a:rPr>
                  </a:br>
                  <a:r>
                    <a:rPr lang="en-US" sz="900" b="0" cap="none" dirty="0">
                      <a:solidFill>
                        <a:schemeClr val="bg1"/>
                      </a:solidFill>
                      <a:latin typeface="Arial"/>
                      <a:cs typeface="Arial"/>
                    </a:rPr>
                    <a:t>BUT A CFP</a:t>
                  </a:r>
                  <a:r>
                    <a:rPr lang="en-US" sz="900" b="0" cap="none" baseline="30000" dirty="0">
                      <a:solidFill>
                        <a:schemeClr val="bg1"/>
                      </a:solidFill>
                      <a:latin typeface="Arial"/>
                      <a:cs typeface="Arial"/>
                    </a:rPr>
                    <a:t>® </a:t>
                  </a:r>
                  <a:r>
                    <a:rPr lang="en-US" sz="900" b="0" cap="none" dirty="0">
                      <a:solidFill>
                        <a:schemeClr val="bg1"/>
                      </a:solidFill>
                      <a:latin typeface="Arial"/>
                      <a:cs typeface="Arial"/>
                    </a:rPr>
                    <a:t>PROFESSIONAL MUST ABIDE BY THE </a:t>
                  </a:r>
                  <a:r>
                    <a:rPr lang="en-US" sz="900" b="0" i="1" cap="none" dirty="0">
                      <a:solidFill>
                        <a:schemeClr val="bg1"/>
                      </a:solidFill>
                      <a:latin typeface="Arial"/>
                      <a:cs typeface="Arial"/>
                    </a:rPr>
                    <a:t>CODE OF ETHICS </a:t>
                  </a:r>
                  <a:r>
                    <a:rPr lang="en-US" sz="900" b="0" cap="none" dirty="0">
                      <a:solidFill>
                        <a:schemeClr val="bg1"/>
                      </a:solidFill>
                      <a:latin typeface="Arial"/>
                      <a:cs typeface="Arial"/>
                    </a:rPr>
                    <a:t>AND OTHER STANDARDS.</a:t>
                  </a:r>
                </a:p>
              </p:txBody>
            </p:sp>
          </p:grpSp>
          <p:grpSp>
            <p:nvGrpSpPr>
              <p:cNvPr id="25" name="Group 24"/>
              <p:cNvGrpSpPr/>
              <p:nvPr/>
            </p:nvGrpSpPr>
            <p:grpSpPr>
              <a:xfrm>
                <a:off x="609600" y="1428750"/>
                <a:ext cx="1828800" cy="457200"/>
                <a:chOff x="609600" y="1428750"/>
                <a:chExt cx="1828800" cy="457200"/>
              </a:xfrm>
            </p:grpSpPr>
            <p:sp>
              <p:nvSpPr>
                <p:cNvPr id="65" name="Hexagon 64"/>
                <p:cNvSpPr/>
                <p:nvPr/>
              </p:nvSpPr>
              <p:spPr>
                <a:xfrm>
                  <a:off x="1219200" y="1428750"/>
                  <a:ext cx="609600" cy="457200"/>
                </a:xfrm>
                <a:prstGeom prst="hexagon">
                  <a:avLst/>
                </a:prstGeom>
                <a:solidFill>
                  <a:srgbClr val="FDC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6" name="Title 1"/>
                <p:cNvSpPr txBox="1">
                  <a:spLocks/>
                </p:cNvSpPr>
                <p:nvPr/>
              </p:nvSpPr>
              <p:spPr>
                <a:xfrm>
                  <a:off x="609600" y="1504950"/>
                  <a:ext cx="18288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1100" b="0" cap="none" dirty="0">
                      <a:solidFill>
                        <a:schemeClr val="tx1"/>
                      </a:solidFill>
                      <a:latin typeface="Arial Black"/>
                      <a:cs typeface="Arial Black"/>
                    </a:rPr>
                    <a:t>No</a:t>
                  </a:r>
                  <a:endParaRPr lang="en-US" sz="1100" b="0" cap="none" dirty="0">
                    <a:solidFill>
                      <a:schemeClr val="tx1"/>
                    </a:solidFill>
                  </a:endParaRPr>
                </a:p>
              </p:txBody>
            </p:sp>
          </p:grpSp>
        </p:grpSp>
      </p:grpSp>
      <p:grpSp>
        <p:nvGrpSpPr>
          <p:cNvPr id="39" name="Group 38"/>
          <p:cNvGrpSpPr/>
          <p:nvPr/>
        </p:nvGrpSpPr>
        <p:grpSpPr>
          <a:xfrm>
            <a:off x="1324714" y="3105149"/>
            <a:ext cx="3141774" cy="1361881"/>
            <a:chOff x="1324714" y="3105150"/>
            <a:chExt cx="3141774" cy="1361881"/>
          </a:xfrm>
        </p:grpSpPr>
        <p:cxnSp>
          <p:nvCxnSpPr>
            <p:cNvPr id="108" name="Straight Connector 107"/>
            <p:cNvCxnSpPr/>
            <p:nvPr/>
          </p:nvCxnSpPr>
          <p:spPr>
            <a:xfrm>
              <a:off x="3200400" y="3333750"/>
              <a:ext cx="11430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95" name="Group 94"/>
            <p:cNvGrpSpPr/>
            <p:nvPr/>
          </p:nvGrpSpPr>
          <p:grpSpPr>
            <a:xfrm>
              <a:off x="1324714" y="3486150"/>
              <a:ext cx="3141774" cy="980881"/>
              <a:chOff x="2086714" y="3409950"/>
              <a:chExt cx="3141774" cy="980881"/>
            </a:xfrm>
          </p:grpSpPr>
          <p:cxnSp>
            <p:nvCxnSpPr>
              <p:cNvPr id="89" name="Straight Connector 88"/>
              <p:cNvCxnSpPr/>
              <p:nvPr/>
            </p:nvCxnSpPr>
            <p:spPr>
              <a:xfrm>
                <a:off x="3810000" y="3409950"/>
                <a:ext cx="0" cy="4572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2086714" y="3547777"/>
                <a:ext cx="3141774" cy="843054"/>
              </a:xfrm>
              <a:prstGeom prst="rect">
                <a:avLst/>
              </a:prstGeom>
              <a:solidFill>
                <a:srgbClr val="20476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Title 1"/>
              <p:cNvSpPr txBox="1">
                <a:spLocks/>
              </p:cNvSpPr>
              <p:nvPr/>
            </p:nvSpPr>
            <p:spPr>
              <a:xfrm>
                <a:off x="2209800" y="3638550"/>
                <a:ext cx="2895600" cy="6712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900" b="0" cap="none" dirty="0">
                    <a:solidFill>
                      <a:schemeClr val="bg1"/>
                    </a:solidFill>
                    <a:latin typeface="Arial"/>
                    <a:cs typeface="Arial"/>
                  </a:rPr>
                  <a:t>THE FIDUCIARY DUTY APPLIES, </a:t>
                </a:r>
                <a:br>
                  <a:rPr lang="en-US" sz="900" b="0" cap="none" dirty="0">
                    <a:solidFill>
                      <a:schemeClr val="bg1"/>
                    </a:solidFill>
                    <a:latin typeface="Arial"/>
                    <a:cs typeface="Arial"/>
                  </a:rPr>
                </a:br>
                <a:r>
                  <a:rPr lang="en-US" sz="900" b="0" cap="none" dirty="0">
                    <a:solidFill>
                      <a:schemeClr val="bg1"/>
                    </a:solidFill>
                    <a:latin typeface="Arial"/>
                    <a:cs typeface="Arial"/>
                  </a:rPr>
                  <a:t>BUT A CFP</a:t>
                </a:r>
                <a:r>
                  <a:rPr lang="en-US" sz="900" b="0" cap="none" baseline="30000" dirty="0">
                    <a:solidFill>
                      <a:schemeClr val="bg1"/>
                    </a:solidFill>
                    <a:latin typeface="Arial"/>
                    <a:cs typeface="Arial"/>
                  </a:rPr>
                  <a:t>®</a:t>
                </a:r>
                <a:r>
                  <a:rPr lang="en-US" sz="900" b="0" cap="none" dirty="0">
                    <a:solidFill>
                      <a:schemeClr val="bg1"/>
                    </a:solidFill>
                    <a:latin typeface="Arial"/>
                    <a:cs typeface="Arial"/>
                  </a:rPr>
                  <a:t> PROFESSIONAL IS NOT REQUIRED TO APPLY THE </a:t>
                </a:r>
                <a:r>
                  <a:rPr lang="en-US" sz="900" b="0" i="1" cap="none" dirty="0">
                    <a:solidFill>
                      <a:schemeClr val="bg1"/>
                    </a:solidFill>
                    <a:latin typeface="Arial"/>
                    <a:cs typeface="Arial"/>
                  </a:rPr>
                  <a:t>PRACTICE STANDARDS</a:t>
                </a:r>
                <a:r>
                  <a:rPr lang="en-US" sz="900" b="0" cap="none" dirty="0">
                    <a:solidFill>
                      <a:schemeClr val="bg1"/>
                    </a:solidFill>
                    <a:latin typeface="Arial"/>
                    <a:cs typeface="Arial"/>
                  </a:rPr>
                  <a:t> FOR THE FINANCIAL PLANNING PROCESS, PROVIDE FINANCIAL PLANNING, OR PROVIDE INFORMATION TO THE CLIENT IN WRITING.</a:t>
                </a:r>
              </a:p>
            </p:txBody>
          </p:sp>
        </p:grpSp>
        <p:cxnSp>
          <p:nvCxnSpPr>
            <p:cNvPr id="109" name="Straight Connector 108"/>
            <p:cNvCxnSpPr/>
            <p:nvPr/>
          </p:nvCxnSpPr>
          <p:spPr>
            <a:xfrm>
              <a:off x="4343400" y="3181350"/>
              <a:ext cx="0" cy="1524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112" name="Group 111"/>
            <p:cNvGrpSpPr/>
            <p:nvPr/>
          </p:nvGrpSpPr>
          <p:grpSpPr>
            <a:xfrm>
              <a:off x="2667000" y="3105150"/>
              <a:ext cx="762000" cy="457200"/>
              <a:chOff x="3962400" y="1428750"/>
              <a:chExt cx="762000" cy="457200"/>
            </a:xfrm>
          </p:grpSpPr>
          <p:sp>
            <p:nvSpPr>
              <p:cNvPr id="113" name="Hexagon 112"/>
              <p:cNvSpPr/>
              <p:nvPr/>
            </p:nvSpPr>
            <p:spPr>
              <a:xfrm>
                <a:off x="4038600" y="1428750"/>
                <a:ext cx="609600" cy="457200"/>
              </a:xfrm>
              <a:prstGeom prst="hexagon">
                <a:avLst/>
              </a:prstGeom>
              <a:solidFill>
                <a:srgbClr val="FDC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Title 1"/>
              <p:cNvSpPr txBox="1">
                <a:spLocks/>
              </p:cNvSpPr>
              <p:nvPr/>
            </p:nvSpPr>
            <p:spPr>
              <a:xfrm>
                <a:off x="3962400" y="1504950"/>
                <a:ext cx="7620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1100" b="0" cap="none" dirty="0">
                    <a:solidFill>
                      <a:schemeClr val="tx1"/>
                    </a:solidFill>
                    <a:latin typeface="Arial Black"/>
                    <a:cs typeface="Arial Black"/>
                  </a:rPr>
                  <a:t>No</a:t>
                </a:r>
                <a:endParaRPr lang="en-US" sz="1100" b="0" cap="none" dirty="0">
                  <a:solidFill>
                    <a:schemeClr val="tx1"/>
                  </a:solidFill>
                </a:endParaRPr>
              </a:p>
            </p:txBody>
          </p:sp>
        </p:grpSp>
      </p:grpSp>
      <p:grpSp>
        <p:nvGrpSpPr>
          <p:cNvPr id="41" name="Group 40"/>
          <p:cNvGrpSpPr/>
          <p:nvPr/>
        </p:nvGrpSpPr>
        <p:grpSpPr>
          <a:xfrm>
            <a:off x="4343400" y="3105150"/>
            <a:ext cx="2971800" cy="1066800"/>
            <a:chOff x="4343400" y="3105150"/>
            <a:chExt cx="2971800" cy="1066800"/>
          </a:xfrm>
        </p:grpSpPr>
        <p:cxnSp>
          <p:nvCxnSpPr>
            <p:cNvPr id="123" name="Straight Connector 122"/>
            <p:cNvCxnSpPr/>
            <p:nvPr/>
          </p:nvCxnSpPr>
          <p:spPr>
            <a:xfrm>
              <a:off x="4343400" y="3333750"/>
              <a:ext cx="11430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638800" y="3486150"/>
              <a:ext cx="0" cy="45720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88" name="Group 87"/>
            <p:cNvGrpSpPr/>
            <p:nvPr/>
          </p:nvGrpSpPr>
          <p:grpSpPr>
            <a:xfrm>
              <a:off x="5257800" y="3105150"/>
              <a:ext cx="762000" cy="457200"/>
              <a:chOff x="3962400" y="1428750"/>
              <a:chExt cx="762000" cy="457200"/>
            </a:xfrm>
          </p:grpSpPr>
          <p:sp>
            <p:nvSpPr>
              <p:cNvPr id="90" name="Hexagon 89"/>
              <p:cNvSpPr/>
              <p:nvPr/>
            </p:nvSpPr>
            <p:spPr>
              <a:xfrm>
                <a:off x="4038600" y="1428750"/>
                <a:ext cx="609600" cy="457200"/>
              </a:xfrm>
              <a:prstGeom prst="hexagon">
                <a:avLst/>
              </a:prstGeom>
              <a:solidFill>
                <a:srgbClr val="FDC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Title 1"/>
              <p:cNvSpPr txBox="1">
                <a:spLocks/>
              </p:cNvSpPr>
              <p:nvPr/>
            </p:nvSpPr>
            <p:spPr>
              <a:xfrm>
                <a:off x="3962400" y="1504950"/>
                <a:ext cx="7620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1100" b="0" cap="none" dirty="0">
                    <a:solidFill>
                      <a:schemeClr val="tx1"/>
                    </a:solidFill>
                    <a:latin typeface="Arial Black"/>
                    <a:cs typeface="Arial Black"/>
                  </a:rPr>
                  <a:t>Yes</a:t>
                </a:r>
                <a:endParaRPr lang="en-US" sz="1100" b="0" cap="none" dirty="0">
                  <a:solidFill>
                    <a:schemeClr val="tx1"/>
                  </a:solidFill>
                </a:endParaRPr>
              </a:p>
            </p:txBody>
          </p:sp>
        </p:grpSp>
        <p:sp>
          <p:nvSpPr>
            <p:cNvPr id="118" name="Oval 117"/>
            <p:cNvSpPr/>
            <p:nvPr/>
          </p:nvSpPr>
          <p:spPr>
            <a:xfrm>
              <a:off x="4572000" y="3638550"/>
              <a:ext cx="2743200" cy="533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Title 1"/>
            <p:cNvSpPr txBox="1">
              <a:spLocks/>
            </p:cNvSpPr>
            <p:nvPr/>
          </p:nvSpPr>
          <p:spPr>
            <a:xfrm>
              <a:off x="4648200" y="3714750"/>
              <a:ext cx="2590800" cy="381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900" b="0" cap="none" dirty="0">
                  <a:solidFill>
                    <a:srgbClr val="FFFFFF"/>
                  </a:solidFill>
                  <a:latin typeface="Arial"/>
                  <a:cs typeface="Arial"/>
                </a:rPr>
                <a:t>DOES THE CLIENT</a:t>
              </a:r>
            </a:p>
            <a:p>
              <a:pPr algn="ctr"/>
              <a:r>
                <a:rPr lang="en-US" sz="900" b="0" cap="none" dirty="0">
                  <a:solidFill>
                    <a:srgbClr val="FFFFFF"/>
                  </a:solidFill>
                  <a:latin typeface="Arial"/>
                  <a:cs typeface="Arial"/>
                </a:rPr>
                <a:t>AGREE TO ENGAGE FOR</a:t>
              </a:r>
            </a:p>
            <a:p>
              <a:pPr algn="ctr"/>
              <a:r>
                <a:rPr lang="en-US" sz="900" b="0" cap="none" dirty="0">
                  <a:solidFill>
                    <a:srgbClr val="FFFFFF"/>
                  </a:solidFill>
                  <a:latin typeface="Arial"/>
                  <a:cs typeface="Arial"/>
                </a:rPr>
                <a:t>FINANCIAL PLANNING?</a:t>
              </a:r>
            </a:p>
          </p:txBody>
        </p:sp>
      </p:grpSp>
      <p:grpSp>
        <p:nvGrpSpPr>
          <p:cNvPr id="42" name="Group 41"/>
          <p:cNvGrpSpPr/>
          <p:nvPr/>
        </p:nvGrpSpPr>
        <p:grpSpPr>
          <a:xfrm>
            <a:off x="3048000" y="4171950"/>
            <a:ext cx="2590800" cy="838200"/>
            <a:chOff x="3048000" y="4171950"/>
            <a:chExt cx="2590800" cy="838200"/>
          </a:xfrm>
        </p:grpSpPr>
        <p:grpSp>
          <p:nvGrpSpPr>
            <p:cNvPr id="126" name="Group 125"/>
            <p:cNvGrpSpPr/>
            <p:nvPr/>
          </p:nvGrpSpPr>
          <p:grpSpPr>
            <a:xfrm>
              <a:off x="3048000" y="4171950"/>
              <a:ext cx="2590800" cy="609600"/>
              <a:chOff x="3048000" y="4171950"/>
              <a:chExt cx="2590800" cy="609600"/>
            </a:xfrm>
          </p:grpSpPr>
          <p:cxnSp>
            <p:nvCxnSpPr>
              <p:cNvPr id="102" name="Straight Connector 101"/>
              <p:cNvCxnSpPr/>
              <p:nvPr/>
            </p:nvCxnSpPr>
            <p:spPr>
              <a:xfrm>
                <a:off x="5638800" y="4171950"/>
                <a:ext cx="0" cy="609600"/>
              </a:xfrm>
              <a:prstGeom prst="line">
                <a:avLst/>
              </a:prstGeom>
              <a:ln w="317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048000" y="4781550"/>
                <a:ext cx="2590800" cy="0"/>
              </a:xfrm>
              <a:prstGeom prst="line">
                <a:avLst/>
              </a:prstGeom>
              <a:ln w="3175" cmpd="sng">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048000" y="4248150"/>
                <a:ext cx="0" cy="533400"/>
              </a:xfrm>
              <a:prstGeom prst="line">
                <a:avLst/>
              </a:prstGeom>
              <a:ln w="3175" cmpd="sng">
                <a:solidFill>
                  <a:srgbClr val="7F7F7F"/>
                </a:solidFill>
                <a:prstDash val="dash"/>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125" name="Group 124"/>
            <p:cNvGrpSpPr/>
            <p:nvPr/>
          </p:nvGrpSpPr>
          <p:grpSpPr>
            <a:xfrm>
              <a:off x="3962400" y="4552950"/>
              <a:ext cx="762000" cy="457200"/>
              <a:chOff x="3962400" y="1428750"/>
              <a:chExt cx="762000" cy="457200"/>
            </a:xfrm>
          </p:grpSpPr>
          <p:sp>
            <p:nvSpPr>
              <p:cNvPr id="128" name="Hexagon 127"/>
              <p:cNvSpPr/>
              <p:nvPr/>
            </p:nvSpPr>
            <p:spPr>
              <a:xfrm>
                <a:off x="4038600" y="1428750"/>
                <a:ext cx="609600" cy="457200"/>
              </a:xfrm>
              <a:prstGeom prst="hexagon">
                <a:avLst/>
              </a:prstGeom>
              <a:solidFill>
                <a:srgbClr val="FDC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Title 1"/>
              <p:cNvSpPr txBox="1">
                <a:spLocks/>
              </p:cNvSpPr>
              <p:nvPr/>
            </p:nvSpPr>
            <p:spPr>
              <a:xfrm>
                <a:off x="3962400" y="1504950"/>
                <a:ext cx="762000" cy="304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kern="1200" cap="all">
                    <a:solidFill>
                      <a:srgbClr val="696969"/>
                    </a:solidFill>
                    <a:latin typeface="Arial Bold" pitchFamily="34" charset="0"/>
                    <a:ea typeface="+mj-ea"/>
                    <a:cs typeface="Arial Bold" pitchFamily="34" charset="0"/>
                  </a:defRPr>
                </a:lvl1pPr>
              </a:lstStyle>
              <a:p>
                <a:pPr algn="ctr"/>
                <a:r>
                  <a:rPr lang="en-US" sz="1100" b="0" cap="none" dirty="0">
                    <a:solidFill>
                      <a:schemeClr val="tx1"/>
                    </a:solidFill>
                    <a:latin typeface="Arial Black"/>
                    <a:cs typeface="Arial Black"/>
                  </a:rPr>
                  <a:t>No</a:t>
                </a:r>
                <a:endParaRPr lang="en-US" sz="1100" b="0" cap="none" dirty="0">
                  <a:solidFill>
                    <a:schemeClr val="tx1"/>
                  </a:solidFill>
                </a:endParaRPr>
              </a:p>
            </p:txBody>
          </p:sp>
        </p:grpSp>
      </p:grpSp>
      <p:sp>
        <p:nvSpPr>
          <p:cNvPr id="131" name="Footer Placeholder 1"/>
          <p:cNvSpPr txBox="1">
            <a:spLocks/>
          </p:cNvSpPr>
          <p:nvPr/>
        </p:nvSpPr>
        <p:spPr>
          <a:xfrm>
            <a:off x="152400" y="4858109"/>
            <a:ext cx="6324600" cy="1714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kumimoji="1" lang="en-US" sz="800" dirty="0">
                <a:solidFill>
                  <a:srgbClr val="7F7F7F"/>
                </a:solidFill>
                <a:latin typeface="Arial"/>
                <a:cs typeface="Arial"/>
              </a:rPr>
              <a:t>© 2019 Certified Financial Planner Board of Standards, Inc. All Rights Reserved.</a:t>
            </a:r>
            <a:endParaRPr lang="en-US" sz="800" dirty="0">
              <a:solidFill>
                <a:srgbClr val="7F7F7F"/>
              </a:solidFill>
              <a:latin typeface="Arial"/>
              <a:cs typeface="Arial"/>
            </a:endParaRPr>
          </a:p>
        </p:txBody>
      </p:sp>
    </p:spTree>
    <p:extLst>
      <p:ext uri="{BB962C8B-B14F-4D97-AF65-F5344CB8AC3E}">
        <p14:creationId xmlns:p14="http://schemas.microsoft.com/office/powerpoint/2010/main" val="29685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Providing Financial Advice?</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62</a:t>
            </a:fld>
            <a:endParaRPr lang="en-US" dirty="0"/>
          </a:p>
        </p:txBody>
      </p:sp>
      <p:pic>
        <p:nvPicPr>
          <p:cNvPr id="6" name="Picture 5"/>
          <p:cNvPicPr>
            <a:picLocks noChangeAspect="1"/>
          </p:cNvPicPr>
          <p:nvPr/>
        </p:nvPicPr>
        <p:blipFill>
          <a:blip r:embed="rId3"/>
          <a:stretch>
            <a:fillRect/>
          </a:stretch>
        </p:blipFill>
        <p:spPr>
          <a:xfrm>
            <a:off x="261754" y="742791"/>
            <a:ext cx="8620491" cy="3657917"/>
          </a:xfrm>
          <a:prstGeom prst="rect">
            <a:avLst/>
          </a:prstGeom>
        </p:spPr>
      </p:pic>
    </p:spTree>
    <p:extLst>
      <p:ext uri="{BB962C8B-B14F-4D97-AF65-F5344CB8AC3E}">
        <p14:creationId xmlns:p14="http://schemas.microsoft.com/office/powerpoint/2010/main" val="972164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Duty to Provide Information- Financial Advice</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63</a:t>
            </a:fld>
            <a:endParaRPr lang="en-US" dirty="0"/>
          </a:p>
        </p:txBody>
      </p:sp>
      <p:pic>
        <p:nvPicPr>
          <p:cNvPr id="6" name="Picture 5"/>
          <p:cNvPicPr>
            <a:picLocks noChangeAspect="1"/>
          </p:cNvPicPr>
          <p:nvPr/>
        </p:nvPicPr>
        <p:blipFill rotWithShape="1">
          <a:blip r:embed="rId3"/>
          <a:srcRect b="10098"/>
          <a:stretch/>
        </p:blipFill>
        <p:spPr>
          <a:xfrm>
            <a:off x="2247072" y="666750"/>
            <a:ext cx="4810125" cy="3866137"/>
          </a:xfrm>
          <a:prstGeom prst="rect">
            <a:avLst/>
          </a:prstGeom>
        </p:spPr>
      </p:pic>
    </p:spTree>
    <p:extLst>
      <p:ext uri="{BB962C8B-B14F-4D97-AF65-F5344CB8AC3E}">
        <p14:creationId xmlns:p14="http://schemas.microsoft.com/office/powerpoint/2010/main" val="2264452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l.o.6: REQUIRED EXERCISE 1</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REQUIRED: Please present and instruct the following case study: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3344935355"/>
              </p:ext>
            </p:extLst>
          </p:nvPr>
        </p:nvGraphicFramePr>
        <p:xfrm>
          <a:off x="228600" y="2449830"/>
          <a:ext cx="8534401" cy="1783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342900">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1417320">
                <a:tc>
                  <a:txBody>
                    <a:bodyPr/>
                    <a:lstStyle/>
                    <a:p>
                      <a:r>
                        <a:rPr lang="en-US" sz="1400" b="0" i="0" kern="1200" cap="all" dirty="0">
                          <a:solidFill>
                            <a:schemeClr val="dk1"/>
                          </a:solidFill>
                          <a:effectLst/>
                          <a:latin typeface="+mn-lt"/>
                          <a:ea typeface="+mn-ea"/>
                          <a:cs typeface="+mn-cs"/>
                          <a:hlinkClick r:id="rId3"/>
                        </a:rPr>
                        <a:t>THE DELIVERY OF FIRM RESEARCH DOES NOT CONSTITUTE FINANCIAL ADVICE</a:t>
                      </a:r>
                      <a:endParaRPr lang="en-US" sz="1400" b="0"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hlinkClick r:id="rId3"/>
                        </a:rPr>
                        <a:t>https://www.cfp.net/ethics/compliance-resources/2019/11/the-delivery-of-firm-research-does-not-constitute-financial-advice</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64</a:t>
            </a:fld>
            <a:endParaRPr lang="en-US" dirty="0"/>
          </a:p>
        </p:txBody>
      </p:sp>
    </p:spTree>
    <p:extLst>
      <p:ext uri="{BB962C8B-B14F-4D97-AF65-F5344CB8AC3E}">
        <p14:creationId xmlns:p14="http://schemas.microsoft.com/office/powerpoint/2010/main" val="4094582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l.o.6: REQUIRED EXERCISE 2</a:t>
            </a:r>
          </a:p>
        </p:txBody>
      </p:sp>
      <p:sp>
        <p:nvSpPr>
          <p:cNvPr id="3" name="Content Placeholder 2"/>
          <p:cNvSpPr>
            <a:spLocks noGrp="1"/>
          </p:cNvSpPr>
          <p:nvPr>
            <p:ph idx="1"/>
          </p:nvPr>
        </p:nvSpPr>
        <p:spPr>
          <a:xfrm>
            <a:off x="152400" y="823661"/>
            <a:ext cx="7620000" cy="3657600"/>
          </a:xfrm>
        </p:spPr>
        <p:txBody>
          <a:bodyPr>
            <a:normAutofit/>
          </a:bodyPr>
          <a:lstStyle/>
          <a:p>
            <a:pPr marL="0" indent="0">
              <a:buNone/>
            </a:pPr>
            <a:r>
              <a:rPr lang="en-US" dirty="0"/>
              <a:t>REQUIRED: Please open the document, identify the different sections, and identify the different categories listed in the document.</a:t>
            </a:r>
          </a:p>
          <a:p>
            <a:pPr marL="0" indent="0">
              <a:buNone/>
            </a:pPr>
            <a:r>
              <a:rPr lang="en-US" dirty="0"/>
              <a:t>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464576813"/>
              </p:ext>
            </p:extLst>
          </p:nvPr>
        </p:nvGraphicFramePr>
        <p:xfrm>
          <a:off x="304799" y="2343150"/>
          <a:ext cx="8534401" cy="2590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137160">
                <a:tc>
                  <a:txBody>
                    <a:bodyPr/>
                    <a:lstStyle/>
                    <a:p>
                      <a:r>
                        <a:rPr lang="en-US" dirty="0">
                          <a:solidFill>
                            <a:sysClr val="windowText" lastClr="000000"/>
                          </a:solidFill>
                        </a:rPr>
                        <a:t>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1200" cap="all" dirty="0">
                          <a:solidFill>
                            <a:schemeClr val="dk1"/>
                          </a:solidFill>
                          <a:effectLst/>
                          <a:latin typeface="+mn-lt"/>
                          <a:ea typeface="+mn-ea"/>
                          <a:cs typeface="+mn-cs"/>
                        </a:rPr>
                        <a:t>FINANCIAL ADVICE ENGAGEMENTS COMPLIANCE CHECKLIST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rPr>
                        <a:t>Page Link:</a:t>
                      </a:r>
                    </a:p>
                    <a:p>
                      <a:r>
                        <a:rPr lang="en-US" sz="1400" dirty="0">
                          <a:hlinkClick r:id="rId3"/>
                        </a:rPr>
                        <a:t>https://www.cfp.net/ethics/compliance-resources/2020/06/compliance-checklist-financial-advice-engagements-and</a:t>
                      </a:r>
                      <a:endParaRPr lang="en-US" sz="1400" dirty="0"/>
                    </a:p>
                    <a:p>
                      <a:endParaRPr lang="en-US" sz="1400" b="0" dirty="0">
                        <a:solidFill>
                          <a:schemeClr val="tx1"/>
                        </a:solidFill>
                      </a:endParaRPr>
                    </a:p>
                    <a:p>
                      <a:r>
                        <a:rPr lang="en-US" sz="1400" b="0" dirty="0">
                          <a:solidFill>
                            <a:schemeClr val="tx1"/>
                          </a:solidFill>
                        </a:rPr>
                        <a:t>Document PDF Link:</a:t>
                      </a:r>
                      <a:r>
                        <a:rPr lang="en-US" sz="1400" b="0" baseline="0" dirty="0">
                          <a:solidFill>
                            <a:schemeClr val="tx1"/>
                          </a:solidFill>
                        </a:rPr>
                        <a:t> </a:t>
                      </a:r>
                    </a:p>
                    <a:p>
                      <a:r>
                        <a:rPr lang="en-US" sz="1400" dirty="0">
                          <a:hlinkClick r:id="rId4"/>
                        </a:rPr>
                        <a:t>https://www.cfp.net/-/media/files/cfp-board/standards-and-ethics/Compliance-Resources/CFP-Board-Guidance-FA-Checklist.pdf</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65</a:t>
            </a:fld>
            <a:endParaRPr lang="en-US" dirty="0"/>
          </a:p>
        </p:txBody>
      </p:sp>
    </p:spTree>
    <p:extLst>
      <p:ext uri="{BB962C8B-B14F-4D97-AF65-F5344CB8AC3E}">
        <p14:creationId xmlns:p14="http://schemas.microsoft.com/office/powerpoint/2010/main" val="2876650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Providing Financial Planning?</a:t>
            </a:r>
          </a:p>
        </p:txBody>
      </p:sp>
      <p:sp>
        <p:nvSpPr>
          <p:cNvPr id="4" name="Slide Number Placeholder 3"/>
          <p:cNvSpPr>
            <a:spLocks noGrp="1"/>
          </p:cNvSpPr>
          <p:nvPr>
            <p:ph type="sldNum" sz="quarter" idx="12"/>
          </p:nvPr>
        </p:nvSpPr>
        <p:spPr/>
        <p:txBody>
          <a:bodyPr/>
          <a:lstStyle/>
          <a:p>
            <a:fld id="{3E9C9FDC-FC42-4F2B-B2DB-F1B41CA703B5}" type="slidenum">
              <a:rPr lang="en-US" smtClean="0"/>
              <a:pPr/>
              <a:t>66</a:t>
            </a:fld>
            <a:endParaRPr lang="en-US" dirty="0"/>
          </a:p>
        </p:txBody>
      </p:sp>
      <p:sp>
        <p:nvSpPr>
          <p:cNvPr id="7" name="object 2"/>
          <p:cNvSpPr txBox="1"/>
          <p:nvPr/>
        </p:nvSpPr>
        <p:spPr>
          <a:xfrm>
            <a:off x="304856" y="748993"/>
            <a:ext cx="8305744" cy="622300"/>
          </a:xfrm>
          <a:prstGeom prst="rect">
            <a:avLst/>
          </a:prstGeom>
        </p:spPr>
        <p:txBody>
          <a:bodyPr vert="horz" wrap="square" lIns="0" tIns="0" rIns="0" bIns="0" rtlCol="0">
            <a:noAutofit/>
          </a:bodyPr>
          <a:lstStyle/>
          <a:p>
            <a:pPr marL="12700" marR="12700" algn="just">
              <a:lnSpc>
                <a:spcPct val="111100"/>
              </a:lnSpc>
            </a:pPr>
            <a:endParaRPr sz="1200" dirty="0">
              <a:latin typeface="GothamBook"/>
              <a:cs typeface="GothamBook"/>
            </a:endParaRPr>
          </a:p>
        </p:txBody>
      </p:sp>
      <p:sp>
        <p:nvSpPr>
          <p:cNvPr id="8" name="object 3"/>
          <p:cNvSpPr txBox="1"/>
          <p:nvPr/>
        </p:nvSpPr>
        <p:spPr>
          <a:xfrm>
            <a:off x="444500" y="5533641"/>
            <a:ext cx="7584440" cy="213360"/>
          </a:xfrm>
          <a:prstGeom prst="rect">
            <a:avLst/>
          </a:prstGeom>
        </p:spPr>
        <p:txBody>
          <a:bodyPr vert="horz" wrap="square" lIns="0" tIns="0" rIns="0" bIns="0" rtlCol="0">
            <a:noAutofit/>
          </a:bodyPr>
          <a:lstStyle/>
          <a:p>
            <a:pPr marL="12700">
              <a:lnSpc>
                <a:spcPct val="100000"/>
              </a:lnSpc>
            </a:pPr>
            <a:r>
              <a:rPr sz="1300" spc="-15" dirty="0">
                <a:solidFill>
                  <a:srgbClr val="231F20"/>
                </a:solidFill>
                <a:latin typeface="GothamMedium"/>
                <a:cs typeface="GothamMedium"/>
              </a:rPr>
              <a:t>W</a:t>
            </a:r>
            <a:r>
              <a:rPr sz="1300" spc="0" dirty="0">
                <a:solidFill>
                  <a:srgbClr val="231F20"/>
                </a:solidFill>
                <a:latin typeface="GothamMedium"/>
                <a:cs typeface="GothamMedium"/>
              </a:rPr>
              <a:t>h</a:t>
            </a:r>
            <a:r>
              <a:rPr sz="1300" spc="-10" dirty="0">
                <a:solidFill>
                  <a:srgbClr val="231F20"/>
                </a:solidFill>
                <a:latin typeface="GothamMedium"/>
                <a:cs typeface="GothamMedium"/>
              </a:rPr>
              <a:t>a</a:t>
            </a:r>
            <a:r>
              <a:rPr sz="1300" spc="0" dirty="0">
                <a:solidFill>
                  <a:srgbClr val="231F20"/>
                </a:solidFill>
                <a:latin typeface="GothamMedium"/>
                <a:cs typeface="GothamMedium"/>
              </a:rPr>
              <a:t>t do </a:t>
            </a:r>
            <a:r>
              <a:rPr sz="1300" spc="-40" dirty="0">
                <a:solidFill>
                  <a:srgbClr val="231F20"/>
                </a:solidFill>
                <a:latin typeface="GothamMedium"/>
                <a:cs typeface="GothamMedium"/>
              </a:rPr>
              <a:t>y</a:t>
            </a:r>
            <a:r>
              <a:rPr sz="1300" spc="0" dirty="0">
                <a:solidFill>
                  <a:srgbClr val="231F20"/>
                </a:solidFill>
                <a:latin typeface="GothamMedium"/>
                <a:cs typeface="GothamMedium"/>
              </a:rPr>
              <a:t>ou do if the Client doesn’t ag</a:t>
            </a:r>
            <a:r>
              <a:rPr sz="1300" spc="-25" dirty="0">
                <a:solidFill>
                  <a:srgbClr val="231F20"/>
                </a:solidFill>
                <a:latin typeface="GothamMedium"/>
                <a:cs typeface="GothamMedium"/>
              </a:rPr>
              <a:t>r</a:t>
            </a:r>
            <a:r>
              <a:rPr sz="1300" spc="0" dirty="0">
                <a:solidFill>
                  <a:srgbClr val="231F20"/>
                </a:solidFill>
                <a:latin typeface="GothamMedium"/>
                <a:cs typeface="GothamMedium"/>
              </a:rPr>
              <a:t>ee </a:t>
            </a:r>
            <a:r>
              <a:rPr sz="1300" spc="-20" dirty="0">
                <a:solidFill>
                  <a:srgbClr val="231F20"/>
                </a:solidFill>
                <a:latin typeface="GothamMedium"/>
                <a:cs typeface="GothamMedium"/>
              </a:rPr>
              <a:t>t</a:t>
            </a:r>
            <a:r>
              <a:rPr sz="1300" spc="0" dirty="0">
                <a:solidFill>
                  <a:srgbClr val="231F20"/>
                </a:solidFill>
                <a:latin typeface="GothamMedium"/>
                <a:cs typeface="GothamMedium"/>
              </a:rPr>
              <a:t>o engage </a:t>
            </a:r>
            <a:r>
              <a:rPr sz="1300" spc="-40" dirty="0">
                <a:solidFill>
                  <a:srgbClr val="231F20"/>
                </a:solidFill>
                <a:latin typeface="GothamMedium"/>
                <a:cs typeface="GothamMedium"/>
              </a:rPr>
              <a:t>y</a:t>
            </a:r>
            <a:r>
              <a:rPr sz="1300" spc="0" dirty="0">
                <a:solidFill>
                  <a:srgbClr val="231F20"/>
                </a:solidFill>
                <a:latin typeface="GothamMedium"/>
                <a:cs typeface="GothamMedium"/>
              </a:rPr>
              <a:t>ou </a:t>
            </a:r>
            <a:r>
              <a:rPr sz="1300" spc="-15" dirty="0">
                <a:solidFill>
                  <a:srgbClr val="231F20"/>
                </a:solidFill>
                <a:latin typeface="GothamMedium"/>
                <a:cs typeface="GothamMedium"/>
              </a:rPr>
              <a:t>f</a:t>
            </a:r>
            <a:r>
              <a:rPr sz="1300" spc="0" dirty="0">
                <a:solidFill>
                  <a:srgbClr val="231F20"/>
                </a:solidFill>
                <a:latin typeface="GothamMedium"/>
                <a:cs typeface="GothamMedium"/>
              </a:rPr>
              <a:t>or Financial Planning? Pick On</a:t>
            </a:r>
            <a:r>
              <a:rPr sz="1300" spc="-15" dirty="0">
                <a:solidFill>
                  <a:srgbClr val="231F20"/>
                </a:solidFill>
                <a:latin typeface="GothamMedium"/>
                <a:cs typeface="GothamMedium"/>
              </a:rPr>
              <a:t>e</a:t>
            </a:r>
            <a:r>
              <a:rPr sz="1300" spc="0" dirty="0">
                <a:solidFill>
                  <a:srgbClr val="231F20"/>
                </a:solidFill>
                <a:latin typeface="GothamMedium"/>
                <a:cs typeface="GothamMedium"/>
              </a:rPr>
              <a:t>.</a:t>
            </a:r>
            <a:endParaRPr sz="1300" dirty="0">
              <a:latin typeface="GothamMedium"/>
              <a:cs typeface="GothamMedium"/>
            </a:endParaRPr>
          </a:p>
        </p:txBody>
      </p:sp>
      <p:grpSp>
        <p:nvGrpSpPr>
          <p:cNvPr id="51" name="Group 50"/>
          <p:cNvGrpSpPr/>
          <p:nvPr/>
        </p:nvGrpSpPr>
        <p:grpSpPr>
          <a:xfrm>
            <a:off x="5257800" y="698754"/>
            <a:ext cx="3758184" cy="3320796"/>
            <a:chOff x="5309615" y="742950"/>
            <a:chExt cx="3758184" cy="3320796"/>
          </a:xfrm>
        </p:grpSpPr>
        <p:sp>
          <p:nvSpPr>
            <p:cNvPr id="12" name="object 7"/>
            <p:cNvSpPr/>
            <p:nvPr/>
          </p:nvSpPr>
          <p:spPr>
            <a:xfrm>
              <a:off x="5309615" y="742950"/>
              <a:ext cx="3758184" cy="3320796"/>
            </a:xfrm>
            <a:custGeom>
              <a:avLst/>
              <a:gdLst/>
              <a:ahLst/>
              <a:cxnLst/>
              <a:rect l="l" t="t" r="r" b="b"/>
              <a:pathLst>
                <a:path w="3758184" h="3320796">
                  <a:moveTo>
                    <a:pt x="0" y="3320796"/>
                  </a:moveTo>
                  <a:lnTo>
                    <a:pt x="3758184" y="3320796"/>
                  </a:lnTo>
                  <a:lnTo>
                    <a:pt x="3758184" y="0"/>
                  </a:lnTo>
                  <a:lnTo>
                    <a:pt x="0" y="0"/>
                  </a:lnTo>
                  <a:lnTo>
                    <a:pt x="0" y="3320796"/>
                  </a:lnTo>
                  <a:close/>
                </a:path>
              </a:pathLst>
            </a:custGeom>
            <a:solidFill>
              <a:srgbClr val="FFCE34"/>
            </a:solidFill>
          </p:spPr>
          <p:txBody>
            <a:bodyPr wrap="square" lIns="0" tIns="0" rIns="0" bIns="0" rtlCol="0">
              <a:noAutofit/>
            </a:bodyPr>
            <a:lstStyle/>
            <a:p>
              <a:endParaRPr dirty="0"/>
            </a:p>
          </p:txBody>
        </p:sp>
        <p:sp>
          <p:nvSpPr>
            <p:cNvPr id="18" name="object 13"/>
            <p:cNvSpPr txBox="1"/>
            <p:nvPr/>
          </p:nvSpPr>
          <p:spPr>
            <a:xfrm>
              <a:off x="5452362" y="924303"/>
              <a:ext cx="3458210" cy="1259205"/>
            </a:xfrm>
            <a:prstGeom prst="rect">
              <a:avLst/>
            </a:prstGeom>
          </p:spPr>
          <p:txBody>
            <a:bodyPr vert="horz" wrap="square" lIns="0" tIns="0" rIns="0" bIns="0" rtlCol="0">
              <a:noAutofit/>
            </a:bodyPr>
            <a:lstStyle/>
            <a:p>
              <a:pPr marL="12700">
                <a:lnSpc>
                  <a:spcPct val="100000"/>
                </a:lnSpc>
              </a:pPr>
              <a:r>
                <a:rPr sz="1300" dirty="0">
                  <a:solidFill>
                    <a:srgbClr val="231F20"/>
                  </a:solidFill>
                  <a:latin typeface="GothamMedium"/>
                  <a:cs typeface="GothamMedium"/>
                </a:rPr>
                <a:t>In</a:t>
              </a:r>
              <a:r>
                <a:rPr sz="1300" spc="-20" dirty="0">
                  <a:solidFill>
                    <a:srgbClr val="231F20"/>
                  </a:solidFill>
                  <a:latin typeface="GothamMedium"/>
                  <a:cs typeface="GothamMedium"/>
                </a:rPr>
                <a:t>t</a:t>
              </a:r>
              <a:r>
                <a:rPr sz="1300" spc="0" dirty="0">
                  <a:solidFill>
                    <a:srgbClr val="231F20"/>
                  </a:solidFill>
                  <a:latin typeface="GothamMedium"/>
                  <a:cs typeface="GothamMedium"/>
                </a:rPr>
                <a:t>eg</a:t>
              </a:r>
              <a:r>
                <a:rPr sz="1300" spc="-35" dirty="0">
                  <a:solidFill>
                    <a:srgbClr val="231F20"/>
                  </a:solidFill>
                  <a:latin typeface="GothamMedium"/>
                  <a:cs typeface="GothamMedium"/>
                </a:rPr>
                <a:t>r</a:t>
              </a:r>
              <a:r>
                <a:rPr sz="1300" spc="-10" dirty="0">
                  <a:solidFill>
                    <a:srgbClr val="231F20"/>
                  </a:solidFill>
                  <a:latin typeface="GothamMedium"/>
                  <a:cs typeface="GothamMedium"/>
                </a:rPr>
                <a:t>a</a:t>
              </a:r>
              <a:r>
                <a:rPr sz="1300" spc="0" dirty="0">
                  <a:solidFill>
                    <a:srgbClr val="231F20"/>
                  </a:solidFill>
                  <a:latin typeface="GothamMedium"/>
                  <a:cs typeface="GothamMedium"/>
                </a:rPr>
                <a:t>tion </a:t>
              </a:r>
              <a:r>
                <a:rPr sz="1300" spc="-35" dirty="0">
                  <a:solidFill>
                    <a:srgbClr val="231F20"/>
                  </a:solidFill>
                  <a:latin typeface="GothamMedium"/>
                  <a:cs typeface="GothamMedium"/>
                </a:rPr>
                <a:t>F</a:t>
              </a:r>
              <a:r>
                <a:rPr sz="1300" spc="0" dirty="0">
                  <a:solidFill>
                    <a:srgbClr val="231F20"/>
                  </a:solidFill>
                  <a:latin typeface="GothamMedium"/>
                  <a:cs typeface="GothamMedium"/>
                </a:rPr>
                <a:t>ac</a:t>
              </a:r>
              <a:r>
                <a:rPr sz="1300" spc="-20" dirty="0">
                  <a:solidFill>
                    <a:srgbClr val="231F20"/>
                  </a:solidFill>
                  <a:latin typeface="GothamMedium"/>
                  <a:cs typeface="GothamMedium"/>
                </a:rPr>
                <a:t>t</a:t>
              </a:r>
              <a:r>
                <a:rPr sz="1300" spc="0" dirty="0">
                  <a:solidFill>
                    <a:srgbClr val="231F20"/>
                  </a:solidFill>
                  <a:latin typeface="GothamMedium"/>
                  <a:cs typeface="GothamMedium"/>
                </a:rPr>
                <a:t>ors:</a:t>
              </a:r>
              <a:endParaRPr sz="1300" dirty="0">
                <a:latin typeface="GothamMedium"/>
                <a:cs typeface="GothamMedium"/>
              </a:endParaRPr>
            </a:p>
            <a:p>
              <a:pPr marL="163195" marR="12700" indent="-151130">
                <a:lnSpc>
                  <a:spcPct val="106100"/>
                </a:lnSpc>
                <a:spcBef>
                  <a:spcPts val="390"/>
                </a:spcBef>
                <a:buClr>
                  <a:srgbClr val="231F20"/>
                </a:buClr>
                <a:buFont typeface="GothamBook"/>
                <a:buChar char="•"/>
                <a:tabLst>
                  <a:tab pos="163195" algn="l"/>
                </a:tabLst>
              </a:pPr>
              <a:r>
                <a:rPr sz="1100" spc="-20" dirty="0">
                  <a:solidFill>
                    <a:srgbClr val="231F20"/>
                  </a:solidFill>
                  <a:latin typeface="GothamBook"/>
                  <a:cs typeface="GothamBook"/>
                </a:rPr>
                <a:t>T</a:t>
              </a:r>
              <a:r>
                <a:rPr sz="1100" spc="0" dirty="0">
                  <a:solidFill>
                    <a:srgbClr val="231F20"/>
                  </a:solidFill>
                  <a:latin typeface="GothamBook"/>
                  <a:cs typeface="GothamBook"/>
                </a:rPr>
                <a:t>he number of </a:t>
              </a:r>
              <a:r>
                <a:rPr sz="1100" spc="-25" dirty="0">
                  <a:solidFill>
                    <a:srgbClr val="231F20"/>
                  </a:solidFill>
                  <a:latin typeface="GothamBook"/>
                  <a:cs typeface="GothamBook"/>
                </a:rPr>
                <a:t>r</a:t>
              </a:r>
              <a:r>
                <a:rPr sz="1100" spc="0" dirty="0">
                  <a:solidFill>
                    <a:srgbClr val="231F20"/>
                  </a:solidFill>
                  <a:latin typeface="GothamBook"/>
                  <a:cs typeface="GothamBook"/>
                </a:rPr>
                <a:t>el</a:t>
              </a:r>
              <a:r>
                <a:rPr sz="1100" spc="-30" dirty="0">
                  <a:solidFill>
                    <a:srgbClr val="231F20"/>
                  </a:solidFill>
                  <a:latin typeface="GothamBook"/>
                  <a:cs typeface="GothamBook"/>
                </a:rPr>
                <a:t>ev</a:t>
              </a:r>
              <a:r>
                <a:rPr sz="1100" spc="0" dirty="0">
                  <a:solidFill>
                    <a:srgbClr val="231F20"/>
                  </a:solidFill>
                  <a:latin typeface="GothamBook"/>
                  <a:cs typeface="GothamBook"/>
                </a:rPr>
                <a:t>ant elements of the Client</a:t>
              </a:r>
              <a:r>
                <a:rPr sz="1100" spc="-30" dirty="0">
                  <a:solidFill>
                    <a:srgbClr val="231F20"/>
                  </a:solidFill>
                  <a:latin typeface="GothamBook"/>
                  <a:cs typeface="GothamBook"/>
                </a:rPr>
                <a:t>’</a:t>
              </a:r>
              <a:r>
                <a:rPr sz="1100" spc="0" dirty="0">
                  <a:solidFill>
                    <a:srgbClr val="231F20"/>
                  </a:solidFill>
                  <a:latin typeface="GothamBook"/>
                  <a:cs typeface="GothamBook"/>
                </a:rPr>
                <a:t>s personal and financial ci</a:t>
              </a:r>
              <a:r>
                <a:rPr sz="1100" spc="-25" dirty="0">
                  <a:solidFill>
                    <a:srgbClr val="231F20"/>
                  </a:solidFill>
                  <a:latin typeface="GothamBook"/>
                  <a:cs typeface="GothamBook"/>
                </a:rPr>
                <a:t>r</a:t>
              </a:r>
              <a:r>
                <a:rPr sz="1100" spc="0" dirty="0">
                  <a:solidFill>
                    <a:srgbClr val="231F20"/>
                  </a:solidFill>
                  <a:latin typeface="GothamBook"/>
                  <a:cs typeface="GothamBook"/>
                </a:rPr>
                <a:t>cum</a:t>
              </a:r>
              <a:r>
                <a:rPr sz="1100" spc="-15" dirty="0">
                  <a:solidFill>
                    <a:srgbClr val="231F20"/>
                  </a:solidFill>
                  <a:latin typeface="GothamBook"/>
                  <a:cs typeface="GothamBook"/>
                </a:rPr>
                <a:t>s</a:t>
              </a:r>
              <a:r>
                <a:rPr sz="1100" spc="0" dirty="0">
                  <a:solidFill>
                    <a:srgbClr val="231F20"/>
                  </a:solidFill>
                  <a:latin typeface="GothamBook"/>
                  <a:cs typeface="GothamBook"/>
                </a:rPr>
                <a:t>tan</a:t>
              </a:r>
              <a:r>
                <a:rPr sz="1100" spc="-20" dirty="0">
                  <a:solidFill>
                    <a:srgbClr val="231F20"/>
                  </a:solidFill>
                  <a:latin typeface="GothamBook"/>
                  <a:cs typeface="GothamBook"/>
                </a:rPr>
                <a:t>c</a:t>
              </a:r>
              <a:r>
                <a:rPr sz="1100" spc="0" dirty="0">
                  <a:solidFill>
                    <a:srgbClr val="231F20"/>
                  </a:solidFill>
                  <a:latin typeface="GothamBook"/>
                  <a:cs typeface="GothamBook"/>
                </a:rPr>
                <a:t>es th</a:t>
              </a:r>
              <a:r>
                <a:rPr sz="1100" spc="-10" dirty="0">
                  <a:solidFill>
                    <a:srgbClr val="231F20"/>
                  </a:solidFill>
                  <a:latin typeface="GothamBook"/>
                  <a:cs typeface="GothamBook"/>
                </a:rPr>
                <a:t>a</a:t>
              </a:r>
              <a:r>
                <a:rPr sz="1100" spc="0" dirty="0">
                  <a:solidFill>
                    <a:srgbClr val="231F20"/>
                  </a:solidFill>
                  <a:latin typeface="GothamBook"/>
                  <a:cs typeface="GothamBook"/>
                </a:rPr>
                <a:t>t the Financial </a:t>
              </a:r>
              <a:r>
                <a:rPr sz="1100" spc="-30" dirty="0">
                  <a:solidFill>
                    <a:srgbClr val="231F20"/>
                  </a:solidFill>
                  <a:latin typeface="GothamBook"/>
                  <a:cs typeface="GothamBook"/>
                </a:rPr>
                <a:t>A</a:t>
              </a:r>
              <a:r>
                <a:rPr sz="1100" spc="0" dirty="0">
                  <a:solidFill>
                    <a:srgbClr val="231F20"/>
                  </a:solidFill>
                  <a:latin typeface="GothamBook"/>
                  <a:cs typeface="GothamBook"/>
                </a:rPr>
                <a:t>dvi</a:t>
              </a:r>
              <a:r>
                <a:rPr sz="1100" spc="-20" dirty="0">
                  <a:solidFill>
                    <a:srgbClr val="231F20"/>
                  </a:solidFill>
                  <a:latin typeface="GothamBook"/>
                  <a:cs typeface="GothamBook"/>
                </a:rPr>
                <a:t>c</a:t>
              </a:r>
              <a:r>
                <a:rPr sz="1100" spc="0" dirty="0">
                  <a:solidFill>
                    <a:srgbClr val="231F20"/>
                  </a:solidFill>
                  <a:latin typeface="GothamBook"/>
                  <a:cs typeface="GothamBook"/>
                </a:rPr>
                <a:t>e m</a:t>
              </a:r>
              <a:r>
                <a:rPr sz="1100" spc="-25" dirty="0">
                  <a:solidFill>
                    <a:srgbClr val="231F20"/>
                  </a:solidFill>
                  <a:latin typeface="GothamBook"/>
                  <a:cs typeface="GothamBook"/>
                </a:rPr>
                <a:t>a</a:t>
              </a:r>
              <a:r>
                <a:rPr sz="1100" spc="0" dirty="0">
                  <a:solidFill>
                    <a:srgbClr val="231F20"/>
                  </a:solidFill>
                  <a:latin typeface="GothamBook"/>
                  <a:cs typeface="GothamBook"/>
                </a:rPr>
                <a:t>y af</a:t>
              </a:r>
              <a:r>
                <a:rPr sz="1100" spc="-15" dirty="0">
                  <a:solidFill>
                    <a:srgbClr val="231F20"/>
                  </a:solidFill>
                  <a:latin typeface="GothamBook"/>
                  <a:cs typeface="GothamBook"/>
                </a:rPr>
                <a:t>f</a:t>
              </a:r>
              <a:r>
                <a:rPr sz="1100" spc="0" dirty="0">
                  <a:solidFill>
                    <a:srgbClr val="231F20"/>
                  </a:solidFill>
                  <a:latin typeface="GothamBook"/>
                  <a:cs typeface="GothamBook"/>
                </a:rPr>
                <a:t>ect;</a:t>
              </a:r>
              <a:endParaRPr sz="1100" dirty="0">
                <a:latin typeface="GothamBook"/>
                <a:cs typeface="GothamBook"/>
              </a:endParaRPr>
            </a:p>
            <a:p>
              <a:pPr>
                <a:lnSpc>
                  <a:spcPts val="850"/>
                </a:lnSpc>
                <a:spcBef>
                  <a:spcPts val="13"/>
                </a:spcBef>
                <a:buClr>
                  <a:srgbClr val="231F20"/>
                </a:buClr>
                <a:buFont typeface="GothamBook"/>
                <a:buChar char="•"/>
              </a:pPr>
              <a:endParaRPr sz="850" dirty="0"/>
            </a:p>
            <a:p>
              <a:pPr marL="163195" marR="24765" indent="-151130">
                <a:lnSpc>
                  <a:spcPct val="106100"/>
                </a:lnSpc>
                <a:buClr>
                  <a:srgbClr val="231F20"/>
                </a:buClr>
                <a:buFont typeface="GothamBook"/>
                <a:buChar char="•"/>
                <a:tabLst>
                  <a:tab pos="163195" algn="l"/>
                </a:tabLst>
              </a:pPr>
              <a:r>
                <a:rPr sz="1100" spc="-30" dirty="0">
                  <a:solidFill>
                    <a:srgbClr val="231F20"/>
                  </a:solidFill>
                  <a:latin typeface="GothamBook"/>
                  <a:cs typeface="GothamBook"/>
                </a:rPr>
                <a:t>T</a:t>
              </a:r>
              <a:r>
                <a:rPr sz="1100" spc="-15" dirty="0">
                  <a:solidFill>
                    <a:srgbClr val="231F20"/>
                  </a:solidFill>
                  <a:latin typeface="GothamBook"/>
                  <a:cs typeface="GothamBook"/>
                </a:rPr>
                <a:t>h</a:t>
              </a:r>
              <a:r>
                <a:rPr sz="1100" spc="0" dirty="0">
                  <a:solidFill>
                    <a:srgbClr val="231F20"/>
                  </a:solidFill>
                  <a:latin typeface="GothamBook"/>
                  <a:cs typeface="GothamBook"/>
                </a:rPr>
                <a:t>e</a:t>
              </a:r>
              <a:r>
                <a:rPr sz="1100" spc="-25" dirty="0">
                  <a:solidFill>
                    <a:srgbClr val="231F20"/>
                  </a:solidFill>
                  <a:latin typeface="GothamBook"/>
                  <a:cs typeface="GothamBook"/>
                </a:rPr>
                <a:t> </a:t>
              </a:r>
              <a:r>
                <a:rPr sz="1100" spc="-15" dirty="0">
                  <a:solidFill>
                    <a:srgbClr val="231F20"/>
                  </a:solidFill>
                  <a:latin typeface="GothamBook"/>
                  <a:cs typeface="GothamBook"/>
                </a:rPr>
                <a:t>portio</a:t>
              </a:r>
              <a:r>
                <a:rPr sz="1100" spc="0" dirty="0">
                  <a:solidFill>
                    <a:srgbClr val="231F20"/>
                  </a:solidFill>
                  <a:latin typeface="GothamBook"/>
                  <a:cs typeface="GothamBook"/>
                </a:rPr>
                <a:t>n</a:t>
              </a:r>
              <a:r>
                <a:rPr sz="1100" spc="-25" dirty="0">
                  <a:solidFill>
                    <a:srgbClr val="231F20"/>
                  </a:solidFill>
                  <a:latin typeface="GothamBook"/>
                  <a:cs typeface="GothamBook"/>
                </a:rPr>
                <a:t> </a:t>
              </a:r>
              <a:r>
                <a:rPr sz="1100" spc="-15" dirty="0">
                  <a:solidFill>
                    <a:srgbClr val="231F20"/>
                  </a:solidFill>
                  <a:latin typeface="GothamBook"/>
                  <a:cs typeface="GothamBook"/>
                </a:rPr>
                <a:t>an</a:t>
              </a:r>
              <a:r>
                <a:rPr sz="1100" spc="0" dirty="0">
                  <a:solidFill>
                    <a:srgbClr val="231F20"/>
                  </a:solidFill>
                  <a:latin typeface="GothamBook"/>
                  <a:cs typeface="GothamBook"/>
                </a:rPr>
                <a:t>d</a:t>
              </a:r>
              <a:r>
                <a:rPr sz="1100" spc="-25" dirty="0">
                  <a:solidFill>
                    <a:srgbClr val="231F20"/>
                  </a:solidFill>
                  <a:latin typeface="GothamBook"/>
                  <a:cs typeface="GothamBook"/>
                </a:rPr>
                <a:t> </a:t>
              </a:r>
              <a:r>
                <a:rPr sz="1100" spc="-15" dirty="0">
                  <a:solidFill>
                    <a:srgbClr val="231F20"/>
                  </a:solidFill>
                  <a:latin typeface="GothamBook"/>
                  <a:cs typeface="GothamBook"/>
                </a:rPr>
                <a:t>amoun</a:t>
              </a:r>
              <a:r>
                <a:rPr sz="1100" spc="0" dirty="0">
                  <a:solidFill>
                    <a:srgbClr val="231F20"/>
                  </a:solidFill>
                  <a:latin typeface="GothamBook"/>
                  <a:cs typeface="GothamBook"/>
                </a:rPr>
                <a:t>t</a:t>
              </a:r>
              <a:r>
                <a:rPr sz="1100" spc="-25" dirty="0">
                  <a:solidFill>
                    <a:srgbClr val="231F20"/>
                  </a:solidFill>
                  <a:latin typeface="GothamBook"/>
                  <a:cs typeface="GothamBook"/>
                </a:rPr>
                <a:t> </a:t>
              </a:r>
              <a:r>
                <a:rPr sz="1100" spc="-15" dirty="0">
                  <a:solidFill>
                    <a:srgbClr val="231F20"/>
                  </a:solidFill>
                  <a:latin typeface="GothamBook"/>
                  <a:cs typeface="GothamBook"/>
                </a:rPr>
                <a:t>o</a:t>
              </a:r>
              <a:r>
                <a:rPr sz="1100" spc="0" dirty="0">
                  <a:solidFill>
                    <a:srgbClr val="231F20"/>
                  </a:solidFill>
                  <a:latin typeface="GothamBook"/>
                  <a:cs typeface="GothamBook"/>
                </a:rPr>
                <a:t>f</a:t>
              </a:r>
              <a:r>
                <a:rPr sz="1100" spc="-25" dirty="0">
                  <a:solidFill>
                    <a:srgbClr val="231F20"/>
                  </a:solidFill>
                  <a:latin typeface="GothamBook"/>
                  <a:cs typeface="GothamBook"/>
                </a:rPr>
                <a:t> </a:t>
              </a:r>
              <a:r>
                <a:rPr sz="1100" spc="-15" dirty="0">
                  <a:solidFill>
                    <a:srgbClr val="231F20"/>
                  </a:solidFill>
                  <a:latin typeface="GothamBook"/>
                  <a:cs typeface="GothamBook"/>
                </a:rPr>
                <a:t>th</a:t>
              </a:r>
              <a:r>
                <a:rPr sz="1100" spc="0" dirty="0">
                  <a:solidFill>
                    <a:srgbClr val="231F20"/>
                  </a:solidFill>
                  <a:latin typeface="GothamBook"/>
                  <a:cs typeface="GothamBook"/>
                </a:rPr>
                <a:t>e</a:t>
              </a:r>
              <a:r>
                <a:rPr sz="1100" spc="-25" dirty="0">
                  <a:solidFill>
                    <a:srgbClr val="231F20"/>
                  </a:solidFill>
                  <a:latin typeface="GothamBook"/>
                  <a:cs typeface="GothamBook"/>
                </a:rPr>
                <a:t> </a:t>
              </a:r>
              <a:r>
                <a:rPr sz="1100" spc="-15" dirty="0">
                  <a:solidFill>
                    <a:srgbClr val="231F20"/>
                  </a:solidFill>
                  <a:latin typeface="GothamBook"/>
                  <a:cs typeface="GothamBook"/>
                </a:rPr>
                <a:t>Clien</a:t>
              </a:r>
              <a:r>
                <a:rPr sz="1100" spc="-10" dirty="0">
                  <a:solidFill>
                    <a:srgbClr val="231F20"/>
                  </a:solidFill>
                  <a:latin typeface="GothamBook"/>
                  <a:cs typeface="GothamBook"/>
                </a:rPr>
                <a:t>t</a:t>
              </a:r>
              <a:r>
                <a:rPr sz="1100" spc="-40" dirty="0">
                  <a:solidFill>
                    <a:srgbClr val="231F20"/>
                  </a:solidFill>
                  <a:latin typeface="GothamBook"/>
                  <a:cs typeface="GothamBook"/>
                </a:rPr>
                <a:t>’</a:t>
              </a:r>
              <a:r>
                <a:rPr sz="1100" spc="0" dirty="0">
                  <a:solidFill>
                    <a:srgbClr val="231F20"/>
                  </a:solidFill>
                  <a:latin typeface="GothamBook"/>
                  <a:cs typeface="GothamBook"/>
                </a:rPr>
                <a:t>s</a:t>
              </a:r>
              <a:r>
                <a:rPr sz="1100" spc="-25" dirty="0">
                  <a:solidFill>
                    <a:srgbClr val="231F20"/>
                  </a:solidFill>
                  <a:latin typeface="GothamBook"/>
                  <a:cs typeface="GothamBook"/>
                </a:rPr>
                <a:t> </a:t>
              </a:r>
              <a:r>
                <a:rPr sz="1100" spc="-15" dirty="0">
                  <a:solidFill>
                    <a:srgbClr val="231F20"/>
                  </a:solidFill>
                  <a:latin typeface="GothamBook"/>
                  <a:cs typeface="GothamBook"/>
                </a:rPr>
                <a:t>Financial A</a:t>
              </a:r>
              <a:r>
                <a:rPr sz="1100" spc="-25" dirty="0">
                  <a:solidFill>
                    <a:srgbClr val="231F20"/>
                  </a:solidFill>
                  <a:latin typeface="GothamBook"/>
                  <a:cs typeface="GothamBook"/>
                </a:rPr>
                <a:t>s</a:t>
              </a:r>
              <a:r>
                <a:rPr sz="1100" spc="-15" dirty="0">
                  <a:solidFill>
                    <a:srgbClr val="231F20"/>
                  </a:solidFill>
                  <a:latin typeface="GothamBook"/>
                  <a:cs typeface="GothamBook"/>
                </a:rPr>
                <a:t>set</a:t>
              </a:r>
              <a:r>
                <a:rPr sz="1100" spc="0" dirty="0">
                  <a:solidFill>
                    <a:srgbClr val="231F20"/>
                  </a:solidFill>
                  <a:latin typeface="GothamBook"/>
                  <a:cs typeface="GothamBook"/>
                </a:rPr>
                <a:t>s</a:t>
              </a:r>
              <a:r>
                <a:rPr sz="1100" spc="-25" dirty="0">
                  <a:solidFill>
                    <a:srgbClr val="231F20"/>
                  </a:solidFill>
                  <a:latin typeface="GothamBook"/>
                  <a:cs typeface="GothamBook"/>
                </a:rPr>
                <a:t> </a:t>
              </a:r>
              <a:r>
                <a:rPr sz="1100" spc="-15" dirty="0">
                  <a:solidFill>
                    <a:srgbClr val="231F20"/>
                  </a:solidFill>
                  <a:latin typeface="GothamBook"/>
                  <a:cs typeface="GothamBook"/>
                </a:rPr>
                <a:t>th</a:t>
              </a:r>
              <a:r>
                <a:rPr sz="1100" spc="-20" dirty="0">
                  <a:solidFill>
                    <a:srgbClr val="231F20"/>
                  </a:solidFill>
                  <a:latin typeface="GothamBook"/>
                  <a:cs typeface="GothamBook"/>
                </a:rPr>
                <a:t>a</a:t>
              </a:r>
              <a:r>
                <a:rPr sz="1100" spc="0" dirty="0">
                  <a:solidFill>
                    <a:srgbClr val="231F20"/>
                  </a:solidFill>
                  <a:latin typeface="GothamBook"/>
                  <a:cs typeface="GothamBook"/>
                </a:rPr>
                <a:t>t</a:t>
              </a:r>
              <a:r>
                <a:rPr sz="1100" spc="-25" dirty="0">
                  <a:solidFill>
                    <a:srgbClr val="231F20"/>
                  </a:solidFill>
                  <a:latin typeface="GothamBook"/>
                  <a:cs typeface="GothamBook"/>
                </a:rPr>
                <a:t> </a:t>
              </a:r>
              <a:r>
                <a:rPr sz="1100" spc="-15" dirty="0">
                  <a:solidFill>
                    <a:srgbClr val="231F20"/>
                  </a:solidFill>
                  <a:latin typeface="GothamBook"/>
                  <a:cs typeface="GothamBook"/>
                </a:rPr>
                <a:t>th</a:t>
              </a:r>
              <a:r>
                <a:rPr sz="1100" spc="0" dirty="0">
                  <a:solidFill>
                    <a:srgbClr val="231F20"/>
                  </a:solidFill>
                  <a:latin typeface="GothamBook"/>
                  <a:cs typeface="GothamBook"/>
                </a:rPr>
                <a:t>e</a:t>
              </a:r>
              <a:r>
                <a:rPr sz="1100" spc="-25" dirty="0">
                  <a:solidFill>
                    <a:srgbClr val="231F20"/>
                  </a:solidFill>
                  <a:latin typeface="GothamBook"/>
                  <a:cs typeface="GothamBook"/>
                </a:rPr>
                <a:t> </a:t>
              </a:r>
              <a:r>
                <a:rPr sz="1100" spc="-15" dirty="0">
                  <a:solidFill>
                    <a:srgbClr val="231F20"/>
                  </a:solidFill>
                  <a:latin typeface="GothamBook"/>
                  <a:cs typeface="GothamBook"/>
                </a:rPr>
                <a:t>Financia</a:t>
              </a:r>
              <a:r>
                <a:rPr sz="1100" spc="0" dirty="0">
                  <a:solidFill>
                    <a:srgbClr val="231F20"/>
                  </a:solidFill>
                  <a:latin typeface="GothamBook"/>
                  <a:cs typeface="GothamBook"/>
                </a:rPr>
                <a:t>l</a:t>
              </a:r>
              <a:r>
                <a:rPr sz="1100" spc="-25" dirty="0">
                  <a:solidFill>
                    <a:srgbClr val="231F20"/>
                  </a:solidFill>
                  <a:latin typeface="GothamBook"/>
                  <a:cs typeface="GothamBook"/>
                </a:rPr>
                <a:t> </a:t>
              </a:r>
              <a:r>
                <a:rPr sz="1100" spc="-40" dirty="0">
                  <a:solidFill>
                    <a:srgbClr val="231F20"/>
                  </a:solidFill>
                  <a:latin typeface="GothamBook"/>
                  <a:cs typeface="GothamBook"/>
                </a:rPr>
                <a:t>A</a:t>
              </a:r>
              <a:r>
                <a:rPr sz="1100" spc="-15" dirty="0">
                  <a:solidFill>
                    <a:srgbClr val="231F20"/>
                  </a:solidFill>
                  <a:latin typeface="GothamBook"/>
                  <a:cs typeface="GothamBook"/>
                </a:rPr>
                <a:t>dvi</a:t>
              </a:r>
              <a:r>
                <a:rPr sz="1100" spc="-30" dirty="0">
                  <a:solidFill>
                    <a:srgbClr val="231F20"/>
                  </a:solidFill>
                  <a:latin typeface="GothamBook"/>
                  <a:cs typeface="GothamBook"/>
                </a:rPr>
                <a:t>c</a:t>
              </a:r>
              <a:r>
                <a:rPr sz="1100" spc="0" dirty="0">
                  <a:solidFill>
                    <a:srgbClr val="231F20"/>
                  </a:solidFill>
                  <a:latin typeface="GothamBook"/>
                  <a:cs typeface="GothamBook"/>
                </a:rPr>
                <a:t>e</a:t>
              </a:r>
              <a:r>
                <a:rPr sz="1100" spc="-25" dirty="0">
                  <a:solidFill>
                    <a:srgbClr val="231F20"/>
                  </a:solidFill>
                  <a:latin typeface="GothamBook"/>
                  <a:cs typeface="GothamBook"/>
                </a:rPr>
                <a:t> </a:t>
              </a:r>
              <a:r>
                <a:rPr sz="1100" spc="-15" dirty="0">
                  <a:solidFill>
                    <a:srgbClr val="231F20"/>
                  </a:solidFill>
                  <a:latin typeface="GothamBook"/>
                  <a:cs typeface="GothamBook"/>
                </a:rPr>
                <a:t>m</a:t>
              </a:r>
              <a:r>
                <a:rPr sz="1100" spc="-35" dirty="0">
                  <a:solidFill>
                    <a:srgbClr val="231F20"/>
                  </a:solidFill>
                  <a:latin typeface="GothamBook"/>
                  <a:cs typeface="GothamBook"/>
                </a:rPr>
                <a:t>a</a:t>
              </a:r>
              <a:r>
                <a:rPr sz="1100" spc="0" dirty="0">
                  <a:solidFill>
                    <a:srgbClr val="231F20"/>
                  </a:solidFill>
                  <a:latin typeface="GothamBook"/>
                  <a:cs typeface="GothamBook"/>
                </a:rPr>
                <a:t>y</a:t>
              </a:r>
              <a:r>
                <a:rPr sz="1100" spc="-25" dirty="0">
                  <a:solidFill>
                    <a:srgbClr val="231F20"/>
                  </a:solidFill>
                  <a:latin typeface="GothamBook"/>
                  <a:cs typeface="GothamBook"/>
                </a:rPr>
                <a:t> </a:t>
              </a:r>
              <a:r>
                <a:rPr sz="1100" spc="-15" dirty="0">
                  <a:solidFill>
                    <a:srgbClr val="231F20"/>
                  </a:solidFill>
                  <a:latin typeface="GothamBook"/>
                  <a:cs typeface="GothamBook"/>
                </a:rPr>
                <a:t>af</a:t>
              </a:r>
              <a:r>
                <a:rPr sz="1100" spc="-25" dirty="0">
                  <a:solidFill>
                    <a:srgbClr val="231F20"/>
                  </a:solidFill>
                  <a:latin typeface="GothamBook"/>
                  <a:cs typeface="GothamBook"/>
                </a:rPr>
                <a:t>f</a:t>
              </a:r>
              <a:r>
                <a:rPr sz="1100" spc="-15" dirty="0">
                  <a:solidFill>
                    <a:srgbClr val="231F20"/>
                  </a:solidFill>
                  <a:latin typeface="GothamBook"/>
                  <a:cs typeface="GothamBook"/>
                </a:rPr>
                <a:t>ect;</a:t>
              </a:r>
              <a:endParaRPr sz="1100" dirty="0">
                <a:latin typeface="GothamBook"/>
                <a:cs typeface="GothamBook"/>
              </a:endParaRPr>
            </a:p>
          </p:txBody>
        </p:sp>
        <p:sp>
          <p:nvSpPr>
            <p:cNvPr id="19" name="object 14"/>
            <p:cNvSpPr txBox="1"/>
            <p:nvPr/>
          </p:nvSpPr>
          <p:spPr>
            <a:xfrm>
              <a:off x="5452362" y="2280661"/>
              <a:ext cx="3433445" cy="546100"/>
            </a:xfrm>
            <a:prstGeom prst="rect">
              <a:avLst/>
            </a:prstGeom>
          </p:spPr>
          <p:txBody>
            <a:bodyPr vert="horz" wrap="square" lIns="0" tIns="0" rIns="0" bIns="0" rtlCol="0">
              <a:noAutofit/>
            </a:bodyPr>
            <a:lstStyle/>
            <a:p>
              <a:pPr marL="163195" marR="12700" indent="-151130">
                <a:lnSpc>
                  <a:spcPct val="106100"/>
                </a:lnSpc>
                <a:buClr>
                  <a:srgbClr val="231F20"/>
                </a:buClr>
                <a:buFont typeface="GothamBook"/>
                <a:buChar char="•"/>
                <a:tabLst>
                  <a:tab pos="163195" algn="l"/>
                </a:tabLst>
              </a:pPr>
              <a:r>
                <a:rPr sz="1100" spc="-20" dirty="0">
                  <a:solidFill>
                    <a:srgbClr val="231F20"/>
                  </a:solidFill>
                  <a:latin typeface="GothamBook"/>
                  <a:cs typeface="GothamBook"/>
                </a:rPr>
                <a:t>T</a:t>
              </a:r>
              <a:r>
                <a:rPr sz="1100" spc="0" dirty="0">
                  <a:solidFill>
                    <a:srgbClr val="231F20"/>
                  </a:solidFill>
                  <a:latin typeface="GothamBook"/>
                  <a:cs typeface="GothamBook"/>
                </a:rPr>
                <a:t>he length of time the Client</a:t>
              </a:r>
              <a:r>
                <a:rPr sz="1100" spc="-30" dirty="0">
                  <a:solidFill>
                    <a:srgbClr val="231F20"/>
                  </a:solidFill>
                  <a:latin typeface="GothamBook"/>
                  <a:cs typeface="GothamBook"/>
                </a:rPr>
                <a:t>’</a:t>
              </a:r>
              <a:r>
                <a:rPr sz="1100" spc="0" dirty="0">
                  <a:solidFill>
                    <a:srgbClr val="231F20"/>
                  </a:solidFill>
                  <a:latin typeface="GothamBook"/>
                  <a:cs typeface="GothamBook"/>
                </a:rPr>
                <a:t>s personal and financial ci</a:t>
              </a:r>
              <a:r>
                <a:rPr sz="1100" spc="-25" dirty="0">
                  <a:solidFill>
                    <a:srgbClr val="231F20"/>
                  </a:solidFill>
                  <a:latin typeface="GothamBook"/>
                  <a:cs typeface="GothamBook"/>
                </a:rPr>
                <a:t>r</a:t>
              </a:r>
              <a:r>
                <a:rPr sz="1100" spc="0" dirty="0">
                  <a:solidFill>
                    <a:srgbClr val="231F20"/>
                  </a:solidFill>
                  <a:latin typeface="GothamBook"/>
                  <a:cs typeface="GothamBook"/>
                </a:rPr>
                <a:t>cum</a:t>
              </a:r>
              <a:r>
                <a:rPr sz="1100" spc="-15" dirty="0">
                  <a:solidFill>
                    <a:srgbClr val="231F20"/>
                  </a:solidFill>
                  <a:latin typeface="GothamBook"/>
                  <a:cs typeface="GothamBook"/>
                </a:rPr>
                <a:t>s</a:t>
              </a:r>
              <a:r>
                <a:rPr sz="1100" spc="0" dirty="0">
                  <a:solidFill>
                    <a:srgbClr val="231F20"/>
                  </a:solidFill>
                  <a:latin typeface="GothamBook"/>
                  <a:cs typeface="GothamBook"/>
                </a:rPr>
                <a:t>tan</a:t>
              </a:r>
              <a:r>
                <a:rPr sz="1100" spc="-20" dirty="0">
                  <a:solidFill>
                    <a:srgbClr val="231F20"/>
                  </a:solidFill>
                  <a:latin typeface="GothamBook"/>
                  <a:cs typeface="GothamBook"/>
                </a:rPr>
                <a:t>c</a:t>
              </a:r>
              <a:r>
                <a:rPr sz="1100" spc="0" dirty="0">
                  <a:solidFill>
                    <a:srgbClr val="231F20"/>
                  </a:solidFill>
                  <a:latin typeface="GothamBook"/>
                  <a:cs typeface="GothamBook"/>
                </a:rPr>
                <a:t>es m</a:t>
              </a:r>
              <a:r>
                <a:rPr sz="1100" spc="-25" dirty="0">
                  <a:solidFill>
                    <a:srgbClr val="231F20"/>
                  </a:solidFill>
                  <a:latin typeface="GothamBook"/>
                  <a:cs typeface="GothamBook"/>
                </a:rPr>
                <a:t>a</a:t>
              </a:r>
              <a:r>
                <a:rPr sz="1100" spc="0" dirty="0">
                  <a:solidFill>
                    <a:srgbClr val="231F20"/>
                  </a:solidFill>
                  <a:latin typeface="GothamBook"/>
                  <a:cs typeface="GothamBook"/>
                </a:rPr>
                <a:t>y be af</a:t>
              </a:r>
              <a:r>
                <a:rPr sz="1100" spc="-15" dirty="0">
                  <a:solidFill>
                    <a:srgbClr val="231F20"/>
                  </a:solidFill>
                  <a:latin typeface="GothamBook"/>
                  <a:cs typeface="GothamBook"/>
                </a:rPr>
                <a:t>f</a:t>
              </a:r>
              <a:r>
                <a:rPr sz="1100" spc="0" dirty="0">
                  <a:solidFill>
                    <a:srgbClr val="231F20"/>
                  </a:solidFill>
                  <a:latin typeface="GothamBook"/>
                  <a:cs typeface="GothamBook"/>
                </a:rPr>
                <a:t>ec</a:t>
              </a:r>
              <a:r>
                <a:rPr sz="1100" spc="-20" dirty="0">
                  <a:solidFill>
                    <a:srgbClr val="231F20"/>
                  </a:solidFill>
                  <a:latin typeface="GothamBook"/>
                  <a:cs typeface="GothamBook"/>
                </a:rPr>
                <a:t>t</a:t>
              </a:r>
              <a:r>
                <a:rPr sz="1100" spc="0" dirty="0">
                  <a:solidFill>
                    <a:srgbClr val="231F20"/>
                  </a:solidFill>
                  <a:latin typeface="GothamBook"/>
                  <a:cs typeface="GothamBook"/>
                </a:rPr>
                <a:t>ed </a:t>
              </a:r>
              <a:r>
                <a:rPr sz="1100" spc="-30" dirty="0">
                  <a:solidFill>
                    <a:srgbClr val="231F20"/>
                  </a:solidFill>
                  <a:latin typeface="GothamBook"/>
                  <a:cs typeface="GothamBook"/>
                </a:rPr>
                <a:t>b</a:t>
              </a:r>
              <a:r>
                <a:rPr sz="1100" spc="0" dirty="0">
                  <a:solidFill>
                    <a:srgbClr val="231F20"/>
                  </a:solidFill>
                  <a:latin typeface="GothamBook"/>
                  <a:cs typeface="GothamBook"/>
                </a:rPr>
                <a:t>y the Financial </a:t>
              </a:r>
              <a:r>
                <a:rPr sz="1100" spc="-30" dirty="0">
                  <a:solidFill>
                    <a:srgbClr val="231F20"/>
                  </a:solidFill>
                  <a:latin typeface="GothamBook"/>
                  <a:cs typeface="GothamBook"/>
                </a:rPr>
                <a:t>A</a:t>
              </a:r>
              <a:r>
                <a:rPr sz="1100" spc="0" dirty="0">
                  <a:solidFill>
                    <a:srgbClr val="231F20"/>
                  </a:solidFill>
                  <a:latin typeface="GothamBook"/>
                  <a:cs typeface="GothamBook"/>
                </a:rPr>
                <a:t>dvi</a:t>
              </a:r>
              <a:r>
                <a:rPr sz="1100" spc="-20" dirty="0">
                  <a:solidFill>
                    <a:srgbClr val="231F20"/>
                  </a:solidFill>
                  <a:latin typeface="GothamBook"/>
                  <a:cs typeface="GothamBook"/>
                </a:rPr>
                <a:t>c</a:t>
              </a:r>
              <a:r>
                <a:rPr sz="1100" spc="0" dirty="0">
                  <a:solidFill>
                    <a:srgbClr val="231F20"/>
                  </a:solidFill>
                  <a:latin typeface="GothamBook"/>
                  <a:cs typeface="GothamBook"/>
                </a:rPr>
                <a:t>e;</a:t>
              </a:r>
              <a:endParaRPr sz="1100" dirty="0">
                <a:latin typeface="GothamBook"/>
                <a:cs typeface="GothamBook"/>
              </a:endParaRPr>
            </a:p>
          </p:txBody>
        </p:sp>
        <p:sp>
          <p:nvSpPr>
            <p:cNvPr id="20" name="object 15"/>
            <p:cNvSpPr txBox="1"/>
            <p:nvPr/>
          </p:nvSpPr>
          <p:spPr>
            <a:xfrm>
              <a:off x="5452362" y="2923840"/>
              <a:ext cx="3357245" cy="1011555"/>
            </a:xfrm>
            <a:prstGeom prst="rect">
              <a:avLst/>
            </a:prstGeom>
          </p:spPr>
          <p:txBody>
            <a:bodyPr vert="horz" wrap="square" lIns="0" tIns="0" rIns="0" bIns="0" rtlCol="0">
              <a:noAutofit/>
            </a:bodyPr>
            <a:lstStyle/>
            <a:p>
              <a:pPr marL="163195" marR="147955" indent="-151130">
                <a:lnSpc>
                  <a:spcPct val="106100"/>
                </a:lnSpc>
                <a:buClr>
                  <a:srgbClr val="231F20"/>
                </a:buClr>
                <a:buFont typeface="GothamBook"/>
                <a:buChar char="•"/>
                <a:tabLst>
                  <a:tab pos="163195" algn="l"/>
                </a:tabLst>
              </a:pPr>
              <a:r>
                <a:rPr sz="1100" spc="-20" dirty="0">
                  <a:solidFill>
                    <a:srgbClr val="231F20"/>
                  </a:solidFill>
                  <a:latin typeface="GothamBook"/>
                  <a:cs typeface="GothamBook"/>
                </a:rPr>
                <a:t>T</a:t>
              </a:r>
              <a:r>
                <a:rPr sz="1100" spc="0" dirty="0">
                  <a:solidFill>
                    <a:srgbClr val="231F20"/>
                  </a:solidFill>
                  <a:latin typeface="GothamBook"/>
                  <a:cs typeface="GothamBook"/>
                </a:rPr>
                <a:t>he ef</a:t>
              </a:r>
              <a:r>
                <a:rPr sz="1100" spc="-15" dirty="0">
                  <a:solidFill>
                    <a:srgbClr val="231F20"/>
                  </a:solidFill>
                  <a:latin typeface="GothamBook"/>
                  <a:cs typeface="GothamBook"/>
                </a:rPr>
                <a:t>f</a:t>
              </a:r>
              <a:r>
                <a:rPr sz="1100" spc="0" dirty="0">
                  <a:solidFill>
                    <a:srgbClr val="231F20"/>
                  </a:solidFill>
                  <a:latin typeface="GothamBook"/>
                  <a:cs typeface="GothamBook"/>
                </a:rPr>
                <a:t>ect on the Client</a:t>
              </a:r>
              <a:r>
                <a:rPr sz="1100" spc="-30" dirty="0">
                  <a:solidFill>
                    <a:srgbClr val="231F20"/>
                  </a:solidFill>
                  <a:latin typeface="GothamBook"/>
                  <a:cs typeface="GothamBook"/>
                </a:rPr>
                <a:t>’</a:t>
              </a:r>
              <a:r>
                <a:rPr sz="1100" spc="0" dirty="0">
                  <a:solidFill>
                    <a:srgbClr val="231F20"/>
                  </a:solidFill>
                  <a:latin typeface="GothamBook"/>
                  <a:cs typeface="GothamBook"/>
                </a:rPr>
                <a:t>s </a:t>
              </a:r>
              <a:r>
                <a:rPr sz="1100" spc="-35" dirty="0">
                  <a:solidFill>
                    <a:srgbClr val="231F20"/>
                  </a:solidFill>
                  <a:latin typeface="GothamBook"/>
                  <a:cs typeface="GothamBook"/>
                </a:rPr>
                <a:t>ov</a:t>
              </a:r>
              <a:r>
                <a:rPr sz="1100" spc="0" dirty="0">
                  <a:solidFill>
                    <a:srgbClr val="231F20"/>
                  </a:solidFill>
                  <a:latin typeface="GothamBook"/>
                  <a:cs typeface="GothamBook"/>
                </a:rPr>
                <a:t>e</a:t>
              </a:r>
              <a:r>
                <a:rPr sz="1100" spc="-30" dirty="0">
                  <a:solidFill>
                    <a:srgbClr val="231F20"/>
                  </a:solidFill>
                  <a:latin typeface="GothamBook"/>
                  <a:cs typeface="GothamBook"/>
                </a:rPr>
                <a:t>r</a:t>
              </a:r>
              <a:r>
                <a:rPr sz="1100" spc="0" dirty="0">
                  <a:solidFill>
                    <a:srgbClr val="231F20"/>
                  </a:solidFill>
                  <a:latin typeface="GothamBook"/>
                  <a:cs typeface="GothamBook"/>
                </a:rPr>
                <a:t>all </a:t>
              </a:r>
              <a:r>
                <a:rPr sz="1100" spc="-35" dirty="0">
                  <a:solidFill>
                    <a:srgbClr val="231F20"/>
                  </a:solidFill>
                  <a:latin typeface="GothamBook"/>
                  <a:cs typeface="GothamBook"/>
                </a:rPr>
                <a:t>e</a:t>
              </a:r>
              <a:r>
                <a:rPr sz="1100" spc="0" dirty="0">
                  <a:solidFill>
                    <a:srgbClr val="231F20"/>
                  </a:solidFill>
                  <a:latin typeface="GothamBook"/>
                  <a:cs typeface="GothamBook"/>
                </a:rPr>
                <a:t>xposu</a:t>
              </a:r>
              <a:r>
                <a:rPr sz="1100" spc="-25" dirty="0">
                  <a:solidFill>
                    <a:srgbClr val="231F20"/>
                  </a:solidFill>
                  <a:latin typeface="GothamBook"/>
                  <a:cs typeface="GothamBook"/>
                </a:rPr>
                <a:t>r</a:t>
              </a:r>
              <a:r>
                <a:rPr sz="1100" spc="0" dirty="0">
                  <a:solidFill>
                    <a:srgbClr val="231F20"/>
                  </a:solidFill>
                  <a:latin typeface="GothamBook"/>
                  <a:cs typeface="GothamBook"/>
                </a:rPr>
                <a:t>e </a:t>
              </a:r>
              <a:r>
                <a:rPr sz="1100" spc="-20" dirty="0">
                  <a:solidFill>
                    <a:srgbClr val="231F20"/>
                  </a:solidFill>
                  <a:latin typeface="GothamBook"/>
                  <a:cs typeface="GothamBook"/>
                </a:rPr>
                <a:t>t</a:t>
              </a:r>
              <a:r>
                <a:rPr sz="1100" spc="0" dirty="0">
                  <a:solidFill>
                    <a:srgbClr val="231F20"/>
                  </a:solidFill>
                  <a:latin typeface="GothamBook"/>
                  <a:cs typeface="GothamBook"/>
                </a:rPr>
                <a:t>o risk if the Client implements the Financial </a:t>
              </a:r>
              <a:r>
                <a:rPr sz="1100" spc="-30" dirty="0">
                  <a:solidFill>
                    <a:srgbClr val="231F20"/>
                  </a:solidFill>
                  <a:latin typeface="GothamBook"/>
                  <a:cs typeface="GothamBook"/>
                </a:rPr>
                <a:t>A</a:t>
              </a:r>
              <a:r>
                <a:rPr sz="1100" spc="0" dirty="0">
                  <a:solidFill>
                    <a:srgbClr val="231F20"/>
                  </a:solidFill>
                  <a:latin typeface="GothamBook"/>
                  <a:cs typeface="GothamBook"/>
                </a:rPr>
                <a:t>dvi</a:t>
              </a:r>
              <a:r>
                <a:rPr sz="1100" spc="-20" dirty="0">
                  <a:solidFill>
                    <a:srgbClr val="231F20"/>
                  </a:solidFill>
                  <a:latin typeface="GothamBook"/>
                  <a:cs typeface="GothamBook"/>
                </a:rPr>
                <a:t>c</a:t>
              </a:r>
              <a:r>
                <a:rPr sz="1100" spc="0" dirty="0">
                  <a:solidFill>
                    <a:srgbClr val="231F20"/>
                  </a:solidFill>
                  <a:latin typeface="GothamBook"/>
                  <a:cs typeface="GothamBook"/>
                </a:rPr>
                <a:t>e; and</a:t>
              </a:r>
              <a:endParaRPr sz="1100" dirty="0">
                <a:latin typeface="GothamBook"/>
                <a:cs typeface="GothamBook"/>
              </a:endParaRPr>
            </a:p>
            <a:p>
              <a:pPr>
                <a:lnSpc>
                  <a:spcPts val="850"/>
                </a:lnSpc>
                <a:spcBef>
                  <a:spcPts val="13"/>
                </a:spcBef>
                <a:buClr>
                  <a:srgbClr val="231F20"/>
                </a:buClr>
                <a:buFont typeface="GothamBook"/>
                <a:buChar char="•"/>
              </a:pPr>
              <a:endParaRPr sz="850" dirty="0"/>
            </a:p>
            <a:p>
              <a:pPr marL="163195" marR="12700" indent="-151130">
                <a:lnSpc>
                  <a:spcPct val="106100"/>
                </a:lnSpc>
                <a:buClr>
                  <a:srgbClr val="231F20"/>
                </a:buClr>
                <a:buFont typeface="GothamBook"/>
                <a:buChar char="•"/>
                <a:tabLst>
                  <a:tab pos="163195" algn="l"/>
                </a:tabLst>
              </a:pPr>
              <a:r>
                <a:rPr sz="1100" spc="-20" dirty="0">
                  <a:solidFill>
                    <a:srgbClr val="231F20"/>
                  </a:solidFill>
                  <a:latin typeface="GothamBook"/>
                  <a:cs typeface="GothamBook"/>
                </a:rPr>
                <a:t>T</a:t>
              </a:r>
              <a:r>
                <a:rPr sz="1100" spc="0" dirty="0">
                  <a:solidFill>
                    <a:srgbClr val="231F20"/>
                  </a:solidFill>
                  <a:latin typeface="GothamBook"/>
                  <a:cs typeface="GothamBook"/>
                </a:rPr>
                <a:t>he barriers </a:t>
              </a:r>
              <a:r>
                <a:rPr sz="1100" spc="-20" dirty="0">
                  <a:solidFill>
                    <a:srgbClr val="231F20"/>
                  </a:solidFill>
                  <a:latin typeface="GothamBook"/>
                  <a:cs typeface="GothamBook"/>
                </a:rPr>
                <a:t>t</a:t>
              </a:r>
              <a:r>
                <a:rPr sz="1100" spc="0" dirty="0">
                  <a:solidFill>
                    <a:srgbClr val="231F20"/>
                  </a:solidFill>
                  <a:latin typeface="GothamBook"/>
                  <a:cs typeface="GothamBook"/>
                </a:rPr>
                <a:t>o modifying the actions ta</a:t>
              </a:r>
              <a:r>
                <a:rPr sz="1100" spc="-30" dirty="0">
                  <a:solidFill>
                    <a:srgbClr val="231F20"/>
                  </a:solidFill>
                  <a:latin typeface="GothamBook"/>
                  <a:cs typeface="GothamBook"/>
                </a:rPr>
                <a:t>k</a:t>
              </a:r>
              <a:r>
                <a:rPr sz="1100" spc="0" dirty="0">
                  <a:solidFill>
                    <a:srgbClr val="231F20"/>
                  </a:solidFill>
                  <a:latin typeface="GothamBook"/>
                  <a:cs typeface="GothamBook"/>
                </a:rPr>
                <a:t>en </a:t>
              </a:r>
              <a:r>
                <a:rPr sz="1100" spc="-20" dirty="0">
                  <a:solidFill>
                    <a:srgbClr val="231F20"/>
                  </a:solidFill>
                  <a:latin typeface="GothamBook"/>
                  <a:cs typeface="GothamBook"/>
                </a:rPr>
                <a:t>t</a:t>
              </a:r>
              <a:r>
                <a:rPr sz="1100" spc="0" dirty="0">
                  <a:solidFill>
                    <a:srgbClr val="231F20"/>
                  </a:solidFill>
                  <a:latin typeface="GothamBook"/>
                  <a:cs typeface="GothamBook"/>
                </a:rPr>
                <a:t>o implement the Financial </a:t>
              </a:r>
              <a:r>
                <a:rPr sz="1100" spc="-30" dirty="0">
                  <a:solidFill>
                    <a:srgbClr val="231F20"/>
                  </a:solidFill>
                  <a:latin typeface="GothamBook"/>
                  <a:cs typeface="GothamBook"/>
                </a:rPr>
                <a:t>A</a:t>
              </a:r>
              <a:r>
                <a:rPr sz="1100" spc="0" dirty="0">
                  <a:solidFill>
                    <a:srgbClr val="231F20"/>
                  </a:solidFill>
                  <a:latin typeface="GothamBook"/>
                  <a:cs typeface="GothamBook"/>
                </a:rPr>
                <a:t>dvi</a:t>
              </a:r>
              <a:r>
                <a:rPr sz="1100" spc="-20" dirty="0">
                  <a:solidFill>
                    <a:srgbClr val="231F20"/>
                  </a:solidFill>
                  <a:latin typeface="GothamBook"/>
                  <a:cs typeface="GothamBook"/>
                </a:rPr>
                <a:t>c</a:t>
              </a:r>
              <a:r>
                <a:rPr sz="1100" spc="-15" dirty="0">
                  <a:solidFill>
                    <a:srgbClr val="231F20"/>
                  </a:solidFill>
                  <a:latin typeface="GothamBook"/>
                  <a:cs typeface="GothamBook"/>
                </a:rPr>
                <a:t>e</a:t>
              </a:r>
              <a:r>
                <a:rPr sz="1100" spc="0" dirty="0">
                  <a:solidFill>
                    <a:srgbClr val="231F20"/>
                  </a:solidFill>
                  <a:latin typeface="GothamBook"/>
                  <a:cs typeface="GothamBook"/>
                </a:rPr>
                <a:t>.</a:t>
              </a:r>
              <a:endParaRPr sz="1100" dirty="0">
                <a:latin typeface="GothamBook"/>
                <a:cs typeface="GothamBook"/>
              </a:endParaRPr>
            </a:p>
          </p:txBody>
        </p:sp>
      </p:grpSp>
      <p:grpSp>
        <p:nvGrpSpPr>
          <p:cNvPr id="47" name="Group 46"/>
          <p:cNvGrpSpPr/>
          <p:nvPr/>
        </p:nvGrpSpPr>
        <p:grpSpPr>
          <a:xfrm>
            <a:off x="170688" y="742950"/>
            <a:ext cx="4782312" cy="3319271"/>
            <a:chOff x="-76200" y="742950"/>
            <a:chExt cx="4782312" cy="3319271"/>
          </a:xfrm>
        </p:grpSpPr>
        <p:sp>
          <p:nvSpPr>
            <p:cNvPr id="9" name="object 4"/>
            <p:cNvSpPr/>
            <p:nvPr/>
          </p:nvSpPr>
          <p:spPr>
            <a:xfrm>
              <a:off x="-76200" y="742950"/>
              <a:ext cx="4782312" cy="769620"/>
            </a:xfrm>
            <a:custGeom>
              <a:avLst/>
              <a:gdLst/>
              <a:ahLst/>
              <a:cxnLst/>
              <a:rect l="l" t="t" r="r" b="b"/>
              <a:pathLst>
                <a:path w="4782312" h="769620">
                  <a:moveTo>
                    <a:pt x="0" y="769620"/>
                  </a:moveTo>
                  <a:lnTo>
                    <a:pt x="4782312" y="769620"/>
                  </a:lnTo>
                  <a:lnTo>
                    <a:pt x="4782312" y="0"/>
                  </a:lnTo>
                  <a:lnTo>
                    <a:pt x="0" y="0"/>
                  </a:lnTo>
                  <a:lnTo>
                    <a:pt x="0" y="769620"/>
                  </a:lnTo>
                  <a:close/>
                </a:path>
              </a:pathLst>
            </a:custGeom>
            <a:solidFill>
              <a:srgbClr val="FFCE34"/>
            </a:solidFill>
          </p:spPr>
          <p:txBody>
            <a:bodyPr wrap="square" lIns="0" tIns="0" rIns="0" bIns="0" rtlCol="0">
              <a:noAutofit/>
            </a:bodyPr>
            <a:lstStyle/>
            <a:p>
              <a:endParaRPr dirty="0"/>
            </a:p>
          </p:txBody>
        </p:sp>
        <p:sp>
          <p:nvSpPr>
            <p:cNvPr id="10" name="object 5"/>
            <p:cNvSpPr/>
            <p:nvPr/>
          </p:nvSpPr>
          <p:spPr>
            <a:xfrm>
              <a:off x="-76200" y="3152394"/>
              <a:ext cx="4782312" cy="909827"/>
            </a:xfrm>
            <a:custGeom>
              <a:avLst/>
              <a:gdLst/>
              <a:ahLst/>
              <a:cxnLst/>
              <a:rect l="l" t="t" r="r" b="b"/>
              <a:pathLst>
                <a:path w="4782312" h="909827">
                  <a:moveTo>
                    <a:pt x="0" y="909827"/>
                  </a:moveTo>
                  <a:lnTo>
                    <a:pt x="4782312" y="909827"/>
                  </a:lnTo>
                  <a:lnTo>
                    <a:pt x="4782312" y="0"/>
                  </a:lnTo>
                  <a:lnTo>
                    <a:pt x="0" y="0"/>
                  </a:lnTo>
                  <a:lnTo>
                    <a:pt x="0" y="909827"/>
                  </a:lnTo>
                  <a:close/>
                </a:path>
              </a:pathLst>
            </a:custGeom>
            <a:solidFill>
              <a:srgbClr val="FFCE34"/>
            </a:solidFill>
          </p:spPr>
          <p:txBody>
            <a:bodyPr wrap="square" lIns="0" tIns="0" rIns="0" bIns="0" rtlCol="0">
              <a:noAutofit/>
            </a:bodyPr>
            <a:lstStyle/>
            <a:p>
              <a:endParaRPr dirty="0"/>
            </a:p>
          </p:txBody>
        </p:sp>
        <p:sp>
          <p:nvSpPr>
            <p:cNvPr id="11" name="object 6"/>
            <p:cNvSpPr/>
            <p:nvPr/>
          </p:nvSpPr>
          <p:spPr>
            <a:xfrm>
              <a:off x="-76200" y="1686305"/>
              <a:ext cx="4782312" cy="1298448"/>
            </a:xfrm>
            <a:custGeom>
              <a:avLst/>
              <a:gdLst/>
              <a:ahLst/>
              <a:cxnLst/>
              <a:rect l="l" t="t" r="r" b="b"/>
              <a:pathLst>
                <a:path w="4782312" h="1298448">
                  <a:moveTo>
                    <a:pt x="0" y="1298448"/>
                  </a:moveTo>
                  <a:lnTo>
                    <a:pt x="4782312" y="1298448"/>
                  </a:lnTo>
                  <a:lnTo>
                    <a:pt x="4782312" y="0"/>
                  </a:lnTo>
                  <a:lnTo>
                    <a:pt x="0" y="0"/>
                  </a:lnTo>
                  <a:lnTo>
                    <a:pt x="0" y="1298448"/>
                  </a:lnTo>
                  <a:close/>
                </a:path>
              </a:pathLst>
            </a:custGeom>
            <a:solidFill>
              <a:srgbClr val="FFCE34"/>
            </a:solidFill>
          </p:spPr>
          <p:txBody>
            <a:bodyPr wrap="square" lIns="0" tIns="0" rIns="0" bIns="0" rtlCol="0">
              <a:noAutofit/>
            </a:bodyPr>
            <a:lstStyle/>
            <a:p>
              <a:endParaRPr dirty="0"/>
            </a:p>
          </p:txBody>
        </p:sp>
        <p:sp>
          <p:nvSpPr>
            <p:cNvPr id="13" name="object 8"/>
            <p:cNvSpPr/>
            <p:nvPr/>
          </p:nvSpPr>
          <p:spPr>
            <a:xfrm>
              <a:off x="71399" y="1234986"/>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solidFill>
              <a:srgbClr val="FFFFFF"/>
            </a:solidFill>
          </p:spPr>
          <p:txBody>
            <a:bodyPr wrap="square" lIns="0" tIns="0" rIns="0" bIns="0" rtlCol="0">
              <a:noAutofit/>
            </a:bodyPr>
            <a:lstStyle/>
            <a:p>
              <a:endParaRPr dirty="0"/>
            </a:p>
          </p:txBody>
        </p:sp>
        <p:sp>
          <p:nvSpPr>
            <p:cNvPr id="14" name="object 9"/>
            <p:cNvSpPr/>
            <p:nvPr/>
          </p:nvSpPr>
          <p:spPr>
            <a:xfrm>
              <a:off x="71399" y="1234986"/>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ln w="3606">
              <a:solidFill>
                <a:srgbClr val="231F20"/>
              </a:solidFill>
            </a:ln>
          </p:spPr>
          <p:txBody>
            <a:bodyPr wrap="square" lIns="0" tIns="0" rIns="0" bIns="0" rtlCol="0">
              <a:noAutofit/>
            </a:bodyPr>
            <a:lstStyle/>
            <a:p>
              <a:endParaRPr dirty="0"/>
            </a:p>
          </p:txBody>
        </p:sp>
        <p:sp>
          <p:nvSpPr>
            <p:cNvPr id="15" name="object 10"/>
            <p:cNvSpPr/>
            <p:nvPr/>
          </p:nvSpPr>
          <p:spPr>
            <a:xfrm>
              <a:off x="632790" y="1234986"/>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solidFill>
              <a:srgbClr val="FFFFFF"/>
            </a:solidFill>
          </p:spPr>
          <p:txBody>
            <a:bodyPr wrap="square" lIns="0" tIns="0" rIns="0" bIns="0" rtlCol="0">
              <a:noAutofit/>
            </a:bodyPr>
            <a:lstStyle/>
            <a:p>
              <a:endParaRPr dirty="0"/>
            </a:p>
          </p:txBody>
        </p:sp>
        <p:sp>
          <p:nvSpPr>
            <p:cNvPr id="16" name="object 11"/>
            <p:cNvSpPr/>
            <p:nvPr/>
          </p:nvSpPr>
          <p:spPr>
            <a:xfrm>
              <a:off x="632790" y="1234986"/>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ln w="3606">
              <a:solidFill>
                <a:srgbClr val="231F20"/>
              </a:solidFill>
            </a:ln>
          </p:spPr>
          <p:txBody>
            <a:bodyPr wrap="square" lIns="0" tIns="0" rIns="0" bIns="0" rtlCol="0">
              <a:noAutofit/>
            </a:bodyPr>
            <a:lstStyle/>
            <a:p>
              <a:endParaRPr dirty="0"/>
            </a:p>
          </p:txBody>
        </p:sp>
        <p:sp>
          <p:nvSpPr>
            <p:cNvPr id="17" name="object 12"/>
            <p:cNvSpPr txBox="1"/>
            <p:nvPr/>
          </p:nvSpPr>
          <p:spPr>
            <a:xfrm>
              <a:off x="56895" y="869947"/>
              <a:ext cx="4407535" cy="518795"/>
            </a:xfrm>
            <a:prstGeom prst="rect">
              <a:avLst/>
            </a:prstGeom>
          </p:spPr>
          <p:txBody>
            <a:bodyPr vert="horz" wrap="square" lIns="0" tIns="0" rIns="0" bIns="0" rtlCol="0">
              <a:noAutofit/>
            </a:bodyPr>
            <a:lstStyle/>
            <a:p>
              <a:pPr marL="12700">
                <a:lnSpc>
                  <a:spcPct val="100000"/>
                </a:lnSpc>
              </a:pPr>
              <a:r>
                <a:rPr sz="1100" dirty="0">
                  <a:solidFill>
                    <a:srgbClr val="231F20"/>
                  </a:solidFill>
                  <a:latin typeface="GothamBook"/>
                  <a:cs typeface="GothamBook"/>
                </a:rPr>
                <a:t>H</a:t>
              </a:r>
              <a:r>
                <a:rPr sz="1100" spc="-25" dirty="0">
                  <a:solidFill>
                    <a:srgbClr val="231F20"/>
                  </a:solidFill>
                  <a:latin typeface="GothamBook"/>
                  <a:cs typeface="GothamBook"/>
                </a:rPr>
                <a:t>a</a:t>
              </a:r>
              <a:r>
                <a:rPr sz="1100" spc="-35" dirty="0">
                  <a:solidFill>
                    <a:srgbClr val="231F20"/>
                  </a:solidFill>
                  <a:latin typeface="GothamBook"/>
                  <a:cs typeface="GothamBook"/>
                </a:rPr>
                <a:t>v</a:t>
              </a:r>
              <a:r>
                <a:rPr sz="1100" spc="0" dirty="0">
                  <a:solidFill>
                    <a:srgbClr val="231F20"/>
                  </a:solidFill>
                  <a:latin typeface="GothamBook"/>
                  <a:cs typeface="GothamBook"/>
                </a:rPr>
                <a:t>e I ag</a:t>
              </a:r>
              <a:r>
                <a:rPr sz="1100" spc="-25" dirty="0">
                  <a:solidFill>
                    <a:srgbClr val="231F20"/>
                  </a:solidFill>
                  <a:latin typeface="GothamBook"/>
                  <a:cs typeface="GothamBook"/>
                </a:rPr>
                <a:t>r</a:t>
              </a:r>
              <a:r>
                <a:rPr sz="1100" spc="0" dirty="0">
                  <a:solidFill>
                    <a:srgbClr val="231F20"/>
                  </a:solidFill>
                  <a:latin typeface="GothamBook"/>
                  <a:cs typeface="GothamBook"/>
                </a:rPr>
                <a:t>eed </a:t>
              </a:r>
              <a:r>
                <a:rPr sz="1100" spc="-20" dirty="0">
                  <a:solidFill>
                    <a:srgbClr val="231F20"/>
                  </a:solidFill>
                  <a:latin typeface="GothamBook"/>
                  <a:cs typeface="GothamBook"/>
                </a:rPr>
                <a:t>t</a:t>
              </a:r>
              <a:r>
                <a:rPr sz="1100" spc="0" dirty="0">
                  <a:solidFill>
                    <a:srgbClr val="231F20"/>
                  </a:solidFill>
                  <a:latin typeface="GothamBook"/>
                  <a:cs typeface="GothamBook"/>
                </a:rPr>
                <a:t>o p</a:t>
              </a:r>
              <a:r>
                <a:rPr sz="1100" spc="-25" dirty="0">
                  <a:solidFill>
                    <a:srgbClr val="231F20"/>
                  </a:solidFill>
                  <a:latin typeface="GothamBook"/>
                  <a:cs typeface="GothamBook"/>
                </a:rPr>
                <a:t>r</a:t>
              </a:r>
              <a:r>
                <a:rPr sz="1100" spc="-35" dirty="0">
                  <a:solidFill>
                    <a:srgbClr val="231F20"/>
                  </a:solidFill>
                  <a:latin typeface="GothamBook"/>
                  <a:cs typeface="GothamBook"/>
                </a:rPr>
                <a:t>o</a:t>
              </a:r>
              <a:r>
                <a:rPr sz="1100" spc="0" dirty="0">
                  <a:solidFill>
                    <a:srgbClr val="231F20"/>
                  </a:solidFill>
                  <a:latin typeface="GothamBook"/>
                  <a:cs typeface="GothamBook"/>
                </a:rPr>
                <a:t>vide or h</a:t>
              </a:r>
              <a:r>
                <a:rPr sz="1100" spc="-25" dirty="0">
                  <a:solidFill>
                    <a:srgbClr val="231F20"/>
                  </a:solidFill>
                  <a:latin typeface="GothamBook"/>
                  <a:cs typeface="GothamBook"/>
                </a:rPr>
                <a:t>a</a:t>
              </a:r>
              <a:r>
                <a:rPr sz="1100" spc="-35" dirty="0">
                  <a:solidFill>
                    <a:srgbClr val="231F20"/>
                  </a:solidFill>
                  <a:latin typeface="GothamBook"/>
                  <a:cs typeface="GothamBook"/>
                </a:rPr>
                <a:t>v</a:t>
              </a:r>
              <a:r>
                <a:rPr sz="1100" spc="0" dirty="0">
                  <a:solidFill>
                    <a:srgbClr val="231F20"/>
                  </a:solidFill>
                  <a:latin typeface="GothamBook"/>
                  <a:cs typeface="GothamBook"/>
                </a:rPr>
                <a:t>e I p</a:t>
              </a:r>
              <a:r>
                <a:rPr sz="1100" spc="-25" dirty="0">
                  <a:solidFill>
                    <a:srgbClr val="231F20"/>
                  </a:solidFill>
                  <a:latin typeface="GothamBook"/>
                  <a:cs typeface="GothamBook"/>
                </a:rPr>
                <a:t>r</a:t>
              </a:r>
              <a:r>
                <a:rPr sz="1100" spc="-35" dirty="0">
                  <a:solidFill>
                    <a:srgbClr val="231F20"/>
                  </a:solidFill>
                  <a:latin typeface="GothamBook"/>
                  <a:cs typeface="GothamBook"/>
                </a:rPr>
                <a:t>o</a:t>
              </a:r>
              <a:r>
                <a:rPr sz="1100" spc="0" dirty="0">
                  <a:solidFill>
                    <a:srgbClr val="231F20"/>
                  </a:solidFill>
                  <a:latin typeface="GothamBook"/>
                  <a:cs typeface="GothamBook"/>
                </a:rPr>
                <a:t>vided Financial Planning?</a:t>
              </a:r>
              <a:endParaRPr sz="1100" dirty="0">
                <a:latin typeface="GothamBook"/>
                <a:cs typeface="GothamBook"/>
              </a:endParaRPr>
            </a:p>
            <a:p>
              <a:pPr>
                <a:lnSpc>
                  <a:spcPts val="1300"/>
                </a:lnSpc>
                <a:spcBef>
                  <a:spcPts val="12"/>
                </a:spcBef>
              </a:pPr>
              <a:endParaRPr sz="1300" dirty="0"/>
            </a:p>
            <a:p>
              <a:pPr marL="165100">
                <a:lnSpc>
                  <a:spcPct val="100000"/>
                </a:lnSpc>
                <a:tabLst>
                  <a:tab pos="726440" algn="l"/>
                </a:tabLst>
              </a:pPr>
              <a:r>
                <a:rPr sz="1100" dirty="0">
                  <a:solidFill>
                    <a:srgbClr val="231F20"/>
                  </a:solidFill>
                  <a:latin typeface="Gotham Bold"/>
                  <a:cs typeface="Gotham Bold"/>
                </a:rPr>
                <a:t>YES	NO</a:t>
              </a:r>
              <a:endParaRPr sz="1100" dirty="0">
                <a:latin typeface="Gotham Bold"/>
                <a:cs typeface="Gotham Bold"/>
              </a:endParaRPr>
            </a:p>
          </p:txBody>
        </p:sp>
        <p:sp>
          <p:nvSpPr>
            <p:cNvPr id="21" name="object 16"/>
            <p:cNvSpPr/>
            <p:nvPr/>
          </p:nvSpPr>
          <p:spPr>
            <a:xfrm>
              <a:off x="71907" y="2693961"/>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solidFill>
              <a:srgbClr val="FFFFFF"/>
            </a:solidFill>
          </p:spPr>
          <p:txBody>
            <a:bodyPr wrap="square" lIns="0" tIns="0" rIns="0" bIns="0" rtlCol="0">
              <a:noAutofit/>
            </a:bodyPr>
            <a:lstStyle/>
            <a:p>
              <a:endParaRPr dirty="0"/>
            </a:p>
          </p:txBody>
        </p:sp>
        <p:sp>
          <p:nvSpPr>
            <p:cNvPr id="22" name="object 17"/>
            <p:cNvSpPr/>
            <p:nvPr/>
          </p:nvSpPr>
          <p:spPr>
            <a:xfrm>
              <a:off x="71907" y="2693961"/>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ln w="3606">
              <a:solidFill>
                <a:srgbClr val="231F20"/>
              </a:solidFill>
            </a:ln>
          </p:spPr>
          <p:txBody>
            <a:bodyPr wrap="square" lIns="0" tIns="0" rIns="0" bIns="0" rtlCol="0">
              <a:noAutofit/>
            </a:bodyPr>
            <a:lstStyle/>
            <a:p>
              <a:endParaRPr dirty="0"/>
            </a:p>
          </p:txBody>
        </p:sp>
        <p:sp>
          <p:nvSpPr>
            <p:cNvPr id="23" name="object 18"/>
            <p:cNvSpPr/>
            <p:nvPr/>
          </p:nvSpPr>
          <p:spPr>
            <a:xfrm>
              <a:off x="633298" y="2693961"/>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solidFill>
              <a:srgbClr val="FFFFFF"/>
            </a:solidFill>
          </p:spPr>
          <p:txBody>
            <a:bodyPr wrap="square" lIns="0" tIns="0" rIns="0" bIns="0" rtlCol="0">
              <a:noAutofit/>
            </a:bodyPr>
            <a:lstStyle/>
            <a:p>
              <a:endParaRPr dirty="0"/>
            </a:p>
          </p:txBody>
        </p:sp>
        <p:sp>
          <p:nvSpPr>
            <p:cNvPr id="24" name="object 19"/>
            <p:cNvSpPr/>
            <p:nvPr/>
          </p:nvSpPr>
          <p:spPr>
            <a:xfrm>
              <a:off x="633298" y="2693961"/>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ln w="3606">
              <a:solidFill>
                <a:srgbClr val="231F20"/>
              </a:solidFill>
            </a:ln>
          </p:spPr>
          <p:txBody>
            <a:bodyPr wrap="square" lIns="0" tIns="0" rIns="0" bIns="0" rtlCol="0">
              <a:noAutofit/>
            </a:bodyPr>
            <a:lstStyle/>
            <a:p>
              <a:endParaRPr dirty="0"/>
            </a:p>
          </p:txBody>
        </p:sp>
        <p:sp>
          <p:nvSpPr>
            <p:cNvPr id="25" name="object 20"/>
            <p:cNvSpPr txBox="1"/>
            <p:nvPr/>
          </p:nvSpPr>
          <p:spPr>
            <a:xfrm>
              <a:off x="57428" y="1785565"/>
              <a:ext cx="4514215" cy="1061720"/>
            </a:xfrm>
            <a:prstGeom prst="rect">
              <a:avLst/>
            </a:prstGeom>
          </p:spPr>
          <p:txBody>
            <a:bodyPr vert="horz" wrap="square" lIns="0" tIns="0" rIns="0" bIns="0" rtlCol="0">
              <a:noAutofit/>
            </a:bodyPr>
            <a:lstStyle/>
            <a:p>
              <a:pPr marL="12700" marR="12700">
                <a:lnSpc>
                  <a:spcPct val="106100"/>
                </a:lnSpc>
              </a:pPr>
              <a:r>
                <a:rPr sz="1100" dirty="0">
                  <a:solidFill>
                    <a:srgbClr val="231F20"/>
                  </a:solidFill>
                  <a:latin typeface="GothamBook"/>
                  <a:cs typeface="GothamBook"/>
                </a:rPr>
                <a:t>Does the Financial </a:t>
              </a:r>
              <a:r>
                <a:rPr sz="1100" spc="-30" dirty="0">
                  <a:solidFill>
                    <a:srgbClr val="231F20"/>
                  </a:solidFill>
                  <a:latin typeface="GothamBook"/>
                  <a:cs typeface="GothamBook"/>
                </a:rPr>
                <a:t>A</a:t>
              </a:r>
              <a:r>
                <a:rPr sz="1100" spc="0" dirty="0">
                  <a:solidFill>
                    <a:srgbClr val="231F20"/>
                  </a:solidFill>
                  <a:latin typeface="GothamBook"/>
                  <a:cs typeface="GothamBook"/>
                </a:rPr>
                <a:t>dvi</a:t>
              </a:r>
              <a:r>
                <a:rPr sz="1100" spc="-20" dirty="0">
                  <a:solidFill>
                    <a:srgbClr val="231F20"/>
                  </a:solidFill>
                  <a:latin typeface="GothamBook"/>
                  <a:cs typeface="GothamBook"/>
                </a:rPr>
                <a:t>c</a:t>
              </a:r>
              <a:r>
                <a:rPr sz="1100" spc="0" dirty="0">
                  <a:solidFill>
                    <a:srgbClr val="231F20"/>
                  </a:solidFill>
                  <a:latin typeface="GothamBook"/>
                  <a:cs typeface="GothamBook"/>
                </a:rPr>
                <a:t>e I ag</a:t>
              </a:r>
              <a:r>
                <a:rPr sz="1100" spc="-25" dirty="0">
                  <a:solidFill>
                    <a:srgbClr val="231F20"/>
                  </a:solidFill>
                  <a:latin typeface="GothamBook"/>
                  <a:cs typeface="GothamBook"/>
                </a:rPr>
                <a:t>r</a:t>
              </a:r>
              <a:r>
                <a:rPr sz="1100" spc="0" dirty="0">
                  <a:solidFill>
                    <a:srgbClr val="231F20"/>
                  </a:solidFill>
                  <a:latin typeface="GothamBook"/>
                  <a:cs typeface="GothamBook"/>
                </a:rPr>
                <a:t>eed </a:t>
              </a:r>
              <a:r>
                <a:rPr sz="1100" spc="-20" dirty="0">
                  <a:solidFill>
                    <a:srgbClr val="231F20"/>
                  </a:solidFill>
                  <a:latin typeface="GothamBook"/>
                  <a:cs typeface="GothamBook"/>
                </a:rPr>
                <a:t>t</a:t>
              </a:r>
              <a:r>
                <a:rPr sz="1100" spc="0" dirty="0">
                  <a:solidFill>
                    <a:srgbClr val="231F20"/>
                  </a:solidFill>
                  <a:latin typeface="GothamBook"/>
                  <a:cs typeface="GothamBook"/>
                </a:rPr>
                <a:t>o p</a:t>
              </a:r>
              <a:r>
                <a:rPr sz="1100" spc="-25" dirty="0">
                  <a:solidFill>
                    <a:srgbClr val="231F20"/>
                  </a:solidFill>
                  <a:latin typeface="GothamBook"/>
                  <a:cs typeface="GothamBook"/>
                </a:rPr>
                <a:t>r</a:t>
              </a:r>
              <a:r>
                <a:rPr sz="1100" spc="-35" dirty="0">
                  <a:solidFill>
                    <a:srgbClr val="231F20"/>
                  </a:solidFill>
                  <a:latin typeface="GothamBook"/>
                  <a:cs typeface="GothamBook"/>
                </a:rPr>
                <a:t>o</a:t>
              </a:r>
              <a:r>
                <a:rPr sz="1100" spc="0" dirty="0">
                  <a:solidFill>
                    <a:srgbClr val="231F20"/>
                  </a:solidFill>
                  <a:latin typeface="GothamBook"/>
                  <a:cs typeface="GothamBook"/>
                </a:rPr>
                <a:t>vide </a:t>
              </a:r>
              <a:r>
                <a:rPr sz="1100" spc="-25" dirty="0">
                  <a:solidFill>
                    <a:srgbClr val="231F20"/>
                  </a:solidFill>
                  <a:latin typeface="GothamBook"/>
                  <a:cs typeface="GothamBook"/>
                </a:rPr>
                <a:t>r</a:t>
              </a:r>
              <a:r>
                <a:rPr sz="1100" spc="0" dirty="0">
                  <a:solidFill>
                    <a:srgbClr val="231F20"/>
                  </a:solidFill>
                  <a:latin typeface="GothamBook"/>
                  <a:cs typeface="GothamBook"/>
                </a:rPr>
                <a:t>equi</a:t>
              </a:r>
              <a:r>
                <a:rPr sz="1100" spc="-25" dirty="0">
                  <a:solidFill>
                    <a:srgbClr val="231F20"/>
                  </a:solidFill>
                  <a:latin typeface="GothamBook"/>
                  <a:cs typeface="GothamBook"/>
                </a:rPr>
                <a:t>r</a:t>
              </a:r>
              <a:r>
                <a:rPr sz="1100" spc="0" dirty="0">
                  <a:solidFill>
                    <a:srgbClr val="231F20"/>
                  </a:solidFill>
                  <a:latin typeface="GothamBook"/>
                  <a:cs typeface="GothamBook"/>
                </a:rPr>
                <a:t>e in</a:t>
              </a:r>
              <a:r>
                <a:rPr sz="1100" spc="-20" dirty="0">
                  <a:solidFill>
                    <a:srgbClr val="231F20"/>
                  </a:solidFill>
                  <a:latin typeface="GothamBook"/>
                  <a:cs typeface="GothamBook"/>
                </a:rPr>
                <a:t>t</a:t>
              </a:r>
              <a:r>
                <a:rPr sz="1100" spc="0" dirty="0">
                  <a:solidFill>
                    <a:srgbClr val="231F20"/>
                  </a:solidFill>
                  <a:latin typeface="GothamBook"/>
                  <a:cs typeface="GothamBook"/>
                </a:rPr>
                <a:t>eg</a:t>
              </a:r>
              <a:r>
                <a:rPr sz="1100" spc="-30" dirty="0">
                  <a:solidFill>
                    <a:srgbClr val="231F20"/>
                  </a:solidFill>
                  <a:latin typeface="GothamBook"/>
                  <a:cs typeface="GothamBook"/>
                </a:rPr>
                <a:t>r</a:t>
              </a:r>
              <a:r>
                <a:rPr sz="1100" spc="-10" dirty="0">
                  <a:solidFill>
                    <a:srgbClr val="231F20"/>
                  </a:solidFill>
                  <a:latin typeface="GothamBook"/>
                  <a:cs typeface="GothamBook"/>
                </a:rPr>
                <a:t>a</a:t>
              </a:r>
              <a:r>
                <a:rPr sz="1100" spc="0" dirty="0">
                  <a:solidFill>
                    <a:srgbClr val="231F20"/>
                  </a:solidFill>
                  <a:latin typeface="GothamBook"/>
                  <a:cs typeface="GothamBook"/>
                </a:rPr>
                <a:t>tion of </a:t>
              </a:r>
              <a:r>
                <a:rPr sz="1100" spc="-25" dirty="0">
                  <a:solidFill>
                    <a:srgbClr val="231F20"/>
                  </a:solidFill>
                  <a:latin typeface="GothamBook"/>
                  <a:cs typeface="GothamBook"/>
                </a:rPr>
                <a:t>r</a:t>
              </a:r>
              <a:r>
                <a:rPr sz="1100" spc="0" dirty="0">
                  <a:solidFill>
                    <a:srgbClr val="231F20"/>
                  </a:solidFill>
                  <a:latin typeface="GothamBook"/>
                  <a:cs typeface="GothamBook"/>
                </a:rPr>
                <a:t>el</a:t>
              </a:r>
              <a:r>
                <a:rPr sz="1100" spc="-30" dirty="0">
                  <a:solidFill>
                    <a:srgbClr val="231F20"/>
                  </a:solidFill>
                  <a:latin typeface="GothamBook"/>
                  <a:cs typeface="GothamBook"/>
                </a:rPr>
                <a:t>ev</a:t>
              </a:r>
              <a:r>
                <a:rPr sz="1100" spc="0" dirty="0">
                  <a:solidFill>
                    <a:srgbClr val="231F20"/>
                  </a:solidFill>
                  <a:latin typeface="GothamBook"/>
                  <a:cs typeface="GothamBook"/>
                </a:rPr>
                <a:t>ant elements of the Client</a:t>
              </a:r>
              <a:r>
                <a:rPr sz="1100" spc="-30" dirty="0">
                  <a:solidFill>
                    <a:srgbClr val="231F20"/>
                  </a:solidFill>
                  <a:latin typeface="GothamBook"/>
                  <a:cs typeface="GothamBook"/>
                </a:rPr>
                <a:t>’</a:t>
              </a:r>
              <a:r>
                <a:rPr sz="1100" spc="0" dirty="0">
                  <a:solidFill>
                    <a:srgbClr val="231F20"/>
                  </a:solidFill>
                  <a:latin typeface="GothamBook"/>
                  <a:cs typeface="GothamBook"/>
                </a:rPr>
                <a:t>s personal and</a:t>
              </a:r>
              <a:r>
                <a:rPr sz="1100" spc="-90" dirty="0">
                  <a:solidFill>
                    <a:srgbClr val="231F20"/>
                  </a:solidFill>
                  <a:latin typeface="GothamBook"/>
                  <a:cs typeface="GothamBook"/>
                </a:rPr>
                <a:t>/</a:t>
              </a:r>
              <a:r>
                <a:rPr sz="1100" spc="0" dirty="0">
                  <a:solidFill>
                    <a:srgbClr val="231F20"/>
                  </a:solidFill>
                  <a:latin typeface="GothamBook"/>
                  <a:cs typeface="GothamBook"/>
                </a:rPr>
                <a:t>or financial ci</a:t>
              </a:r>
              <a:r>
                <a:rPr sz="1100" spc="-25" dirty="0">
                  <a:solidFill>
                    <a:srgbClr val="231F20"/>
                  </a:solidFill>
                  <a:latin typeface="GothamBook"/>
                  <a:cs typeface="GothamBook"/>
                </a:rPr>
                <a:t>r</a:t>
              </a:r>
              <a:r>
                <a:rPr sz="1100" spc="0" dirty="0">
                  <a:solidFill>
                    <a:srgbClr val="231F20"/>
                  </a:solidFill>
                  <a:latin typeface="GothamBook"/>
                  <a:cs typeface="GothamBook"/>
                </a:rPr>
                <a:t>cum</a:t>
              </a:r>
              <a:r>
                <a:rPr sz="1100" spc="-15" dirty="0">
                  <a:solidFill>
                    <a:srgbClr val="231F20"/>
                  </a:solidFill>
                  <a:latin typeface="GothamBook"/>
                  <a:cs typeface="GothamBook"/>
                </a:rPr>
                <a:t>s</a:t>
              </a:r>
              <a:r>
                <a:rPr sz="1100" spc="0" dirty="0">
                  <a:solidFill>
                    <a:srgbClr val="231F20"/>
                  </a:solidFill>
                  <a:latin typeface="GothamBook"/>
                  <a:cs typeface="GothamBook"/>
                </a:rPr>
                <a:t>tan</a:t>
              </a:r>
              <a:r>
                <a:rPr sz="1100" spc="-20" dirty="0">
                  <a:solidFill>
                    <a:srgbClr val="231F20"/>
                  </a:solidFill>
                  <a:latin typeface="GothamBook"/>
                  <a:cs typeface="GothamBook"/>
                </a:rPr>
                <a:t>c</a:t>
              </a:r>
              <a:r>
                <a:rPr sz="1100" spc="0" dirty="0">
                  <a:solidFill>
                    <a:srgbClr val="231F20"/>
                  </a:solidFill>
                  <a:latin typeface="GothamBook"/>
                  <a:cs typeface="GothamBook"/>
                </a:rPr>
                <a:t>es in o</a:t>
              </a:r>
              <a:r>
                <a:rPr sz="1100" spc="-25" dirty="0">
                  <a:solidFill>
                    <a:srgbClr val="231F20"/>
                  </a:solidFill>
                  <a:latin typeface="GothamBook"/>
                  <a:cs typeface="GothamBook"/>
                </a:rPr>
                <a:t>r</a:t>
              </a:r>
              <a:r>
                <a:rPr sz="1100" spc="0" dirty="0">
                  <a:solidFill>
                    <a:srgbClr val="231F20"/>
                  </a:solidFill>
                  <a:latin typeface="GothamBook"/>
                  <a:cs typeface="GothamBook"/>
                </a:rPr>
                <a:t>der </a:t>
              </a:r>
              <a:r>
                <a:rPr sz="1100" spc="-20" dirty="0">
                  <a:solidFill>
                    <a:srgbClr val="231F20"/>
                  </a:solidFill>
                  <a:latin typeface="GothamBook"/>
                  <a:cs typeface="GothamBook"/>
                </a:rPr>
                <a:t>t</a:t>
              </a:r>
              <a:r>
                <a:rPr sz="1100" spc="0" dirty="0">
                  <a:solidFill>
                    <a:srgbClr val="231F20"/>
                  </a:solidFill>
                  <a:latin typeface="GothamBook"/>
                  <a:cs typeface="GothamBook"/>
                </a:rPr>
                <a:t>o act in the Client</a:t>
              </a:r>
              <a:r>
                <a:rPr sz="1100" spc="-30" dirty="0">
                  <a:solidFill>
                    <a:srgbClr val="231F20"/>
                  </a:solidFill>
                  <a:latin typeface="GothamBook"/>
                  <a:cs typeface="GothamBook"/>
                </a:rPr>
                <a:t>’</a:t>
              </a:r>
              <a:r>
                <a:rPr sz="1100" spc="0" dirty="0">
                  <a:solidFill>
                    <a:srgbClr val="231F20"/>
                  </a:solidFill>
                  <a:latin typeface="GothamBook"/>
                  <a:cs typeface="GothamBook"/>
                </a:rPr>
                <a:t>s be</a:t>
              </a:r>
              <a:r>
                <a:rPr sz="1100" spc="-15" dirty="0">
                  <a:solidFill>
                    <a:srgbClr val="231F20"/>
                  </a:solidFill>
                  <a:latin typeface="GothamBook"/>
                  <a:cs typeface="GothamBook"/>
                </a:rPr>
                <a:t>s</a:t>
              </a:r>
              <a:r>
                <a:rPr sz="1100" spc="0" dirty="0">
                  <a:solidFill>
                    <a:srgbClr val="231F20"/>
                  </a:solidFill>
                  <a:latin typeface="GothamBook"/>
                  <a:cs typeface="GothamBook"/>
                </a:rPr>
                <a:t>t in</a:t>
              </a:r>
              <a:r>
                <a:rPr sz="1100" spc="-20" dirty="0">
                  <a:solidFill>
                    <a:srgbClr val="231F20"/>
                  </a:solidFill>
                  <a:latin typeface="GothamBook"/>
                  <a:cs typeface="GothamBook"/>
                </a:rPr>
                <a:t>t</a:t>
              </a:r>
              <a:r>
                <a:rPr sz="1100" spc="0" dirty="0">
                  <a:solidFill>
                    <a:srgbClr val="231F20"/>
                  </a:solidFill>
                  <a:latin typeface="GothamBook"/>
                  <a:cs typeface="GothamBook"/>
                </a:rPr>
                <a:t>e</a:t>
              </a:r>
              <a:r>
                <a:rPr sz="1100" spc="-25" dirty="0">
                  <a:solidFill>
                    <a:srgbClr val="231F20"/>
                  </a:solidFill>
                  <a:latin typeface="GothamBook"/>
                  <a:cs typeface="GothamBook"/>
                </a:rPr>
                <a:t>r</a:t>
              </a:r>
              <a:r>
                <a:rPr sz="1100" spc="0" dirty="0">
                  <a:solidFill>
                    <a:srgbClr val="231F20"/>
                  </a:solidFill>
                  <a:latin typeface="GothamBook"/>
                  <a:cs typeface="GothamBook"/>
                </a:rPr>
                <a:t>e</a:t>
              </a:r>
              <a:r>
                <a:rPr sz="1100" spc="-15" dirty="0">
                  <a:solidFill>
                    <a:srgbClr val="231F20"/>
                  </a:solidFill>
                  <a:latin typeface="GothamBook"/>
                  <a:cs typeface="GothamBook"/>
                </a:rPr>
                <a:t>s</a:t>
              </a:r>
              <a:r>
                <a:rPr sz="1100" spc="0" dirty="0">
                  <a:solidFill>
                    <a:srgbClr val="231F20"/>
                  </a:solidFill>
                  <a:latin typeface="GothamBook"/>
                  <a:cs typeface="GothamBook"/>
                </a:rPr>
                <a:t>ts, taking in</a:t>
              </a:r>
              <a:r>
                <a:rPr sz="1100" spc="-20" dirty="0">
                  <a:solidFill>
                    <a:srgbClr val="231F20"/>
                  </a:solidFill>
                  <a:latin typeface="GothamBook"/>
                  <a:cs typeface="GothamBook"/>
                </a:rPr>
                <a:t>t</a:t>
              </a:r>
              <a:r>
                <a:rPr sz="1100" spc="0" dirty="0">
                  <a:solidFill>
                    <a:srgbClr val="231F20"/>
                  </a:solidFill>
                  <a:latin typeface="GothamBook"/>
                  <a:cs typeface="GothamBook"/>
                </a:rPr>
                <a:t>o a</a:t>
              </a:r>
              <a:r>
                <a:rPr sz="1100" spc="-20" dirty="0">
                  <a:solidFill>
                    <a:srgbClr val="231F20"/>
                  </a:solidFill>
                  <a:latin typeface="GothamBook"/>
                  <a:cs typeface="GothamBook"/>
                </a:rPr>
                <a:t>cc</a:t>
              </a:r>
              <a:r>
                <a:rPr sz="1100" spc="0" dirty="0">
                  <a:solidFill>
                    <a:srgbClr val="231F20"/>
                  </a:solidFill>
                  <a:latin typeface="GothamBook"/>
                  <a:cs typeface="GothamBook"/>
                </a:rPr>
                <a:t>ount the In</a:t>
              </a:r>
              <a:r>
                <a:rPr sz="1100" spc="-20" dirty="0">
                  <a:solidFill>
                    <a:srgbClr val="231F20"/>
                  </a:solidFill>
                  <a:latin typeface="GothamBook"/>
                  <a:cs typeface="GothamBook"/>
                </a:rPr>
                <a:t>t</a:t>
              </a:r>
              <a:r>
                <a:rPr sz="1100" spc="0" dirty="0">
                  <a:solidFill>
                    <a:srgbClr val="231F20"/>
                  </a:solidFill>
                  <a:latin typeface="GothamBook"/>
                  <a:cs typeface="GothamBook"/>
                </a:rPr>
                <a:t>eg</a:t>
              </a:r>
              <a:r>
                <a:rPr sz="1100" spc="-30" dirty="0">
                  <a:solidFill>
                    <a:srgbClr val="231F20"/>
                  </a:solidFill>
                  <a:latin typeface="GothamBook"/>
                  <a:cs typeface="GothamBook"/>
                </a:rPr>
                <a:t>r</a:t>
              </a:r>
              <a:r>
                <a:rPr sz="1100" spc="-10" dirty="0">
                  <a:solidFill>
                    <a:srgbClr val="231F20"/>
                  </a:solidFill>
                  <a:latin typeface="GothamBook"/>
                  <a:cs typeface="GothamBook"/>
                </a:rPr>
                <a:t>a</a:t>
              </a:r>
              <a:r>
                <a:rPr sz="1100" spc="0" dirty="0">
                  <a:solidFill>
                    <a:srgbClr val="231F20"/>
                  </a:solidFill>
                  <a:latin typeface="GothamBook"/>
                  <a:cs typeface="GothamBook"/>
                </a:rPr>
                <a:t>tion </a:t>
              </a:r>
              <a:r>
                <a:rPr sz="1100" spc="-30" dirty="0">
                  <a:solidFill>
                    <a:srgbClr val="231F20"/>
                  </a:solidFill>
                  <a:latin typeface="GothamBook"/>
                  <a:cs typeface="GothamBook"/>
                </a:rPr>
                <a:t>F</a:t>
              </a:r>
              <a:r>
                <a:rPr sz="1100" spc="0" dirty="0">
                  <a:solidFill>
                    <a:srgbClr val="231F20"/>
                  </a:solidFill>
                  <a:latin typeface="GothamBook"/>
                  <a:cs typeface="GothamBook"/>
                </a:rPr>
                <a:t>ac</a:t>
              </a:r>
              <a:r>
                <a:rPr sz="1100" spc="-20" dirty="0">
                  <a:solidFill>
                    <a:srgbClr val="231F20"/>
                  </a:solidFill>
                  <a:latin typeface="GothamBook"/>
                  <a:cs typeface="GothamBook"/>
                </a:rPr>
                <a:t>t</a:t>
              </a:r>
              <a:r>
                <a:rPr sz="1100" spc="0" dirty="0">
                  <a:solidFill>
                    <a:srgbClr val="231F20"/>
                  </a:solidFill>
                  <a:latin typeface="GothamBook"/>
                  <a:cs typeface="GothamBook"/>
                </a:rPr>
                <a:t>ors set </a:t>
              </a:r>
              <a:r>
                <a:rPr sz="1100" spc="-15" dirty="0">
                  <a:solidFill>
                    <a:srgbClr val="231F20"/>
                  </a:solidFill>
                  <a:latin typeface="GothamBook"/>
                  <a:cs typeface="GothamBook"/>
                </a:rPr>
                <a:t>f</a:t>
              </a:r>
              <a:r>
                <a:rPr sz="1100" spc="0" dirty="0">
                  <a:solidFill>
                    <a:srgbClr val="231F20"/>
                  </a:solidFill>
                  <a:latin typeface="GothamBook"/>
                  <a:cs typeface="GothamBook"/>
                </a:rPr>
                <a:t>orth </a:t>
              </a:r>
              <a:r>
                <a:rPr sz="1100" spc="-20" dirty="0">
                  <a:solidFill>
                    <a:srgbClr val="231F20"/>
                  </a:solidFill>
                  <a:latin typeface="GothamBook"/>
                  <a:cs typeface="GothamBook"/>
                </a:rPr>
                <a:t>t</a:t>
              </a:r>
              <a:r>
                <a:rPr sz="1100" spc="0" dirty="0">
                  <a:solidFill>
                    <a:srgbClr val="231F20"/>
                  </a:solidFill>
                  <a:latin typeface="GothamBook"/>
                  <a:cs typeface="GothamBook"/>
                </a:rPr>
                <a:t>o the right?</a:t>
              </a:r>
              <a:endParaRPr sz="1100" dirty="0">
                <a:latin typeface="GothamBook"/>
                <a:cs typeface="GothamBook"/>
              </a:endParaRPr>
            </a:p>
            <a:p>
              <a:pPr>
                <a:lnSpc>
                  <a:spcPts val="1300"/>
                </a:lnSpc>
                <a:spcBef>
                  <a:spcPts val="8"/>
                </a:spcBef>
              </a:pPr>
              <a:endParaRPr sz="1300" dirty="0"/>
            </a:p>
            <a:p>
              <a:pPr marL="165100">
                <a:lnSpc>
                  <a:spcPct val="100000"/>
                </a:lnSpc>
                <a:tabLst>
                  <a:tab pos="726440" algn="l"/>
                </a:tabLst>
              </a:pPr>
              <a:r>
                <a:rPr sz="1100" dirty="0">
                  <a:solidFill>
                    <a:srgbClr val="231F20"/>
                  </a:solidFill>
                  <a:latin typeface="Gotham Bold"/>
                  <a:cs typeface="Gotham Bold"/>
                </a:rPr>
                <a:t>YES	NO</a:t>
              </a:r>
              <a:endParaRPr sz="1100" dirty="0">
                <a:latin typeface="Gotham Bold"/>
                <a:cs typeface="Gotham Bold"/>
              </a:endParaRPr>
            </a:p>
          </p:txBody>
        </p:sp>
        <p:sp>
          <p:nvSpPr>
            <p:cNvPr id="26" name="object 21"/>
            <p:cNvSpPr txBox="1"/>
            <p:nvPr/>
          </p:nvSpPr>
          <p:spPr>
            <a:xfrm>
              <a:off x="56869" y="3231041"/>
              <a:ext cx="4159885" cy="368300"/>
            </a:xfrm>
            <a:prstGeom prst="rect">
              <a:avLst/>
            </a:prstGeom>
          </p:spPr>
          <p:txBody>
            <a:bodyPr vert="horz" wrap="square" lIns="0" tIns="0" rIns="0" bIns="0" rtlCol="0">
              <a:noAutofit/>
            </a:bodyPr>
            <a:lstStyle/>
            <a:p>
              <a:pPr marL="12700" marR="12700">
                <a:lnSpc>
                  <a:spcPct val="106100"/>
                </a:lnSpc>
              </a:pPr>
              <a:r>
                <a:rPr sz="1100" dirty="0">
                  <a:solidFill>
                    <a:srgbClr val="231F20"/>
                  </a:solidFill>
                  <a:latin typeface="GothamBook"/>
                  <a:cs typeface="GothamBook"/>
                </a:rPr>
                <a:t>Does the Client h</a:t>
              </a:r>
              <a:r>
                <a:rPr sz="1100" spc="-25" dirty="0">
                  <a:solidFill>
                    <a:srgbClr val="231F20"/>
                  </a:solidFill>
                  <a:latin typeface="GothamBook"/>
                  <a:cs typeface="GothamBook"/>
                </a:rPr>
                <a:t>a</a:t>
              </a:r>
              <a:r>
                <a:rPr sz="1100" spc="-35" dirty="0">
                  <a:solidFill>
                    <a:srgbClr val="231F20"/>
                  </a:solidFill>
                  <a:latin typeface="GothamBook"/>
                  <a:cs typeface="GothamBook"/>
                </a:rPr>
                <a:t>v</a:t>
              </a:r>
              <a:r>
                <a:rPr sz="1100" spc="0" dirty="0">
                  <a:solidFill>
                    <a:srgbClr val="231F20"/>
                  </a:solidFill>
                  <a:latin typeface="GothamBook"/>
                  <a:cs typeface="GothamBook"/>
                </a:rPr>
                <a:t>e a </a:t>
              </a:r>
              <a:r>
                <a:rPr sz="1100" spc="-25" dirty="0">
                  <a:solidFill>
                    <a:srgbClr val="231F20"/>
                  </a:solidFill>
                  <a:latin typeface="GothamBook"/>
                  <a:cs typeface="GothamBook"/>
                </a:rPr>
                <a:t>r</a:t>
              </a:r>
              <a:r>
                <a:rPr sz="1100" spc="0" dirty="0">
                  <a:solidFill>
                    <a:srgbClr val="231F20"/>
                  </a:solidFill>
                  <a:latin typeface="GothamBook"/>
                  <a:cs typeface="GothamBook"/>
                </a:rPr>
                <a:t>easonable basis </a:t>
              </a:r>
              <a:r>
                <a:rPr sz="1100" spc="-20" dirty="0">
                  <a:solidFill>
                    <a:srgbClr val="231F20"/>
                  </a:solidFill>
                  <a:latin typeface="GothamBook"/>
                  <a:cs typeface="GothamBook"/>
                </a:rPr>
                <a:t>t</a:t>
              </a:r>
              <a:r>
                <a:rPr sz="1100" spc="0" dirty="0">
                  <a:solidFill>
                    <a:srgbClr val="231F20"/>
                  </a:solidFill>
                  <a:latin typeface="GothamBook"/>
                  <a:cs typeface="GothamBook"/>
                </a:rPr>
                <a:t>o beli</a:t>
              </a:r>
              <a:r>
                <a:rPr sz="1100" spc="-30" dirty="0">
                  <a:solidFill>
                    <a:srgbClr val="231F20"/>
                  </a:solidFill>
                  <a:latin typeface="GothamBook"/>
                  <a:cs typeface="GothamBook"/>
                </a:rPr>
                <a:t>e</a:t>
              </a:r>
              <a:r>
                <a:rPr sz="1100" spc="-35" dirty="0">
                  <a:solidFill>
                    <a:srgbClr val="231F20"/>
                  </a:solidFill>
                  <a:latin typeface="GothamBook"/>
                  <a:cs typeface="GothamBook"/>
                </a:rPr>
                <a:t>v</a:t>
              </a:r>
              <a:r>
                <a:rPr sz="1100" spc="0" dirty="0">
                  <a:solidFill>
                    <a:srgbClr val="231F20"/>
                  </a:solidFill>
                  <a:latin typeface="GothamBook"/>
                  <a:cs typeface="GothamBook"/>
                </a:rPr>
                <a:t>e th</a:t>
              </a:r>
              <a:r>
                <a:rPr sz="1100" spc="-10" dirty="0">
                  <a:solidFill>
                    <a:srgbClr val="231F20"/>
                  </a:solidFill>
                  <a:latin typeface="GothamBook"/>
                  <a:cs typeface="GothamBook"/>
                </a:rPr>
                <a:t>a</a:t>
              </a:r>
              <a:r>
                <a:rPr sz="1100" spc="0" dirty="0">
                  <a:solidFill>
                    <a:srgbClr val="231F20"/>
                  </a:solidFill>
                  <a:latin typeface="GothamBook"/>
                  <a:cs typeface="GothamBook"/>
                </a:rPr>
                <a:t>t I will p</a:t>
              </a:r>
              <a:r>
                <a:rPr sz="1100" spc="-25" dirty="0">
                  <a:solidFill>
                    <a:srgbClr val="231F20"/>
                  </a:solidFill>
                  <a:latin typeface="GothamBook"/>
                  <a:cs typeface="GothamBook"/>
                </a:rPr>
                <a:t>r</a:t>
              </a:r>
              <a:r>
                <a:rPr sz="1100" spc="-35" dirty="0">
                  <a:solidFill>
                    <a:srgbClr val="231F20"/>
                  </a:solidFill>
                  <a:latin typeface="GothamBook"/>
                  <a:cs typeface="GothamBook"/>
                </a:rPr>
                <a:t>o</a:t>
              </a:r>
              <a:r>
                <a:rPr sz="1100" spc="0" dirty="0">
                  <a:solidFill>
                    <a:srgbClr val="231F20"/>
                  </a:solidFill>
                  <a:latin typeface="GothamBook"/>
                  <a:cs typeface="GothamBook"/>
                </a:rPr>
                <a:t>vide or h</a:t>
              </a:r>
              <a:r>
                <a:rPr sz="1100" spc="-25" dirty="0">
                  <a:solidFill>
                    <a:srgbClr val="231F20"/>
                  </a:solidFill>
                  <a:latin typeface="GothamBook"/>
                  <a:cs typeface="GothamBook"/>
                </a:rPr>
                <a:t>a</a:t>
              </a:r>
              <a:r>
                <a:rPr sz="1100" spc="-35" dirty="0">
                  <a:solidFill>
                    <a:srgbClr val="231F20"/>
                  </a:solidFill>
                  <a:latin typeface="GothamBook"/>
                  <a:cs typeface="GothamBook"/>
                </a:rPr>
                <a:t>v</a:t>
              </a:r>
              <a:r>
                <a:rPr sz="1100" spc="0" dirty="0">
                  <a:solidFill>
                    <a:srgbClr val="231F20"/>
                  </a:solidFill>
                  <a:latin typeface="GothamBook"/>
                  <a:cs typeface="GothamBook"/>
                </a:rPr>
                <a:t>e p</a:t>
              </a:r>
              <a:r>
                <a:rPr sz="1100" spc="-25" dirty="0">
                  <a:solidFill>
                    <a:srgbClr val="231F20"/>
                  </a:solidFill>
                  <a:latin typeface="GothamBook"/>
                  <a:cs typeface="GothamBook"/>
                </a:rPr>
                <a:t>r</a:t>
              </a:r>
              <a:r>
                <a:rPr sz="1100" spc="-35" dirty="0">
                  <a:solidFill>
                    <a:srgbClr val="231F20"/>
                  </a:solidFill>
                  <a:latin typeface="GothamBook"/>
                  <a:cs typeface="GothamBook"/>
                </a:rPr>
                <a:t>o</a:t>
              </a:r>
              <a:r>
                <a:rPr sz="1100" spc="0" dirty="0">
                  <a:solidFill>
                    <a:srgbClr val="231F20"/>
                  </a:solidFill>
                  <a:latin typeface="GothamBook"/>
                  <a:cs typeface="GothamBook"/>
                </a:rPr>
                <a:t>vided Financial Planning?</a:t>
              </a:r>
              <a:endParaRPr sz="1100" dirty="0">
                <a:latin typeface="GothamBook"/>
                <a:cs typeface="GothamBook"/>
              </a:endParaRPr>
            </a:p>
          </p:txBody>
        </p:sp>
        <p:sp>
          <p:nvSpPr>
            <p:cNvPr id="27" name="object 22"/>
            <p:cNvSpPr/>
            <p:nvPr/>
          </p:nvSpPr>
          <p:spPr>
            <a:xfrm>
              <a:off x="71399" y="3784130"/>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solidFill>
              <a:srgbClr val="FFFFFF"/>
            </a:solidFill>
          </p:spPr>
          <p:txBody>
            <a:bodyPr wrap="square" lIns="0" tIns="0" rIns="0" bIns="0" rtlCol="0">
              <a:noAutofit/>
            </a:bodyPr>
            <a:lstStyle/>
            <a:p>
              <a:endParaRPr dirty="0"/>
            </a:p>
          </p:txBody>
        </p:sp>
        <p:sp>
          <p:nvSpPr>
            <p:cNvPr id="28" name="object 23"/>
            <p:cNvSpPr/>
            <p:nvPr/>
          </p:nvSpPr>
          <p:spPr>
            <a:xfrm>
              <a:off x="71399" y="3784130"/>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ln w="3606">
              <a:solidFill>
                <a:srgbClr val="231F20"/>
              </a:solidFill>
            </a:ln>
          </p:spPr>
          <p:txBody>
            <a:bodyPr wrap="square" lIns="0" tIns="0" rIns="0" bIns="0" rtlCol="0">
              <a:noAutofit/>
            </a:bodyPr>
            <a:lstStyle/>
            <a:p>
              <a:endParaRPr dirty="0"/>
            </a:p>
          </p:txBody>
        </p:sp>
        <p:sp>
          <p:nvSpPr>
            <p:cNvPr id="29" name="object 24"/>
            <p:cNvSpPr/>
            <p:nvPr/>
          </p:nvSpPr>
          <p:spPr>
            <a:xfrm>
              <a:off x="632790" y="3784130"/>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solidFill>
              <a:srgbClr val="FFFFFF"/>
            </a:solidFill>
          </p:spPr>
          <p:txBody>
            <a:bodyPr wrap="square" lIns="0" tIns="0" rIns="0" bIns="0" rtlCol="0">
              <a:noAutofit/>
            </a:bodyPr>
            <a:lstStyle/>
            <a:p>
              <a:endParaRPr dirty="0"/>
            </a:p>
          </p:txBody>
        </p:sp>
        <p:sp>
          <p:nvSpPr>
            <p:cNvPr id="30" name="object 25"/>
            <p:cNvSpPr/>
            <p:nvPr/>
          </p:nvSpPr>
          <p:spPr>
            <a:xfrm>
              <a:off x="632790" y="3784130"/>
              <a:ext cx="107124" cy="107124"/>
            </a:xfrm>
            <a:custGeom>
              <a:avLst/>
              <a:gdLst/>
              <a:ahLst/>
              <a:cxnLst/>
              <a:rect l="l" t="t" r="r" b="b"/>
              <a:pathLst>
                <a:path w="107124" h="107124">
                  <a:moveTo>
                    <a:pt x="0" y="107124"/>
                  </a:moveTo>
                  <a:lnTo>
                    <a:pt x="107124" y="107124"/>
                  </a:lnTo>
                  <a:lnTo>
                    <a:pt x="107124" y="0"/>
                  </a:lnTo>
                  <a:lnTo>
                    <a:pt x="0" y="0"/>
                  </a:lnTo>
                  <a:lnTo>
                    <a:pt x="0" y="107124"/>
                  </a:lnTo>
                  <a:close/>
                </a:path>
              </a:pathLst>
            </a:custGeom>
            <a:ln w="3606">
              <a:solidFill>
                <a:srgbClr val="231F20"/>
              </a:solidFill>
            </a:ln>
          </p:spPr>
          <p:txBody>
            <a:bodyPr wrap="square" lIns="0" tIns="0" rIns="0" bIns="0" rtlCol="0">
              <a:noAutofit/>
            </a:bodyPr>
            <a:lstStyle/>
            <a:p>
              <a:endParaRPr dirty="0"/>
            </a:p>
          </p:txBody>
        </p:sp>
        <p:sp>
          <p:nvSpPr>
            <p:cNvPr id="31" name="object 26"/>
            <p:cNvSpPr txBox="1"/>
            <p:nvPr/>
          </p:nvSpPr>
          <p:spPr>
            <a:xfrm>
              <a:off x="209534" y="3753356"/>
              <a:ext cx="815975" cy="184150"/>
            </a:xfrm>
            <a:prstGeom prst="rect">
              <a:avLst/>
            </a:prstGeom>
          </p:spPr>
          <p:txBody>
            <a:bodyPr vert="horz" wrap="square" lIns="0" tIns="0" rIns="0" bIns="0" rtlCol="0">
              <a:noAutofit/>
            </a:bodyPr>
            <a:lstStyle/>
            <a:p>
              <a:pPr marL="12700">
                <a:lnSpc>
                  <a:spcPct val="100000"/>
                </a:lnSpc>
                <a:tabLst>
                  <a:tab pos="574040" algn="l"/>
                </a:tabLst>
              </a:pPr>
              <a:r>
                <a:rPr sz="1100" dirty="0">
                  <a:solidFill>
                    <a:srgbClr val="231F20"/>
                  </a:solidFill>
                  <a:latin typeface="Gotham Bold"/>
                  <a:cs typeface="Gotham Bold"/>
                </a:rPr>
                <a:t>YES	NO</a:t>
              </a:r>
              <a:endParaRPr sz="1100" dirty="0">
                <a:latin typeface="Gotham Bold"/>
                <a:cs typeface="Gotham Bold"/>
              </a:endParaRPr>
            </a:p>
          </p:txBody>
        </p:sp>
      </p:grpSp>
      <p:sp>
        <p:nvSpPr>
          <p:cNvPr id="32" name="object 27"/>
          <p:cNvSpPr/>
          <p:nvPr/>
        </p:nvSpPr>
        <p:spPr>
          <a:xfrm>
            <a:off x="459740" y="5996228"/>
            <a:ext cx="90119" cy="90119"/>
          </a:xfrm>
          <a:custGeom>
            <a:avLst/>
            <a:gdLst/>
            <a:ahLst/>
            <a:cxnLst/>
            <a:rect l="l" t="t" r="r" b="b"/>
            <a:pathLst>
              <a:path w="90119" h="90119">
                <a:moveTo>
                  <a:pt x="0" y="90119"/>
                </a:moveTo>
                <a:lnTo>
                  <a:pt x="90119" y="90119"/>
                </a:lnTo>
                <a:lnTo>
                  <a:pt x="90119" y="0"/>
                </a:lnTo>
                <a:lnTo>
                  <a:pt x="0" y="0"/>
                </a:lnTo>
                <a:lnTo>
                  <a:pt x="0" y="90119"/>
                </a:lnTo>
                <a:close/>
              </a:path>
            </a:pathLst>
          </a:custGeom>
          <a:ln w="5080">
            <a:solidFill>
              <a:srgbClr val="231F20"/>
            </a:solidFill>
          </a:ln>
        </p:spPr>
        <p:txBody>
          <a:bodyPr wrap="square" lIns="0" tIns="0" rIns="0" bIns="0" rtlCol="0">
            <a:noAutofit/>
          </a:bodyPr>
          <a:lstStyle/>
          <a:p>
            <a:endParaRPr dirty="0"/>
          </a:p>
        </p:txBody>
      </p:sp>
      <p:sp>
        <p:nvSpPr>
          <p:cNvPr id="33" name="object 28"/>
          <p:cNvSpPr txBox="1"/>
          <p:nvPr/>
        </p:nvSpPr>
        <p:spPr>
          <a:xfrm>
            <a:off x="612084" y="5949186"/>
            <a:ext cx="2416810" cy="180340"/>
          </a:xfrm>
          <a:prstGeom prst="rect">
            <a:avLst/>
          </a:prstGeom>
        </p:spPr>
        <p:txBody>
          <a:bodyPr vert="horz" wrap="square" lIns="0" tIns="0" rIns="0" bIns="0" rtlCol="0">
            <a:noAutofit/>
          </a:bodyPr>
          <a:lstStyle/>
          <a:p>
            <a:pPr marL="12700">
              <a:lnSpc>
                <a:spcPct val="100000"/>
              </a:lnSpc>
            </a:pPr>
            <a:r>
              <a:rPr sz="1100" dirty="0">
                <a:solidFill>
                  <a:srgbClr val="231F20"/>
                </a:solidFill>
                <a:latin typeface="GothamBook"/>
                <a:cs typeface="GothamBook"/>
              </a:rPr>
              <a:t>Not en</a:t>
            </a:r>
            <a:r>
              <a:rPr sz="1100" spc="-20" dirty="0">
                <a:solidFill>
                  <a:srgbClr val="231F20"/>
                </a:solidFill>
                <a:latin typeface="GothamBook"/>
                <a:cs typeface="GothamBook"/>
              </a:rPr>
              <a:t>t</a:t>
            </a:r>
            <a:r>
              <a:rPr sz="1100" spc="0" dirty="0">
                <a:solidFill>
                  <a:srgbClr val="231F20"/>
                </a:solidFill>
                <a:latin typeface="GothamBook"/>
                <a:cs typeface="GothamBook"/>
              </a:rPr>
              <a:t>er in</a:t>
            </a:r>
            <a:r>
              <a:rPr sz="1100" spc="-20" dirty="0">
                <a:solidFill>
                  <a:srgbClr val="231F20"/>
                </a:solidFill>
                <a:latin typeface="GothamBook"/>
                <a:cs typeface="GothamBook"/>
              </a:rPr>
              <a:t>t</a:t>
            </a:r>
            <a:r>
              <a:rPr sz="1100" spc="0" dirty="0">
                <a:solidFill>
                  <a:srgbClr val="231F20"/>
                </a:solidFill>
                <a:latin typeface="GothamBook"/>
                <a:cs typeface="GothamBook"/>
              </a:rPr>
              <a:t>o the Engagement; or</a:t>
            </a:r>
            <a:endParaRPr sz="1100" dirty="0">
              <a:latin typeface="GothamBook"/>
              <a:cs typeface="GothamBook"/>
            </a:endParaRPr>
          </a:p>
        </p:txBody>
      </p:sp>
      <p:sp>
        <p:nvSpPr>
          <p:cNvPr id="34" name="object 29"/>
          <p:cNvSpPr/>
          <p:nvPr/>
        </p:nvSpPr>
        <p:spPr>
          <a:xfrm>
            <a:off x="459740" y="6433108"/>
            <a:ext cx="90119" cy="90119"/>
          </a:xfrm>
          <a:custGeom>
            <a:avLst/>
            <a:gdLst/>
            <a:ahLst/>
            <a:cxnLst/>
            <a:rect l="l" t="t" r="r" b="b"/>
            <a:pathLst>
              <a:path w="90119" h="90119">
                <a:moveTo>
                  <a:pt x="0" y="90119"/>
                </a:moveTo>
                <a:lnTo>
                  <a:pt x="90119" y="90119"/>
                </a:lnTo>
                <a:lnTo>
                  <a:pt x="90119" y="0"/>
                </a:lnTo>
                <a:lnTo>
                  <a:pt x="0" y="0"/>
                </a:lnTo>
                <a:lnTo>
                  <a:pt x="0" y="90119"/>
                </a:lnTo>
                <a:close/>
              </a:path>
            </a:pathLst>
          </a:custGeom>
          <a:ln w="5080">
            <a:solidFill>
              <a:srgbClr val="231F20"/>
            </a:solidFill>
          </a:ln>
        </p:spPr>
        <p:txBody>
          <a:bodyPr wrap="square" lIns="0" tIns="0" rIns="0" bIns="0" rtlCol="0">
            <a:noAutofit/>
          </a:bodyPr>
          <a:lstStyle/>
          <a:p>
            <a:endParaRPr dirty="0"/>
          </a:p>
        </p:txBody>
      </p:sp>
      <p:sp>
        <p:nvSpPr>
          <p:cNvPr id="35" name="object 30"/>
          <p:cNvSpPr txBox="1"/>
          <p:nvPr/>
        </p:nvSpPr>
        <p:spPr>
          <a:xfrm>
            <a:off x="612084" y="6375840"/>
            <a:ext cx="4053840" cy="723900"/>
          </a:xfrm>
          <a:prstGeom prst="rect">
            <a:avLst/>
          </a:prstGeom>
        </p:spPr>
        <p:txBody>
          <a:bodyPr vert="horz" wrap="square" lIns="0" tIns="0" rIns="0" bIns="0" rtlCol="0">
            <a:noAutofit/>
          </a:bodyPr>
          <a:lstStyle/>
          <a:p>
            <a:pPr marL="12700" marR="12700">
              <a:lnSpc>
                <a:spcPct val="106100"/>
              </a:lnSpc>
            </a:pPr>
            <a:r>
              <a:rPr sz="1100" dirty="0">
                <a:solidFill>
                  <a:srgbClr val="231F20"/>
                </a:solidFill>
                <a:latin typeface="GothamBook"/>
                <a:cs typeface="GothamBook"/>
              </a:rPr>
              <a:t>Limit the S</a:t>
            </a:r>
            <a:r>
              <a:rPr sz="1100" spc="-20" dirty="0">
                <a:solidFill>
                  <a:srgbClr val="231F20"/>
                </a:solidFill>
                <a:latin typeface="GothamBook"/>
                <a:cs typeface="GothamBook"/>
              </a:rPr>
              <a:t>c</a:t>
            </a:r>
            <a:r>
              <a:rPr sz="1100" spc="0" dirty="0">
                <a:solidFill>
                  <a:srgbClr val="231F20"/>
                </a:solidFill>
                <a:latin typeface="GothamBook"/>
                <a:cs typeface="GothamBook"/>
              </a:rPr>
              <a:t>ope of Engagement </a:t>
            </a:r>
            <a:r>
              <a:rPr sz="1100" spc="-20" dirty="0">
                <a:solidFill>
                  <a:srgbClr val="231F20"/>
                </a:solidFill>
                <a:latin typeface="GothamBook"/>
                <a:cs typeface="GothamBook"/>
              </a:rPr>
              <a:t>t</a:t>
            </a:r>
            <a:r>
              <a:rPr sz="1100" spc="0" dirty="0">
                <a:solidFill>
                  <a:srgbClr val="231F20"/>
                </a:solidFill>
                <a:latin typeface="GothamBook"/>
                <a:cs typeface="GothamBook"/>
              </a:rPr>
              <a:t>o servi</a:t>
            </a:r>
            <a:r>
              <a:rPr sz="1100" spc="-20" dirty="0">
                <a:solidFill>
                  <a:srgbClr val="231F20"/>
                </a:solidFill>
                <a:latin typeface="GothamBook"/>
                <a:cs typeface="GothamBook"/>
              </a:rPr>
              <a:t>c</a:t>
            </a:r>
            <a:r>
              <a:rPr sz="1100" spc="0" dirty="0">
                <a:solidFill>
                  <a:srgbClr val="231F20"/>
                </a:solidFill>
                <a:latin typeface="GothamBook"/>
                <a:cs typeface="GothamBook"/>
              </a:rPr>
              <a:t>es th</a:t>
            </a:r>
            <a:r>
              <a:rPr sz="1100" spc="-10" dirty="0">
                <a:solidFill>
                  <a:srgbClr val="231F20"/>
                </a:solidFill>
                <a:latin typeface="GothamBook"/>
                <a:cs typeface="GothamBook"/>
              </a:rPr>
              <a:t>a</a:t>
            </a:r>
            <a:r>
              <a:rPr sz="1100" spc="0" dirty="0">
                <a:solidFill>
                  <a:srgbClr val="231F20"/>
                </a:solidFill>
                <a:latin typeface="GothamBook"/>
                <a:cs typeface="GothamBook"/>
              </a:rPr>
              <a:t>t do not </a:t>
            </a:r>
            <a:r>
              <a:rPr sz="1100" spc="-25" dirty="0">
                <a:solidFill>
                  <a:srgbClr val="231F20"/>
                </a:solidFill>
                <a:latin typeface="GothamBook"/>
                <a:cs typeface="GothamBook"/>
              </a:rPr>
              <a:t>r</a:t>
            </a:r>
            <a:r>
              <a:rPr sz="1100" spc="0" dirty="0">
                <a:solidFill>
                  <a:srgbClr val="231F20"/>
                </a:solidFill>
                <a:latin typeface="GothamBook"/>
                <a:cs typeface="GothamBook"/>
              </a:rPr>
              <a:t>equi</a:t>
            </a:r>
            <a:r>
              <a:rPr sz="1100" spc="-25" dirty="0">
                <a:solidFill>
                  <a:srgbClr val="231F20"/>
                </a:solidFill>
                <a:latin typeface="GothamBook"/>
                <a:cs typeface="GothamBook"/>
              </a:rPr>
              <a:t>r</a:t>
            </a:r>
            <a:r>
              <a:rPr sz="1100" spc="0" dirty="0">
                <a:solidFill>
                  <a:srgbClr val="231F20"/>
                </a:solidFill>
                <a:latin typeface="GothamBook"/>
                <a:cs typeface="GothamBook"/>
              </a:rPr>
              <a:t>e applic</a:t>
            </a:r>
            <a:r>
              <a:rPr sz="1100" spc="-10" dirty="0">
                <a:solidFill>
                  <a:srgbClr val="231F20"/>
                </a:solidFill>
                <a:latin typeface="GothamBook"/>
                <a:cs typeface="GothamBook"/>
              </a:rPr>
              <a:t>a</a:t>
            </a:r>
            <a:r>
              <a:rPr sz="1100" spc="0" dirty="0">
                <a:solidFill>
                  <a:srgbClr val="231F20"/>
                </a:solidFill>
                <a:latin typeface="GothamBook"/>
                <a:cs typeface="GothamBook"/>
              </a:rPr>
              <a:t>tion of the </a:t>
            </a:r>
            <a:r>
              <a:rPr sz="1100" i="1" spc="0" dirty="0">
                <a:solidFill>
                  <a:srgbClr val="231F20"/>
                </a:solidFill>
                <a:latin typeface="GothamBook"/>
                <a:cs typeface="GothamBook"/>
              </a:rPr>
              <a:t>P</a:t>
            </a:r>
            <a:r>
              <a:rPr sz="1100" i="1" spc="-30" dirty="0">
                <a:solidFill>
                  <a:srgbClr val="231F20"/>
                </a:solidFill>
                <a:latin typeface="GothamBook"/>
                <a:cs typeface="GothamBook"/>
              </a:rPr>
              <a:t>r</a:t>
            </a:r>
            <a:r>
              <a:rPr sz="1100" i="1" spc="0" dirty="0">
                <a:solidFill>
                  <a:srgbClr val="231F20"/>
                </a:solidFill>
                <a:latin typeface="GothamBook"/>
                <a:cs typeface="GothamBook"/>
              </a:rPr>
              <a:t>acti</a:t>
            </a:r>
            <a:r>
              <a:rPr sz="1100" i="1" spc="-20" dirty="0">
                <a:solidFill>
                  <a:srgbClr val="231F20"/>
                </a:solidFill>
                <a:latin typeface="GothamBook"/>
                <a:cs typeface="GothamBook"/>
              </a:rPr>
              <a:t>c</a:t>
            </a:r>
            <a:r>
              <a:rPr sz="1100" i="1" spc="0" dirty="0">
                <a:solidFill>
                  <a:srgbClr val="231F20"/>
                </a:solidFill>
                <a:latin typeface="GothamBook"/>
                <a:cs typeface="GothamBook"/>
              </a:rPr>
              <a:t>e </a:t>
            </a:r>
            <a:r>
              <a:rPr sz="1100" i="1" spc="-10" dirty="0">
                <a:solidFill>
                  <a:srgbClr val="231F20"/>
                </a:solidFill>
                <a:latin typeface="GothamBook"/>
                <a:cs typeface="GothamBook"/>
              </a:rPr>
              <a:t>S</a:t>
            </a:r>
            <a:r>
              <a:rPr sz="1100" i="1" spc="0" dirty="0">
                <a:solidFill>
                  <a:srgbClr val="231F20"/>
                </a:solidFill>
                <a:latin typeface="GothamBook"/>
                <a:cs typeface="GothamBook"/>
              </a:rPr>
              <a:t>tanda</a:t>
            </a:r>
            <a:r>
              <a:rPr sz="1100" i="1" spc="-25" dirty="0">
                <a:solidFill>
                  <a:srgbClr val="231F20"/>
                </a:solidFill>
                <a:latin typeface="GothamBook"/>
                <a:cs typeface="GothamBook"/>
              </a:rPr>
              <a:t>r</a:t>
            </a:r>
            <a:r>
              <a:rPr sz="1100" i="1" spc="0" dirty="0">
                <a:solidFill>
                  <a:srgbClr val="231F20"/>
                </a:solidFill>
                <a:latin typeface="GothamBook"/>
                <a:cs typeface="GothamBook"/>
              </a:rPr>
              <a:t>ds</a:t>
            </a:r>
            <a:r>
              <a:rPr sz="1100" spc="0" dirty="0">
                <a:solidFill>
                  <a:srgbClr val="231F20"/>
                </a:solidFill>
                <a:latin typeface="GothamBook"/>
                <a:cs typeface="GothamBook"/>
              </a:rPr>
              <a:t> </a:t>
            </a:r>
            <a:r>
              <a:rPr sz="1100" spc="-15" dirty="0">
                <a:solidFill>
                  <a:srgbClr val="231F20"/>
                </a:solidFill>
                <a:latin typeface="GothamBook"/>
                <a:cs typeface="GothamBook"/>
              </a:rPr>
              <a:t>f</a:t>
            </a:r>
            <a:r>
              <a:rPr sz="1100" spc="0" dirty="0">
                <a:solidFill>
                  <a:srgbClr val="231F20"/>
                </a:solidFill>
                <a:latin typeface="GothamBook"/>
                <a:cs typeface="GothamBook"/>
              </a:rPr>
              <a:t>or the Financial Planning P</a:t>
            </a:r>
            <a:r>
              <a:rPr sz="1100" spc="-25" dirty="0">
                <a:solidFill>
                  <a:srgbClr val="231F20"/>
                </a:solidFill>
                <a:latin typeface="GothamBook"/>
                <a:cs typeface="GothamBook"/>
              </a:rPr>
              <a:t>r</a:t>
            </a:r>
            <a:r>
              <a:rPr sz="1100" spc="0" dirty="0">
                <a:solidFill>
                  <a:srgbClr val="231F20"/>
                </a:solidFill>
                <a:latin typeface="GothamBook"/>
                <a:cs typeface="GothamBook"/>
              </a:rPr>
              <a:t>o</a:t>
            </a:r>
            <a:r>
              <a:rPr sz="1100" spc="-20" dirty="0">
                <a:solidFill>
                  <a:srgbClr val="231F20"/>
                </a:solidFill>
                <a:latin typeface="GothamBook"/>
                <a:cs typeface="GothamBook"/>
              </a:rPr>
              <a:t>c</a:t>
            </a:r>
            <a:r>
              <a:rPr sz="1100" spc="0" dirty="0">
                <a:solidFill>
                  <a:srgbClr val="231F20"/>
                </a:solidFill>
                <a:latin typeface="GothamBook"/>
                <a:cs typeface="GothamBook"/>
              </a:rPr>
              <a:t>e</a:t>
            </a:r>
            <a:r>
              <a:rPr sz="1100" spc="-15" dirty="0">
                <a:solidFill>
                  <a:srgbClr val="231F20"/>
                </a:solidFill>
                <a:latin typeface="GothamBook"/>
                <a:cs typeface="GothamBook"/>
              </a:rPr>
              <a:t>s</a:t>
            </a:r>
            <a:r>
              <a:rPr sz="1100" spc="0" dirty="0">
                <a:solidFill>
                  <a:srgbClr val="231F20"/>
                </a:solidFill>
                <a:latin typeface="GothamBook"/>
                <a:cs typeface="GothamBook"/>
              </a:rPr>
              <a:t>s, and describe </a:t>
            </a:r>
            <a:r>
              <a:rPr sz="1100" spc="-20" dirty="0">
                <a:solidFill>
                  <a:srgbClr val="231F20"/>
                </a:solidFill>
                <a:latin typeface="GothamBook"/>
                <a:cs typeface="GothamBook"/>
              </a:rPr>
              <a:t>t</a:t>
            </a:r>
            <a:r>
              <a:rPr sz="1100" spc="0" dirty="0">
                <a:solidFill>
                  <a:srgbClr val="231F20"/>
                </a:solidFill>
                <a:latin typeface="GothamBook"/>
                <a:cs typeface="GothamBook"/>
              </a:rPr>
              <a:t>o the Client the servi</a:t>
            </a:r>
            <a:r>
              <a:rPr sz="1100" spc="-20" dirty="0">
                <a:solidFill>
                  <a:srgbClr val="231F20"/>
                </a:solidFill>
                <a:latin typeface="GothamBook"/>
                <a:cs typeface="GothamBook"/>
              </a:rPr>
              <a:t>c</a:t>
            </a:r>
            <a:r>
              <a:rPr sz="1100" spc="0" dirty="0">
                <a:solidFill>
                  <a:srgbClr val="231F20"/>
                </a:solidFill>
                <a:latin typeface="GothamBook"/>
                <a:cs typeface="GothamBook"/>
              </a:rPr>
              <a:t>es the Client </a:t>
            </a:r>
            <a:r>
              <a:rPr sz="1100" spc="-25" dirty="0">
                <a:solidFill>
                  <a:srgbClr val="231F20"/>
                </a:solidFill>
                <a:latin typeface="GothamBook"/>
                <a:cs typeface="GothamBook"/>
              </a:rPr>
              <a:t>r</a:t>
            </a:r>
            <a:r>
              <a:rPr sz="1100" spc="0" dirty="0">
                <a:solidFill>
                  <a:srgbClr val="231F20"/>
                </a:solidFill>
                <a:latin typeface="GothamBook"/>
                <a:cs typeface="GothamBook"/>
              </a:rPr>
              <a:t>eque</a:t>
            </a:r>
            <a:r>
              <a:rPr sz="1100" spc="-15" dirty="0">
                <a:solidFill>
                  <a:srgbClr val="231F20"/>
                </a:solidFill>
                <a:latin typeface="GothamBook"/>
                <a:cs typeface="GothamBook"/>
              </a:rPr>
              <a:t>s</a:t>
            </a:r>
            <a:r>
              <a:rPr sz="1100" spc="0" dirty="0">
                <a:solidFill>
                  <a:srgbClr val="231F20"/>
                </a:solidFill>
                <a:latin typeface="GothamBook"/>
                <a:cs typeface="GothamBook"/>
              </a:rPr>
              <a:t>ts th</a:t>
            </a:r>
            <a:r>
              <a:rPr sz="1100" spc="-10" dirty="0">
                <a:solidFill>
                  <a:srgbClr val="231F20"/>
                </a:solidFill>
                <a:latin typeface="GothamBook"/>
                <a:cs typeface="GothamBook"/>
              </a:rPr>
              <a:t>a</a:t>
            </a:r>
            <a:r>
              <a:rPr sz="1100" spc="0" dirty="0">
                <a:solidFill>
                  <a:srgbClr val="231F20"/>
                </a:solidFill>
                <a:latin typeface="GothamBook"/>
                <a:cs typeface="GothamBook"/>
              </a:rPr>
              <a:t>t the </a:t>
            </a:r>
            <a:r>
              <a:rPr sz="1100" spc="-120" dirty="0">
                <a:solidFill>
                  <a:srgbClr val="231F20"/>
                </a:solidFill>
                <a:latin typeface="GothamBook"/>
                <a:cs typeface="GothamBook"/>
              </a:rPr>
              <a:t>CFP® p</a:t>
            </a:r>
            <a:r>
              <a:rPr sz="1100" spc="-25" dirty="0">
                <a:solidFill>
                  <a:srgbClr val="231F20"/>
                </a:solidFill>
                <a:latin typeface="GothamBook"/>
                <a:cs typeface="GothamBook"/>
              </a:rPr>
              <a:t>r</a:t>
            </a:r>
            <a:r>
              <a:rPr sz="1100" spc="0" dirty="0">
                <a:solidFill>
                  <a:srgbClr val="231F20"/>
                </a:solidFill>
                <a:latin typeface="GothamBook"/>
                <a:cs typeface="GothamBook"/>
              </a:rPr>
              <a:t>o</a:t>
            </a:r>
            <a:r>
              <a:rPr sz="1100" spc="-15" dirty="0">
                <a:solidFill>
                  <a:srgbClr val="231F20"/>
                </a:solidFill>
                <a:latin typeface="GothamBook"/>
                <a:cs typeface="GothamBook"/>
              </a:rPr>
              <a:t>f</a:t>
            </a:r>
            <a:r>
              <a:rPr sz="1100" spc="0" dirty="0">
                <a:solidFill>
                  <a:srgbClr val="231F20"/>
                </a:solidFill>
                <a:latin typeface="GothamBook"/>
                <a:cs typeface="GothamBook"/>
              </a:rPr>
              <a:t>e</a:t>
            </a:r>
            <a:r>
              <a:rPr sz="1100" spc="-15" dirty="0">
                <a:solidFill>
                  <a:srgbClr val="231F20"/>
                </a:solidFill>
                <a:latin typeface="GothamBook"/>
                <a:cs typeface="GothamBook"/>
              </a:rPr>
              <a:t>s</a:t>
            </a:r>
            <a:r>
              <a:rPr sz="1100" spc="0" dirty="0">
                <a:solidFill>
                  <a:srgbClr val="231F20"/>
                </a:solidFill>
                <a:latin typeface="GothamBook"/>
                <a:cs typeface="GothamBook"/>
              </a:rPr>
              <a:t>sional will</a:t>
            </a:r>
            <a:endParaRPr sz="1100" dirty="0">
              <a:latin typeface="GothamBook"/>
              <a:cs typeface="GothamBook"/>
            </a:endParaRPr>
          </a:p>
        </p:txBody>
      </p:sp>
      <p:sp>
        <p:nvSpPr>
          <p:cNvPr id="36" name="object 31"/>
          <p:cNvSpPr/>
          <p:nvPr/>
        </p:nvSpPr>
        <p:spPr>
          <a:xfrm>
            <a:off x="5260340" y="5996228"/>
            <a:ext cx="90119" cy="90119"/>
          </a:xfrm>
          <a:custGeom>
            <a:avLst/>
            <a:gdLst/>
            <a:ahLst/>
            <a:cxnLst/>
            <a:rect l="l" t="t" r="r" b="b"/>
            <a:pathLst>
              <a:path w="90119" h="90119">
                <a:moveTo>
                  <a:pt x="0" y="90119"/>
                </a:moveTo>
                <a:lnTo>
                  <a:pt x="90119" y="90119"/>
                </a:lnTo>
                <a:lnTo>
                  <a:pt x="90119" y="0"/>
                </a:lnTo>
                <a:lnTo>
                  <a:pt x="0" y="0"/>
                </a:lnTo>
                <a:lnTo>
                  <a:pt x="0" y="90119"/>
                </a:lnTo>
                <a:close/>
              </a:path>
            </a:pathLst>
          </a:custGeom>
          <a:ln w="5080">
            <a:solidFill>
              <a:srgbClr val="231F20"/>
            </a:solidFill>
          </a:ln>
        </p:spPr>
        <p:txBody>
          <a:bodyPr wrap="square" lIns="0" tIns="0" rIns="0" bIns="0" rtlCol="0">
            <a:noAutofit/>
          </a:bodyPr>
          <a:lstStyle/>
          <a:p>
            <a:endParaRPr dirty="0"/>
          </a:p>
        </p:txBody>
      </p:sp>
      <p:sp>
        <p:nvSpPr>
          <p:cNvPr id="37" name="object 32"/>
          <p:cNvSpPr txBox="1"/>
          <p:nvPr/>
        </p:nvSpPr>
        <p:spPr>
          <a:xfrm>
            <a:off x="5412683" y="5938960"/>
            <a:ext cx="4113529" cy="723900"/>
          </a:xfrm>
          <a:prstGeom prst="rect">
            <a:avLst/>
          </a:prstGeom>
        </p:spPr>
        <p:txBody>
          <a:bodyPr vert="horz" wrap="square" lIns="0" tIns="0" rIns="0" bIns="0" rtlCol="0">
            <a:noAutofit/>
          </a:bodyPr>
          <a:lstStyle/>
          <a:p>
            <a:pPr marL="12700" marR="12700">
              <a:lnSpc>
                <a:spcPct val="106100"/>
              </a:lnSpc>
            </a:pPr>
            <a:r>
              <a:rPr sz="1100" dirty="0">
                <a:solidFill>
                  <a:srgbClr val="231F20"/>
                </a:solidFill>
                <a:latin typeface="GothamBook"/>
                <a:cs typeface="GothamBook"/>
              </a:rPr>
              <a:t>P</a:t>
            </a:r>
            <a:r>
              <a:rPr sz="1100" spc="-25" dirty="0">
                <a:solidFill>
                  <a:srgbClr val="231F20"/>
                </a:solidFill>
                <a:latin typeface="GothamBook"/>
                <a:cs typeface="GothamBook"/>
              </a:rPr>
              <a:t>r</a:t>
            </a:r>
            <a:r>
              <a:rPr sz="1100" spc="-35" dirty="0">
                <a:solidFill>
                  <a:srgbClr val="231F20"/>
                </a:solidFill>
                <a:latin typeface="GothamBook"/>
                <a:cs typeface="GothamBook"/>
              </a:rPr>
              <a:t>o</a:t>
            </a:r>
            <a:r>
              <a:rPr sz="1100" spc="0" dirty="0">
                <a:solidFill>
                  <a:srgbClr val="231F20"/>
                </a:solidFill>
                <a:latin typeface="GothamBook"/>
                <a:cs typeface="GothamBook"/>
              </a:rPr>
              <a:t>vide the </a:t>
            </a:r>
            <a:r>
              <a:rPr sz="1100" spc="-25" dirty="0">
                <a:solidFill>
                  <a:srgbClr val="231F20"/>
                </a:solidFill>
                <a:latin typeface="GothamBook"/>
                <a:cs typeface="GothamBook"/>
              </a:rPr>
              <a:t>r</a:t>
            </a:r>
            <a:r>
              <a:rPr sz="1100" spc="0" dirty="0">
                <a:solidFill>
                  <a:srgbClr val="231F20"/>
                </a:solidFill>
                <a:latin typeface="GothamBook"/>
                <a:cs typeface="GothamBook"/>
              </a:rPr>
              <a:t>eque</a:t>
            </a:r>
            <a:r>
              <a:rPr sz="1100" spc="-15" dirty="0">
                <a:solidFill>
                  <a:srgbClr val="231F20"/>
                </a:solidFill>
                <a:latin typeface="GothamBook"/>
                <a:cs typeface="GothamBook"/>
              </a:rPr>
              <a:t>s</a:t>
            </a:r>
            <a:r>
              <a:rPr sz="1100" spc="-20" dirty="0">
                <a:solidFill>
                  <a:srgbClr val="231F20"/>
                </a:solidFill>
                <a:latin typeface="GothamBook"/>
                <a:cs typeface="GothamBook"/>
              </a:rPr>
              <a:t>t</a:t>
            </a:r>
            <a:r>
              <a:rPr sz="1100" spc="0" dirty="0">
                <a:solidFill>
                  <a:srgbClr val="231F20"/>
                </a:solidFill>
                <a:latin typeface="GothamBook"/>
                <a:cs typeface="GothamBook"/>
              </a:rPr>
              <a:t>ed servi</a:t>
            </a:r>
            <a:r>
              <a:rPr sz="1100" spc="-20" dirty="0">
                <a:solidFill>
                  <a:srgbClr val="231F20"/>
                </a:solidFill>
                <a:latin typeface="GothamBook"/>
                <a:cs typeface="GothamBook"/>
              </a:rPr>
              <a:t>c</a:t>
            </a:r>
            <a:r>
              <a:rPr sz="1100" spc="0" dirty="0">
                <a:solidFill>
                  <a:srgbClr val="231F20"/>
                </a:solidFill>
                <a:latin typeface="GothamBook"/>
                <a:cs typeface="GothamBook"/>
              </a:rPr>
              <a:t>es af</a:t>
            </a:r>
            <a:r>
              <a:rPr sz="1100" spc="-20" dirty="0">
                <a:solidFill>
                  <a:srgbClr val="231F20"/>
                </a:solidFill>
                <a:latin typeface="GothamBook"/>
                <a:cs typeface="GothamBook"/>
              </a:rPr>
              <a:t>t</a:t>
            </a:r>
            <a:r>
              <a:rPr sz="1100" spc="0" dirty="0">
                <a:solidFill>
                  <a:srgbClr val="231F20"/>
                </a:solidFill>
                <a:latin typeface="GothamBook"/>
                <a:cs typeface="GothamBook"/>
              </a:rPr>
              <a:t>er in</a:t>
            </a:r>
            <a:r>
              <a:rPr sz="1100" spc="-15" dirty="0">
                <a:solidFill>
                  <a:srgbClr val="231F20"/>
                </a:solidFill>
                <a:latin typeface="GothamBook"/>
                <a:cs typeface="GothamBook"/>
              </a:rPr>
              <a:t>f</a:t>
            </a:r>
            <a:r>
              <a:rPr sz="1100" spc="0" dirty="0">
                <a:solidFill>
                  <a:srgbClr val="231F20"/>
                </a:solidFill>
                <a:latin typeface="GothamBook"/>
                <a:cs typeface="GothamBook"/>
              </a:rPr>
              <a:t>orming the Client h</a:t>
            </a:r>
            <a:r>
              <a:rPr sz="1100" spc="-30" dirty="0">
                <a:solidFill>
                  <a:srgbClr val="231F20"/>
                </a:solidFill>
                <a:latin typeface="GothamBook"/>
                <a:cs typeface="GothamBook"/>
              </a:rPr>
              <a:t>o</a:t>
            </a:r>
            <a:r>
              <a:rPr sz="1100" spc="0" dirty="0">
                <a:solidFill>
                  <a:srgbClr val="231F20"/>
                </a:solidFill>
                <a:latin typeface="GothamBook"/>
                <a:cs typeface="GothamBook"/>
              </a:rPr>
              <a:t>w Financial Planning will benefit the Client and h</a:t>
            </a:r>
            <a:r>
              <a:rPr sz="1100" spc="-30" dirty="0">
                <a:solidFill>
                  <a:srgbClr val="231F20"/>
                </a:solidFill>
                <a:latin typeface="GothamBook"/>
                <a:cs typeface="GothamBook"/>
              </a:rPr>
              <a:t>o</a:t>
            </a:r>
            <a:r>
              <a:rPr sz="1100" spc="0" dirty="0">
                <a:solidFill>
                  <a:srgbClr val="231F20"/>
                </a:solidFill>
                <a:latin typeface="GothamBook"/>
                <a:cs typeface="GothamBook"/>
              </a:rPr>
              <a:t>w the decision not </a:t>
            </a:r>
            <a:r>
              <a:rPr sz="1100" spc="-20" dirty="0">
                <a:solidFill>
                  <a:srgbClr val="231F20"/>
                </a:solidFill>
                <a:latin typeface="GothamBook"/>
                <a:cs typeface="GothamBook"/>
              </a:rPr>
              <a:t>t</a:t>
            </a:r>
            <a:r>
              <a:rPr sz="1100" spc="0" dirty="0">
                <a:solidFill>
                  <a:srgbClr val="231F20"/>
                </a:solidFill>
                <a:latin typeface="GothamBook"/>
                <a:cs typeface="GothamBook"/>
              </a:rPr>
              <a:t>o en</a:t>
            </a:r>
            <a:r>
              <a:rPr sz="1100" spc="-20" dirty="0">
                <a:solidFill>
                  <a:srgbClr val="231F20"/>
                </a:solidFill>
                <a:latin typeface="GothamBook"/>
                <a:cs typeface="GothamBook"/>
              </a:rPr>
              <a:t>t</a:t>
            </a:r>
            <a:r>
              <a:rPr sz="1100" spc="0" dirty="0">
                <a:solidFill>
                  <a:srgbClr val="231F20"/>
                </a:solidFill>
                <a:latin typeface="GothamBook"/>
                <a:cs typeface="GothamBook"/>
              </a:rPr>
              <a:t>er in</a:t>
            </a:r>
            <a:r>
              <a:rPr sz="1100" spc="-20" dirty="0">
                <a:solidFill>
                  <a:srgbClr val="231F20"/>
                </a:solidFill>
                <a:latin typeface="GothamBook"/>
                <a:cs typeface="GothamBook"/>
              </a:rPr>
              <a:t>t</a:t>
            </a:r>
            <a:r>
              <a:rPr sz="1100" spc="0" dirty="0">
                <a:solidFill>
                  <a:srgbClr val="231F20"/>
                </a:solidFill>
                <a:latin typeface="GothamBook"/>
                <a:cs typeface="GothamBook"/>
              </a:rPr>
              <a:t>o a Financial Planning engagement m</a:t>
            </a:r>
            <a:r>
              <a:rPr sz="1100" spc="-25" dirty="0">
                <a:solidFill>
                  <a:srgbClr val="231F20"/>
                </a:solidFill>
                <a:latin typeface="GothamBook"/>
                <a:cs typeface="GothamBook"/>
              </a:rPr>
              <a:t>a</a:t>
            </a:r>
            <a:r>
              <a:rPr sz="1100" spc="0" dirty="0">
                <a:solidFill>
                  <a:srgbClr val="231F20"/>
                </a:solidFill>
                <a:latin typeface="GothamBook"/>
                <a:cs typeface="GothamBook"/>
              </a:rPr>
              <a:t>y limit the Financial </a:t>
            </a:r>
            <a:r>
              <a:rPr sz="1100" spc="-30" dirty="0">
                <a:solidFill>
                  <a:srgbClr val="231F20"/>
                </a:solidFill>
                <a:latin typeface="GothamBook"/>
                <a:cs typeface="GothamBook"/>
              </a:rPr>
              <a:t>A</a:t>
            </a:r>
            <a:r>
              <a:rPr sz="1100" spc="0" dirty="0">
                <a:solidFill>
                  <a:srgbClr val="231F20"/>
                </a:solidFill>
                <a:latin typeface="GothamBook"/>
                <a:cs typeface="GothamBook"/>
              </a:rPr>
              <a:t>dvi</a:t>
            </a:r>
            <a:r>
              <a:rPr sz="1100" spc="-20" dirty="0">
                <a:solidFill>
                  <a:srgbClr val="231F20"/>
                </a:solidFill>
                <a:latin typeface="GothamBook"/>
                <a:cs typeface="GothamBook"/>
              </a:rPr>
              <a:t>c</a:t>
            </a:r>
            <a:r>
              <a:rPr sz="1100" spc="0" dirty="0">
                <a:solidFill>
                  <a:srgbClr val="231F20"/>
                </a:solidFill>
                <a:latin typeface="GothamBook"/>
                <a:cs typeface="GothamBook"/>
              </a:rPr>
              <a:t>e; or</a:t>
            </a:r>
            <a:endParaRPr sz="1100" dirty="0">
              <a:latin typeface="GothamBook"/>
              <a:cs typeface="GothamBook"/>
            </a:endParaRPr>
          </a:p>
        </p:txBody>
      </p:sp>
      <p:sp>
        <p:nvSpPr>
          <p:cNvPr id="38" name="object 33"/>
          <p:cNvSpPr/>
          <p:nvPr/>
        </p:nvSpPr>
        <p:spPr>
          <a:xfrm>
            <a:off x="5260340" y="6941108"/>
            <a:ext cx="90119" cy="90119"/>
          </a:xfrm>
          <a:custGeom>
            <a:avLst/>
            <a:gdLst/>
            <a:ahLst/>
            <a:cxnLst/>
            <a:rect l="l" t="t" r="r" b="b"/>
            <a:pathLst>
              <a:path w="90119" h="90119">
                <a:moveTo>
                  <a:pt x="0" y="90119"/>
                </a:moveTo>
                <a:lnTo>
                  <a:pt x="90119" y="90119"/>
                </a:lnTo>
                <a:lnTo>
                  <a:pt x="90119" y="0"/>
                </a:lnTo>
                <a:lnTo>
                  <a:pt x="0" y="0"/>
                </a:lnTo>
                <a:lnTo>
                  <a:pt x="0" y="90119"/>
                </a:lnTo>
                <a:close/>
              </a:path>
            </a:pathLst>
          </a:custGeom>
          <a:ln w="5080">
            <a:solidFill>
              <a:srgbClr val="231F20"/>
            </a:solidFill>
          </a:ln>
        </p:spPr>
        <p:txBody>
          <a:bodyPr wrap="square" lIns="0" tIns="0" rIns="0" bIns="0" rtlCol="0">
            <a:noAutofit/>
          </a:bodyPr>
          <a:lstStyle/>
          <a:p>
            <a:endParaRPr dirty="0"/>
          </a:p>
        </p:txBody>
      </p:sp>
      <p:sp>
        <p:nvSpPr>
          <p:cNvPr id="39" name="object 34"/>
          <p:cNvSpPr txBox="1"/>
          <p:nvPr/>
        </p:nvSpPr>
        <p:spPr>
          <a:xfrm>
            <a:off x="5412683" y="6894066"/>
            <a:ext cx="1940560" cy="180340"/>
          </a:xfrm>
          <a:prstGeom prst="rect">
            <a:avLst/>
          </a:prstGeom>
        </p:spPr>
        <p:txBody>
          <a:bodyPr vert="horz" wrap="square" lIns="0" tIns="0" rIns="0" bIns="0" rtlCol="0">
            <a:noAutofit/>
          </a:bodyPr>
          <a:lstStyle/>
          <a:p>
            <a:pPr marL="12700">
              <a:lnSpc>
                <a:spcPct val="100000"/>
              </a:lnSpc>
            </a:pPr>
            <a:r>
              <a:rPr sz="1100" spc="-140" dirty="0">
                <a:solidFill>
                  <a:srgbClr val="231F20"/>
                </a:solidFill>
                <a:latin typeface="GothamBook"/>
                <a:cs typeface="GothamBook"/>
              </a:rPr>
              <a:t>T</a:t>
            </a:r>
            <a:r>
              <a:rPr sz="1100" spc="0" dirty="0">
                <a:solidFill>
                  <a:srgbClr val="231F20"/>
                </a:solidFill>
                <a:latin typeface="GothamBook"/>
                <a:cs typeface="GothamBook"/>
              </a:rPr>
              <a:t>ermin</a:t>
            </a:r>
            <a:r>
              <a:rPr sz="1100" spc="-10" dirty="0">
                <a:solidFill>
                  <a:srgbClr val="231F20"/>
                </a:solidFill>
                <a:latin typeface="GothamBook"/>
                <a:cs typeface="GothamBook"/>
              </a:rPr>
              <a:t>a</a:t>
            </a:r>
            <a:r>
              <a:rPr sz="1100" spc="-20" dirty="0">
                <a:solidFill>
                  <a:srgbClr val="231F20"/>
                </a:solidFill>
                <a:latin typeface="GothamBook"/>
                <a:cs typeface="GothamBook"/>
              </a:rPr>
              <a:t>t</a:t>
            </a:r>
            <a:r>
              <a:rPr sz="1100" spc="0" dirty="0">
                <a:solidFill>
                  <a:srgbClr val="231F20"/>
                </a:solidFill>
                <a:latin typeface="GothamBook"/>
                <a:cs typeface="GothamBook"/>
              </a:rPr>
              <a:t>e the Engagement.</a:t>
            </a:r>
            <a:endParaRPr sz="1100" dirty="0">
              <a:latin typeface="GothamBook"/>
              <a:cs typeface="GothamBook"/>
            </a:endParaRPr>
          </a:p>
        </p:txBody>
      </p:sp>
      <p:sp>
        <p:nvSpPr>
          <p:cNvPr id="40" name="object 38"/>
          <p:cNvSpPr txBox="1"/>
          <p:nvPr/>
        </p:nvSpPr>
        <p:spPr>
          <a:xfrm>
            <a:off x="612084" y="7097419"/>
            <a:ext cx="1518920" cy="180340"/>
          </a:xfrm>
          <a:prstGeom prst="rect">
            <a:avLst/>
          </a:prstGeom>
        </p:spPr>
        <p:txBody>
          <a:bodyPr vert="horz" wrap="square" lIns="0" tIns="0" rIns="0" bIns="0" rtlCol="0">
            <a:noAutofit/>
          </a:bodyPr>
          <a:lstStyle/>
          <a:p>
            <a:pPr marL="12700">
              <a:lnSpc>
                <a:spcPct val="100000"/>
              </a:lnSpc>
            </a:pPr>
            <a:r>
              <a:rPr sz="1100" dirty="0">
                <a:solidFill>
                  <a:srgbClr val="231F20"/>
                </a:solidFill>
                <a:latin typeface="GothamBook"/>
                <a:cs typeface="GothamBook"/>
              </a:rPr>
              <a:t>not be per</a:t>
            </a:r>
            <a:r>
              <a:rPr sz="1100" spc="-15" dirty="0">
                <a:solidFill>
                  <a:srgbClr val="231F20"/>
                </a:solidFill>
                <a:latin typeface="GothamBook"/>
                <a:cs typeface="GothamBook"/>
              </a:rPr>
              <a:t>f</a:t>
            </a:r>
            <a:r>
              <a:rPr sz="1100" spc="0" dirty="0">
                <a:solidFill>
                  <a:srgbClr val="231F20"/>
                </a:solidFill>
                <a:latin typeface="GothamBook"/>
                <a:cs typeface="GothamBook"/>
              </a:rPr>
              <a:t>orming; or</a:t>
            </a:r>
            <a:endParaRPr sz="1100" dirty="0">
              <a:latin typeface="GothamBook"/>
              <a:cs typeface="GothamBook"/>
            </a:endParaRPr>
          </a:p>
        </p:txBody>
      </p:sp>
      <p:sp>
        <p:nvSpPr>
          <p:cNvPr id="41" name="object 39"/>
          <p:cNvSpPr txBox="1">
            <a:spLocks/>
          </p:cNvSpPr>
          <p:nvPr/>
        </p:nvSpPr>
        <p:spPr>
          <a:xfrm>
            <a:off x="9408417" y="7188200"/>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10489"/>
            <a:r>
              <a:rPr lang="en-US" sz="1000" dirty="0">
                <a:solidFill>
                  <a:srgbClr val="BCBEC0"/>
                </a:solidFill>
                <a:latin typeface="GothamBlack"/>
                <a:cs typeface="GothamBlack"/>
              </a:rPr>
              <a:t>7</a:t>
            </a:r>
            <a:endParaRPr lang="en-US" sz="1000" dirty="0">
              <a:latin typeface="GothamBlack"/>
              <a:cs typeface="GothamBlack"/>
            </a:endParaRPr>
          </a:p>
        </p:txBody>
      </p:sp>
    </p:spTree>
    <p:extLst>
      <p:ext uri="{BB962C8B-B14F-4D97-AF65-F5344CB8AC3E}">
        <p14:creationId xmlns:p14="http://schemas.microsoft.com/office/powerpoint/2010/main" val="1350778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0"/>
            <a:ext cx="7077075" cy="571500"/>
          </a:xfrm>
        </p:spPr>
        <p:txBody>
          <a:bodyPr/>
          <a:lstStyle/>
          <a:p>
            <a:r>
              <a:rPr lang="en-US" sz="2400" dirty="0"/>
              <a:t>Duty to Provide Information- Financial Planning</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67</a:t>
            </a:fld>
            <a:endParaRPr lang="en-US" dirty="0"/>
          </a:p>
        </p:txBody>
      </p:sp>
      <p:pic>
        <p:nvPicPr>
          <p:cNvPr id="6" name="Picture 5"/>
          <p:cNvPicPr>
            <a:picLocks noChangeAspect="1"/>
          </p:cNvPicPr>
          <p:nvPr/>
        </p:nvPicPr>
        <p:blipFill>
          <a:blip r:embed="rId3"/>
          <a:stretch>
            <a:fillRect/>
          </a:stretch>
        </p:blipFill>
        <p:spPr>
          <a:xfrm>
            <a:off x="2551000" y="630005"/>
            <a:ext cx="4241685" cy="4075345"/>
          </a:xfrm>
          <a:prstGeom prst="rect">
            <a:avLst/>
          </a:prstGeom>
        </p:spPr>
      </p:pic>
    </p:spTree>
    <p:extLst>
      <p:ext uri="{BB962C8B-B14F-4D97-AF65-F5344CB8AC3E}">
        <p14:creationId xmlns:p14="http://schemas.microsoft.com/office/powerpoint/2010/main" val="324869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l.o.6: REQUIRED EXERCISE 3</a:t>
            </a:r>
          </a:p>
        </p:txBody>
      </p:sp>
      <p:sp>
        <p:nvSpPr>
          <p:cNvPr id="3" name="Content Placeholder 2"/>
          <p:cNvSpPr>
            <a:spLocks noGrp="1"/>
          </p:cNvSpPr>
          <p:nvPr>
            <p:ph idx="1"/>
          </p:nvPr>
        </p:nvSpPr>
        <p:spPr>
          <a:xfrm>
            <a:off x="152400" y="823661"/>
            <a:ext cx="7620000" cy="3657600"/>
          </a:xfrm>
        </p:spPr>
        <p:txBody>
          <a:bodyPr>
            <a:normAutofit/>
          </a:bodyPr>
          <a:lstStyle/>
          <a:p>
            <a:pPr marL="0" indent="0">
              <a:buNone/>
            </a:pPr>
            <a:r>
              <a:rPr lang="en-US" dirty="0"/>
              <a:t>REQUIRED: Please open the document, identify the different sections, and identify the different categories listed in the document.</a:t>
            </a:r>
          </a:p>
          <a:p>
            <a:pPr marL="0" indent="0">
              <a:buNone/>
            </a:pPr>
            <a:r>
              <a:rPr lang="en-US" dirty="0"/>
              <a:t>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184723069"/>
              </p:ext>
            </p:extLst>
          </p:nvPr>
        </p:nvGraphicFramePr>
        <p:xfrm>
          <a:off x="304799" y="2190750"/>
          <a:ext cx="8534401" cy="2590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04334824"/>
                    </a:ext>
                  </a:extLst>
                </a:gridCol>
                <a:gridCol w="5486401">
                  <a:extLst>
                    <a:ext uri="{9D8B030D-6E8A-4147-A177-3AD203B41FA5}">
                      <a16:colId xmlns:a16="http://schemas.microsoft.com/office/drawing/2014/main" val="4274254681"/>
                    </a:ext>
                  </a:extLst>
                </a:gridCol>
              </a:tblGrid>
              <a:tr h="137160">
                <a:tc>
                  <a:txBody>
                    <a:bodyPr/>
                    <a:lstStyle/>
                    <a:p>
                      <a:r>
                        <a:rPr lang="en-US" dirty="0">
                          <a:solidFill>
                            <a:sysClr val="windowText" lastClr="000000"/>
                          </a:solidFill>
                        </a:rPr>
                        <a:t>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342900">
                <a:tc>
                  <a:txBody>
                    <a:bodyPr/>
                    <a:lstStyle/>
                    <a:p>
                      <a:r>
                        <a:rPr lang="en-US" sz="1400" b="1" i="0" kern="1200" cap="all" dirty="0">
                          <a:solidFill>
                            <a:schemeClr val="dk1"/>
                          </a:solidFill>
                          <a:effectLst/>
                          <a:latin typeface="+mn-lt"/>
                          <a:ea typeface="+mn-ea"/>
                          <a:cs typeface="+mn-cs"/>
                        </a:rPr>
                        <a:t>FINANCIAL PLANNING ENGAGEMENTS COMPLIANCE CHECKLIST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rPr>
                        <a:t>Page Link:</a:t>
                      </a:r>
                    </a:p>
                    <a:p>
                      <a:r>
                        <a:rPr lang="en-US" sz="1400" dirty="0">
                          <a:hlinkClick r:id="rId3"/>
                        </a:rPr>
                        <a:t>https://www.cfp.net/ethics/compliance-resources/2020/06/compliance-checklist-financial-planning-engagements</a:t>
                      </a:r>
                      <a:endParaRPr lang="en-US" sz="1400" dirty="0"/>
                    </a:p>
                    <a:p>
                      <a:endParaRPr lang="en-US" sz="1400" b="0" dirty="0">
                        <a:solidFill>
                          <a:schemeClr val="tx1"/>
                        </a:solidFill>
                      </a:endParaRPr>
                    </a:p>
                    <a:p>
                      <a:r>
                        <a:rPr lang="en-US" sz="1400" b="0" dirty="0">
                          <a:solidFill>
                            <a:schemeClr val="tx1"/>
                          </a:solidFill>
                        </a:rPr>
                        <a:t>Document PDF Link:</a:t>
                      </a:r>
                      <a:r>
                        <a:rPr lang="en-US" sz="1400" b="0" baseline="0" dirty="0">
                          <a:solidFill>
                            <a:schemeClr val="tx1"/>
                          </a:solidFill>
                        </a:rPr>
                        <a:t> </a:t>
                      </a:r>
                    </a:p>
                    <a:p>
                      <a:r>
                        <a:rPr lang="en-US" sz="1400" dirty="0">
                          <a:hlinkClick r:id="rId4"/>
                        </a:rPr>
                        <a:t>https://www.cfp.net/-/media/files/cfp-board/standards-and-ethics/Compliance-Resources/CFP-Board-Guidance-FP-Checklist.pdf</a:t>
                      </a:r>
                      <a:endParaRPr lang="en-US" sz="1400" dirty="0"/>
                    </a:p>
                    <a:p>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68</a:t>
            </a:fld>
            <a:endParaRPr lang="en-US" dirty="0"/>
          </a:p>
        </p:txBody>
      </p:sp>
    </p:spTree>
    <p:extLst>
      <p:ext uri="{BB962C8B-B14F-4D97-AF65-F5344CB8AC3E}">
        <p14:creationId xmlns:p14="http://schemas.microsoft.com/office/powerpoint/2010/main" val="2211044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Delivery, and Updating</a:t>
            </a:r>
          </a:p>
        </p:txBody>
      </p:sp>
      <p:sp>
        <p:nvSpPr>
          <p:cNvPr id="6" name="Content Placeholder 5"/>
          <p:cNvSpPr>
            <a:spLocks noGrp="1"/>
          </p:cNvSpPr>
          <p:nvPr>
            <p:ph idx="1"/>
          </p:nvPr>
        </p:nvSpPr>
        <p:spPr>
          <a:xfrm>
            <a:off x="152400" y="823661"/>
            <a:ext cx="8915400" cy="3657600"/>
          </a:xfrm>
        </p:spPr>
        <p:txBody>
          <a:bodyPr>
            <a:normAutofit fontScale="92500" lnSpcReduction="20000"/>
          </a:bodyPr>
          <a:lstStyle/>
          <a:p>
            <a:r>
              <a:rPr lang="en-US" b="1" dirty="0"/>
              <a:t>Timing -</a:t>
            </a:r>
            <a:r>
              <a:rPr lang="en-US" dirty="0"/>
              <a:t>The required information must be provided prior to or at the time of the Engagement.</a:t>
            </a:r>
          </a:p>
          <a:p>
            <a:endParaRPr lang="en-US" dirty="0"/>
          </a:p>
          <a:p>
            <a:r>
              <a:rPr lang="en-US" dirty="0"/>
              <a:t> </a:t>
            </a:r>
            <a:r>
              <a:rPr lang="en-US" b="1" dirty="0"/>
              <a:t>Delivery - </a:t>
            </a:r>
            <a:r>
              <a:rPr lang="en-US" dirty="0"/>
              <a:t>Does not require the information be provided to the Client in writing when the CFP</a:t>
            </a:r>
            <a:r>
              <a:rPr lang="en-US" baseline="30000" dirty="0"/>
              <a:t>®</a:t>
            </a:r>
            <a:r>
              <a:rPr lang="en-US" dirty="0"/>
              <a:t> professional is only providing Financial Advice.  However, a CFP</a:t>
            </a:r>
            <a:r>
              <a:rPr lang="en-US" baseline="30000" dirty="0"/>
              <a:t>®</a:t>
            </a:r>
            <a:r>
              <a:rPr lang="en-US" dirty="0"/>
              <a:t> professional must document the fact that the information was provided to the Client. </a:t>
            </a:r>
          </a:p>
          <a:p>
            <a:endParaRPr lang="en-US" dirty="0"/>
          </a:p>
          <a:p>
            <a:r>
              <a:rPr lang="en-US" b="1" dirty="0"/>
              <a:t>Updating </a:t>
            </a:r>
            <a:r>
              <a:rPr lang="en-US" dirty="0"/>
              <a:t>A CFP</a:t>
            </a:r>
            <a:r>
              <a:rPr lang="en-US" baseline="30000" dirty="0"/>
              <a:t>®</a:t>
            </a:r>
            <a:r>
              <a:rPr lang="en-US" dirty="0"/>
              <a:t> professional has an ongoing obligation to provide to the Client any information that is a Material change or update to the information required to be provided to the Client. </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69</a:t>
            </a:fld>
            <a:endParaRPr lang="en-US" dirty="0"/>
          </a:p>
        </p:txBody>
      </p:sp>
    </p:spTree>
    <p:extLst>
      <p:ext uri="{BB962C8B-B14F-4D97-AF65-F5344CB8AC3E}">
        <p14:creationId xmlns:p14="http://schemas.microsoft.com/office/powerpoint/2010/main" val="369808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Revised </a:t>
            </a:r>
            <a:r>
              <a:rPr lang="en-US" i="1" dirty="0"/>
              <a:t>Code and Standards</a:t>
            </a:r>
          </a:p>
        </p:txBody>
      </p:sp>
      <p:sp>
        <p:nvSpPr>
          <p:cNvPr id="3" name="Content Placeholder 2"/>
          <p:cNvSpPr>
            <a:spLocks noGrp="1"/>
          </p:cNvSpPr>
          <p:nvPr>
            <p:ph idx="1"/>
          </p:nvPr>
        </p:nvSpPr>
        <p:spPr/>
        <p:txBody>
          <a:bodyPr/>
          <a:lstStyle/>
          <a:p>
            <a:r>
              <a:rPr lang="en-US" dirty="0"/>
              <a:t>New Structure and Organization</a:t>
            </a:r>
          </a:p>
          <a:p>
            <a:r>
              <a:rPr lang="en-US" dirty="0"/>
              <a:t>Overview of the Duties of a CFP</a:t>
            </a:r>
            <a:r>
              <a:rPr lang="en-US" baseline="30000" dirty="0"/>
              <a:t>®</a:t>
            </a:r>
            <a:r>
              <a:rPr lang="en-US" dirty="0"/>
              <a:t> Professional</a:t>
            </a:r>
          </a:p>
          <a:p>
            <a:r>
              <a:rPr lang="en-US" dirty="0"/>
              <a:t>Introduction to Significant Changes to Content</a:t>
            </a:r>
          </a:p>
          <a:p>
            <a:pPr lvl="1"/>
            <a:r>
              <a:rPr lang="en-US" dirty="0"/>
              <a:t>Fiduciary Duty</a:t>
            </a:r>
          </a:p>
          <a:p>
            <a:pPr lvl="1"/>
            <a:r>
              <a:rPr lang="en-US" dirty="0"/>
              <a:t>Conflicts of Interest</a:t>
            </a:r>
          </a:p>
          <a:p>
            <a:pPr lvl="1"/>
            <a:r>
              <a:rPr lang="en-US" dirty="0"/>
              <a:t>Duty to Report and Duty to Cooperate </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7</a:t>
            </a:fld>
            <a:endParaRPr lang="en-US" dirty="0"/>
          </a:p>
        </p:txBody>
      </p:sp>
    </p:spTree>
    <p:extLst>
      <p:ext uri="{BB962C8B-B14F-4D97-AF65-F5344CB8AC3E}">
        <p14:creationId xmlns:p14="http://schemas.microsoft.com/office/powerpoint/2010/main" val="660671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9C9FDC-FC42-4F2B-B2DB-F1B41CA703B5}" type="slidenum">
              <a:rPr lang="en-US" smtClean="0"/>
              <a:pPr>
                <a:defRPr/>
              </a:pPr>
              <a:t>70</a:t>
            </a:fld>
            <a:endParaRPr lang="en-US" dirty="0"/>
          </a:p>
        </p:txBody>
      </p:sp>
      <p:sp>
        <p:nvSpPr>
          <p:cNvPr id="3" name="Title 2"/>
          <p:cNvSpPr>
            <a:spLocks noGrp="1"/>
          </p:cNvSpPr>
          <p:nvPr>
            <p:ph type="ctrTitle"/>
          </p:nvPr>
        </p:nvSpPr>
        <p:spPr/>
        <p:txBody>
          <a:bodyPr/>
          <a:lstStyle/>
          <a:p>
            <a:r>
              <a:rPr lang="en-US" dirty="0"/>
              <a:t>Case study videos</a:t>
            </a:r>
          </a:p>
        </p:txBody>
      </p:sp>
      <p:sp>
        <p:nvSpPr>
          <p:cNvPr id="4" name="Text Placeholder 3"/>
          <p:cNvSpPr>
            <a:spLocks noGrp="1"/>
          </p:cNvSpPr>
          <p:nvPr>
            <p:ph type="body" sz="quarter" idx="13"/>
          </p:nvPr>
        </p:nvSpPr>
        <p:spPr/>
        <p:txBody>
          <a:bodyPr/>
          <a:lstStyle/>
          <a:p>
            <a:r>
              <a:rPr lang="en-US" dirty="0"/>
              <a:t>Review</a:t>
            </a:r>
          </a:p>
        </p:txBody>
      </p:sp>
    </p:spTree>
    <p:extLst>
      <p:ext uri="{BB962C8B-B14F-4D97-AF65-F5344CB8AC3E}">
        <p14:creationId xmlns:p14="http://schemas.microsoft.com/office/powerpoint/2010/main" val="1768801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case study Videos</a:t>
            </a:r>
          </a:p>
        </p:txBody>
      </p:sp>
      <p:sp>
        <p:nvSpPr>
          <p:cNvPr id="3" name="Content Placeholder 2"/>
          <p:cNvSpPr>
            <a:spLocks noGrp="1"/>
          </p:cNvSpPr>
          <p:nvPr>
            <p:ph idx="1"/>
          </p:nvPr>
        </p:nvSpPr>
        <p:spPr/>
        <p:txBody>
          <a:bodyPr>
            <a:normAutofit/>
          </a:bodyPr>
          <a:lstStyle/>
          <a:p>
            <a:pPr marL="0" indent="0">
              <a:buNone/>
            </a:pPr>
            <a:r>
              <a:rPr lang="en-US" dirty="0"/>
              <a:t>For each case study video, </a:t>
            </a:r>
          </a:p>
          <a:p>
            <a:r>
              <a:rPr lang="en-US" dirty="0"/>
              <a:t>Play the video and initiate review discussion </a:t>
            </a:r>
          </a:p>
        </p:txBody>
      </p:sp>
      <p:sp>
        <p:nvSpPr>
          <p:cNvPr id="20" name="object 19"/>
          <p:cNvSpPr txBox="1">
            <a:spLocks/>
          </p:cNvSpPr>
          <p:nvPr/>
        </p:nvSpPr>
        <p:spPr>
          <a:xfrm>
            <a:off x="9408417" y="6552037"/>
            <a:ext cx="218184" cy="169086"/>
          </a:xfrm>
          <a:prstGeom prst="rect">
            <a:avLst/>
          </a:prstGeom>
        </p:spPr>
        <p:txBody>
          <a:bodyPr vert="horz" wrap="squar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04775"/>
            <a:r>
              <a:rPr lang="en-US" sz="1000" dirty="0">
                <a:solidFill>
                  <a:srgbClr val="BCBEC0"/>
                </a:solidFill>
                <a:latin typeface="GothamBlack"/>
                <a:cs typeface="GothamBlack"/>
              </a:rPr>
              <a:t>4</a:t>
            </a:r>
            <a:endParaRPr lang="en-US" sz="1000" dirty="0">
              <a:latin typeface="GothamBlack"/>
              <a:cs typeface="GothamBlack"/>
            </a:endParaRPr>
          </a:p>
        </p:txBody>
      </p:sp>
      <p:graphicFrame>
        <p:nvGraphicFramePr>
          <p:cNvPr id="5" name="Table 4"/>
          <p:cNvGraphicFramePr>
            <a:graphicFrameLocks noGrp="1"/>
          </p:cNvGraphicFramePr>
          <p:nvPr>
            <p:extLst>
              <p:ext uri="{D42A27DB-BD31-4B8C-83A1-F6EECF244321}">
                <p14:modId xmlns:p14="http://schemas.microsoft.com/office/powerpoint/2010/main" val="595661627"/>
              </p:ext>
            </p:extLst>
          </p:nvPr>
        </p:nvGraphicFramePr>
        <p:xfrm>
          <a:off x="170392" y="2212816"/>
          <a:ext cx="8763000" cy="2645294"/>
        </p:xfrm>
        <a:graphic>
          <a:graphicData uri="http://schemas.openxmlformats.org/drawingml/2006/table">
            <a:tbl>
              <a:tblPr firstRow="1" bandRow="1">
                <a:tableStyleId>{5C22544A-7EE6-4342-B048-85BDC9FD1C3A}</a:tableStyleId>
              </a:tblPr>
              <a:tblGrid>
                <a:gridCol w="3129642">
                  <a:extLst>
                    <a:ext uri="{9D8B030D-6E8A-4147-A177-3AD203B41FA5}">
                      <a16:colId xmlns:a16="http://schemas.microsoft.com/office/drawing/2014/main" val="604334824"/>
                    </a:ext>
                  </a:extLst>
                </a:gridCol>
                <a:gridCol w="5633358">
                  <a:extLst>
                    <a:ext uri="{9D8B030D-6E8A-4147-A177-3AD203B41FA5}">
                      <a16:colId xmlns:a16="http://schemas.microsoft.com/office/drawing/2014/main" val="4274254681"/>
                    </a:ext>
                  </a:extLst>
                </a:gridCol>
              </a:tblGrid>
              <a:tr h="314971">
                <a:tc>
                  <a:txBody>
                    <a:bodyPr/>
                    <a:lstStyle/>
                    <a:p>
                      <a:r>
                        <a:rPr lang="en-US" dirty="0">
                          <a:solidFill>
                            <a:sysClr val="windowText" lastClr="000000"/>
                          </a:solidFill>
                        </a:rPr>
                        <a:t>Case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dirty="0">
                          <a:solidFill>
                            <a:sysClr val="windowText" lastClr="000000"/>
                          </a:solidFill>
                        </a:rPr>
                        <a:t>Compliance Resources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0876433"/>
                  </a:ext>
                </a:extLst>
              </a:tr>
              <a:tr h="5249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kern="1200" cap="all" dirty="0">
                          <a:solidFill>
                            <a:schemeClr val="dk1"/>
                          </a:solidFill>
                          <a:effectLst/>
                          <a:latin typeface="+mn-lt"/>
                          <a:ea typeface="+mn-ea"/>
                          <a:cs typeface="+mn-cs"/>
                          <a:hlinkClick r:id="rId3"/>
                        </a:rPr>
                        <a:t>THE FIDUCIARY DUTY APPLIES TO AN OPINION ABOUT A FINANCIAL ASSET</a:t>
                      </a:r>
                      <a:endParaRPr lang="en-US" sz="1000" b="1" i="0" kern="1200" cap="all" dirty="0">
                        <a:solidFill>
                          <a:schemeClr val="dk1"/>
                        </a:solidFill>
                        <a:effectLst/>
                        <a:latin typeface="+mn-lt"/>
                        <a:ea typeface="+mn-ea"/>
                        <a:cs typeface="+mn-cs"/>
                      </a:endParaRPr>
                    </a:p>
                    <a:p>
                      <a:endParaRPr lang="en-US" sz="1400" b="0"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hlinkClick r:id="rId3"/>
                        </a:rPr>
                        <a:t>https://www.cfp.net/ethics/compliance-resources/2020/03/case-study-the-fiduciary-duty-applies-to-an-opinion-about-a-financial-asset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715552"/>
                  </a:ext>
                </a:extLst>
              </a:tr>
              <a:tr h="629943">
                <a:tc>
                  <a:txBody>
                    <a:bodyPr/>
                    <a:lstStyle/>
                    <a:p>
                      <a:r>
                        <a:rPr lang="en-US" sz="1000" b="1" i="0" kern="1200" cap="all" dirty="0">
                          <a:solidFill>
                            <a:schemeClr val="dk1"/>
                          </a:solidFill>
                          <a:effectLst/>
                          <a:latin typeface="+mn-lt"/>
                          <a:ea typeface="+mn-ea"/>
                          <a:cs typeface="+mn-cs"/>
                          <a:hlinkClick r:id="rId4"/>
                        </a:rPr>
                        <a:t>THE DUTY TO DISCLOSE MATERIAL CONFLICTS OF INTEREST WHEN MAKING A ROLLOVER RECOMMENDATION</a:t>
                      </a:r>
                      <a:endParaRPr lang="en-US" sz="1000" b="1"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hlinkClick r:id="rId4"/>
                        </a:rPr>
                        <a:t>https://www.cfp.net/ethics/compliance-resources/2020/03/case-study-the-duty-to-disclose-material-conflicts-of-interest-when-making-a-rollover-recommendation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710546"/>
                  </a:ext>
                </a:extLst>
              </a:tr>
              <a:tr h="938414">
                <a:tc>
                  <a:txBody>
                    <a:bodyPr/>
                    <a:lstStyle/>
                    <a:p>
                      <a:r>
                        <a:rPr lang="en-US" sz="1050" b="1" i="0" kern="1200" cap="all" dirty="0">
                          <a:solidFill>
                            <a:schemeClr val="dk1"/>
                          </a:solidFill>
                          <a:effectLst/>
                          <a:latin typeface="+mn-lt"/>
                          <a:ea typeface="+mn-ea"/>
                          <a:cs typeface="+mn-cs"/>
                          <a:hlinkClick r:id="rId5"/>
                        </a:rPr>
                        <a:t>THE FIDUCIARY DUTY TO OBTAIN FACTUAL INFORMATION WHEN WORKING ON A TEAM</a:t>
                      </a:r>
                      <a:endParaRPr lang="en-US" sz="1050" b="1" i="0" kern="1200" cap="all"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hlinkClick r:id="rId6"/>
                        </a:rPr>
                        <a:t>https://www.cfp.net/ethics/compliance-resources/2020/06/the-fiduciary-duty-to-obtain-factual-information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469204"/>
                  </a:ext>
                </a:extLst>
              </a:tr>
            </a:tbl>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71</a:t>
            </a:fld>
            <a:endParaRPr lang="en-US" dirty="0"/>
          </a:p>
        </p:txBody>
      </p:sp>
    </p:spTree>
    <p:extLst>
      <p:ext uri="{BB962C8B-B14F-4D97-AF65-F5344CB8AC3E}">
        <p14:creationId xmlns:p14="http://schemas.microsoft.com/office/powerpoint/2010/main" val="595351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itle 1"/>
          <p:cNvSpPr txBox="1">
            <a:spLocks noGrp="1"/>
          </p:cNvSpPr>
          <p:nvPr>
            <p:ph type="title"/>
          </p:nvPr>
        </p:nvSpPr>
        <p:spPr>
          <a:prstGeom prst="rect">
            <a:avLst/>
          </a:prstGeom>
        </p:spPr>
        <p:txBody>
          <a:bodyPr>
            <a:normAutofit/>
          </a:bodyPr>
          <a:lstStyle/>
          <a:p>
            <a:pPr hangingPunct="0"/>
            <a:r>
              <a:rPr lang="en-US" sz="2500" dirty="0">
                <a:solidFill>
                  <a:prstClr val="black"/>
                </a:solidFill>
              </a:rPr>
              <a:t>Resources </a:t>
            </a:r>
            <a:endParaRPr sz="2500" dirty="0">
              <a:solidFill>
                <a:prstClr val="black"/>
              </a:solidFill>
            </a:endParaRPr>
          </a:p>
        </p:txBody>
      </p:sp>
      <p:sp>
        <p:nvSpPr>
          <p:cNvPr id="5" name="Content Placeholder 4"/>
          <p:cNvSpPr>
            <a:spLocks noGrp="1"/>
          </p:cNvSpPr>
          <p:nvPr>
            <p:ph idx="1"/>
          </p:nvPr>
        </p:nvSpPr>
        <p:spPr/>
        <p:txBody>
          <a:bodyPr>
            <a:normAutofit/>
          </a:bodyPr>
          <a:lstStyle/>
          <a:p>
            <a:pPr marL="0" indent="0">
              <a:buNone/>
            </a:pPr>
            <a:r>
              <a:rPr lang="en-US" dirty="0"/>
              <a:t>Many resources related to the Ethics CE program can be found at: </a:t>
            </a:r>
            <a:r>
              <a:rPr lang="en-US" dirty="0">
                <a:hlinkClick r:id="rId3"/>
              </a:rPr>
              <a:t>https://www.cfp.net/ethics/compliance-resources</a:t>
            </a:r>
            <a:endParaRPr lang="en-US" dirty="0"/>
          </a:p>
          <a:p>
            <a:pPr marL="0" indent="0">
              <a:buNone/>
            </a:pPr>
            <a:endParaRPr lang="en-US" dirty="0"/>
          </a:p>
          <a:p>
            <a:pPr marL="0" indent="0">
              <a:buNone/>
            </a:pPr>
            <a:r>
              <a:rPr lang="en-US" dirty="0"/>
              <a:t>Additionally, more general information about the CFP Board </a:t>
            </a:r>
            <a:r>
              <a:rPr lang="en-US" i="1" dirty="0"/>
              <a:t>Code of Ethics</a:t>
            </a:r>
            <a:r>
              <a:rPr lang="en-US" dirty="0"/>
              <a:t> and </a:t>
            </a:r>
            <a:r>
              <a:rPr lang="en-US" i="1" dirty="0"/>
              <a:t>Standards of Conduct</a:t>
            </a:r>
            <a:r>
              <a:rPr lang="en-US" dirty="0"/>
              <a:t> can be found on this page: </a:t>
            </a:r>
            <a:r>
              <a:rPr lang="en-US" dirty="0">
                <a:hlinkClick r:id="rId4"/>
              </a:rPr>
              <a:t>https://www.cfp.net/ethics/our-commitment</a:t>
            </a:r>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72</a:t>
            </a:fld>
            <a:endParaRPr lang="en-US" dirty="0"/>
          </a:p>
        </p:txBody>
      </p:sp>
    </p:spTree>
    <p:extLst>
      <p:ext uri="{BB962C8B-B14F-4D97-AF65-F5344CB8AC3E}">
        <p14:creationId xmlns:p14="http://schemas.microsoft.com/office/powerpoint/2010/main" val="15301152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73</a:t>
            </a:fld>
            <a:endParaRPr lang="en-US" dirty="0"/>
          </a:p>
        </p:txBody>
      </p:sp>
      <p:sp>
        <p:nvSpPr>
          <p:cNvPr id="4" name="Title 3"/>
          <p:cNvSpPr>
            <a:spLocks noGrp="1"/>
          </p:cNvSpPr>
          <p:nvPr>
            <p:ph type="ctrTitle"/>
          </p:nvPr>
        </p:nvSpPr>
        <p:spPr/>
        <p:txBody>
          <a:bodyPr/>
          <a:lstStyle/>
          <a:p>
            <a:pPr algn="ctr"/>
            <a:r>
              <a:rPr lang="en-US" dirty="0"/>
              <a:t>THANK YOU.</a:t>
            </a:r>
          </a:p>
        </p:txBody>
      </p:sp>
    </p:spTree>
    <p:extLst>
      <p:ext uri="{BB962C8B-B14F-4D97-AF65-F5344CB8AC3E}">
        <p14:creationId xmlns:p14="http://schemas.microsoft.com/office/powerpoint/2010/main" val="65595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Preamble to the </a:t>
            </a:r>
            <a:r>
              <a:rPr lang="en-US" i="1" dirty="0"/>
              <a:t>Code and Standards</a:t>
            </a:r>
          </a:p>
        </p:txBody>
      </p:sp>
      <p:sp>
        <p:nvSpPr>
          <p:cNvPr id="5" name="Content Placeholder 4"/>
          <p:cNvSpPr>
            <a:spLocks noGrp="1"/>
          </p:cNvSpPr>
          <p:nvPr>
            <p:ph idx="1"/>
          </p:nvPr>
        </p:nvSpPr>
        <p:spPr/>
        <p:txBody>
          <a:bodyPr>
            <a:normAutofit lnSpcReduction="10000"/>
          </a:bodyPr>
          <a:lstStyle/>
          <a:p>
            <a:pPr marL="0" indent="0">
              <a:buNone/>
            </a:pPr>
            <a:r>
              <a:rPr lang="en-US" dirty="0"/>
              <a:t>CFP Board’s </a:t>
            </a:r>
            <a:r>
              <a:rPr lang="en-US" i="1" dirty="0"/>
              <a:t>Code of Ethics and Standards of Conduct </a:t>
            </a:r>
            <a:r>
              <a:rPr lang="en-US" dirty="0"/>
              <a:t>reflects the commitment that all CFP</a:t>
            </a:r>
            <a:r>
              <a:rPr lang="en-US" baseline="30000" dirty="0"/>
              <a:t>®</a:t>
            </a:r>
            <a:r>
              <a:rPr lang="en-US" dirty="0"/>
              <a:t> professionals make to high standards of competency and ethics. CFP Board’s </a:t>
            </a:r>
            <a:r>
              <a:rPr lang="en-US" i="1" dirty="0"/>
              <a:t>Code and Standards </a:t>
            </a:r>
            <a:r>
              <a:rPr lang="en-US" dirty="0"/>
              <a:t>benefits and protects the public, provides standards for delivering financial planning, and advances financial planning as a distinct and valuable profession. Compliance with the </a:t>
            </a:r>
            <a:r>
              <a:rPr lang="en-US" i="1" dirty="0"/>
              <a:t>Code and Standards </a:t>
            </a:r>
            <a:r>
              <a:rPr lang="en-US" dirty="0"/>
              <a:t>is a requirement of CFP</a:t>
            </a:r>
            <a:r>
              <a:rPr lang="en-US" baseline="30000" dirty="0"/>
              <a:t>®</a:t>
            </a:r>
            <a:r>
              <a:rPr lang="en-US" dirty="0"/>
              <a:t> certification that is critical to the integrity of the CFP</a:t>
            </a:r>
            <a:r>
              <a:rPr lang="en-US" baseline="30000" dirty="0"/>
              <a:t>®</a:t>
            </a:r>
            <a:r>
              <a:rPr lang="en-US" dirty="0"/>
              <a:t> marks. Violations of the </a:t>
            </a:r>
            <a:r>
              <a:rPr lang="en-US" i="1" dirty="0"/>
              <a:t>Code and Standards </a:t>
            </a:r>
            <a:r>
              <a:rPr lang="en-US" dirty="0"/>
              <a:t>may subject a CFP</a:t>
            </a:r>
            <a:r>
              <a:rPr lang="en-US" baseline="30000" dirty="0"/>
              <a:t>®</a:t>
            </a:r>
            <a:r>
              <a:rPr lang="en-US" dirty="0"/>
              <a:t> professional to discipline.</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8</a:t>
            </a:fld>
            <a:endParaRPr lang="en-US" dirty="0"/>
          </a:p>
        </p:txBody>
      </p:sp>
    </p:spTree>
    <p:extLst>
      <p:ext uri="{BB962C8B-B14F-4D97-AF65-F5344CB8AC3E}">
        <p14:creationId xmlns:p14="http://schemas.microsoft.com/office/powerpoint/2010/main" val="424638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Code of Ethics</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9</a:t>
            </a:fld>
            <a:endParaRPr lang="en-US" dirty="0"/>
          </a:p>
        </p:txBody>
      </p:sp>
      <p:grpSp>
        <p:nvGrpSpPr>
          <p:cNvPr id="5" name="Group 4"/>
          <p:cNvGrpSpPr/>
          <p:nvPr/>
        </p:nvGrpSpPr>
        <p:grpSpPr>
          <a:xfrm>
            <a:off x="1737333" y="590550"/>
            <a:ext cx="5669332" cy="4191000"/>
            <a:chOff x="1737333" y="666750"/>
            <a:chExt cx="5669332" cy="4191000"/>
          </a:xfrm>
        </p:grpSpPr>
        <p:grpSp>
          <p:nvGrpSpPr>
            <p:cNvPr id="6" name="Group 5"/>
            <p:cNvGrpSpPr/>
            <p:nvPr/>
          </p:nvGrpSpPr>
          <p:grpSpPr>
            <a:xfrm>
              <a:off x="1737333" y="1276350"/>
              <a:ext cx="5669332" cy="3581400"/>
              <a:chOff x="1737334" y="1428750"/>
              <a:chExt cx="5669332" cy="3581400"/>
            </a:xfrm>
          </p:grpSpPr>
          <p:sp>
            <p:nvSpPr>
              <p:cNvPr id="8" name="object 4"/>
              <p:cNvSpPr/>
              <p:nvPr/>
            </p:nvSpPr>
            <p:spPr>
              <a:xfrm>
                <a:off x="1737334" y="1428750"/>
                <a:ext cx="5669332" cy="522429"/>
              </a:xfrm>
              <a:custGeom>
                <a:avLst/>
                <a:gdLst/>
                <a:ahLst/>
                <a:cxnLst/>
                <a:rect l="l" t="t" r="r" b="b"/>
                <a:pathLst>
                  <a:path w="5358384" h="493775">
                    <a:moveTo>
                      <a:pt x="0" y="493775"/>
                    </a:moveTo>
                    <a:lnTo>
                      <a:pt x="5358384" y="493775"/>
                    </a:lnTo>
                    <a:lnTo>
                      <a:pt x="5358384" y="0"/>
                    </a:lnTo>
                    <a:lnTo>
                      <a:pt x="0" y="0"/>
                    </a:lnTo>
                    <a:lnTo>
                      <a:pt x="0" y="493775"/>
                    </a:lnTo>
                    <a:close/>
                  </a:path>
                </a:pathLst>
              </a:custGeom>
              <a:solidFill>
                <a:srgbClr val="FFCE34"/>
              </a:solidFill>
            </p:spPr>
            <p:txBody>
              <a:bodyPr wrap="square" lIns="0" tIns="0" rIns="0" bIns="0" rtlCol="0" anchor="ctr">
                <a:noAutofit/>
              </a:bodyPr>
              <a:lstStyle/>
              <a:p>
                <a:pPr algn="ctr"/>
                <a:r>
                  <a:rPr lang="en-US" sz="1400" b="1" dirty="0"/>
                  <a:t>Act with honesty, integrity, competence, and diligence.</a:t>
                </a:r>
                <a:endParaRPr sz="1400" b="1" dirty="0"/>
              </a:p>
            </p:txBody>
          </p:sp>
          <p:sp>
            <p:nvSpPr>
              <p:cNvPr id="9" name="object 5"/>
              <p:cNvSpPr/>
              <p:nvPr/>
            </p:nvSpPr>
            <p:spPr>
              <a:xfrm>
                <a:off x="1737336" y="2652338"/>
                <a:ext cx="5669329" cy="522430"/>
              </a:xfrm>
              <a:custGeom>
                <a:avLst/>
                <a:gdLst/>
                <a:ahLst/>
                <a:cxnLst/>
                <a:rect l="l" t="t" r="r" b="b"/>
                <a:pathLst>
                  <a:path w="5358384" h="493775">
                    <a:moveTo>
                      <a:pt x="0" y="493776"/>
                    </a:moveTo>
                    <a:lnTo>
                      <a:pt x="5358384" y="493776"/>
                    </a:lnTo>
                    <a:lnTo>
                      <a:pt x="5358384" y="0"/>
                    </a:lnTo>
                    <a:lnTo>
                      <a:pt x="0" y="0"/>
                    </a:lnTo>
                    <a:lnTo>
                      <a:pt x="0" y="493776"/>
                    </a:lnTo>
                    <a:close/>
                  </a:path>
                </a:pathLst>
              </a:custGeom>
              <a:solidFill>
                <a:srgbClr val="FFCE34"/>
              </a:solidFill>
            </p:spPr>
            <p:txBody>
              <a:bodyPr wrap="square" lIns="0" tIns="0" rIns="0" bIns="0" rtlCol="0" anchor="ctr">
                <a:noAutofit/>
              </a:bodyPr>
              <a:lstStyle/>
              <a:p>
                <a:pPr algn="ctr"/>
                <a:r>
                  <a:rPr lang="en-US" sz="1400" b="1" dirty="0"/>
                  <a:t>Exercise due care.</a:t>
                </a:r>
                <a:endParaRPr sz="1400" b="1" dirty="0"/>
              </a:p>
            </p:txBody>
          </p:sp>
          <p:sp>
            <p:nvSpPr>
              <p:cNvPr id="10" name="object 6"/>
              <p:cNvSpPr/>
              <p:nvPr/>
            </p:nvSpPr>
            <p:spPr>
              <a:xfrm>
                <a:off x="1737336" y="3875927"/>
                <a:ext cx="5669329" cy="522430"/>
              </a:xfrm>
              <a:custGeom>
                <a:avLst/>
                <a:gdLst/>
                <a:ahLst/>
                <a:cxnLst/>
                <a:rect l="l" t="t" r="r" b="b"/>
                <a:pathLst>
                  <a:path w="5358384" h="493775">
                    <a:moveTo>
                      <a:pt x="0" y="493776"/>
                    </a:moveTo>
                    <a:lnTo>
                      <a:pt x="5358384" y="493776"/>
                    </a:lnTo>
                    <a:lnTo>
                      <a:pt x="5358384" y="0"/>
                    </a:lnTo>
                    <a:lnTo>
                      <a:pt x="0" y="0"/>
                    </a:lnTo>
                    <a:lnTo>
                      <a:pt x="0" y="493776"/>
                    </a:lnTo>
                    <a:close/>
                  </a:path>
                </a:pathLst>
              </a:custGeom>
              <a:solidFill>
                <a:srgbClr val="FFCE34"/>
              </a:solidFill>
            </p:spPr>
            <p:txBody>
              <a:bodyPr wrap="square" lIns="0" tIns="0" rIns="0" bIns="0" rtlCol="0" anchor="ctr">
                <a:noAutofit/>
              </a:bodyPr>
              <a:lstStyle/>
              <a:p>
                <a:pPr algn="ctr"/>
                <a:r>
                  <a:rPr lang="en-US" sz="1400" b="1" dirty="0"/>
                  <a:t>Maintain the confidentiality and protect the privacy of client information.</a:t>
                </a:r>
                <a:endParaRPr sz="1400" b="1" dirty="0"/>
              </a:p>
            </p:txBody>
          </p:sp>
          <p:sp>
            <p:nvSpPr>
              <p:cNvPr id="11" name="object 7"/>
              <p:cNvSpPr/>
              <p:nvPr/>
            </p:nvSpPr>
            <p:spPr>
              <a:xfrm>
                <a:off x="1737334" y="2040544"/>
                <a:ext cx="5669332" cy="522429"/>
              </a:xfrm>
              <a:custGeom>
                <a:avLst/>
                <a:gdLst/>
                <a:ahLst/>
                <a:cxnLst/>
                <a:rect l="l" t="t" r="r" b="b"/>
                <a:pathLst>
                  <a:path w="5358384" h="493775">
                    <a:moveTo>
                      <a:pt x="0" y="493775"/>
                    </a:moveTo>
                    <a:lnTo>
                      <a:pt x="5358384" y="493775"/>
                    </a:lnTo>
                    <a:lnTo>
                      <a:pt x="5358384" y="0"/>
                    </a:lnTo>
                    <a:lnTo>
                      <a:pt x="0" y="0"/>
                    </a:lnTo>
                    <a:lnTo>
                      <a:pt x="0" y="493775"/>
                    </a:lnTo>
                    <a:close/>
                  </a:path>
                </a:pathLst>
              </a:custGeom>
              <a:solidFill>
                <a:srgbClr val="FFCE34"/>
              </a:solidFill>
            </p:spPr>
            <p:txBody>
              <a:bodyPr wrap="square" lIns="0" tIns="0" rIns="0" bIns="0" rtlCol="0" anchor="ctr">
                <a:noAutofit/>
              </a:bodyPr>
              <a:lstStyle/>
              <a:p>
                <a:pPr algn="ctr"/>
                <a:r>
                  <a:rPr lang="en-US" sz="1400" b="1" dirty="0"/>
                  <a:t>Act in the client’s best interests.</a:t>
                </a:r>
                <a:endParaRPr sz="1400" b="1" dirty="0"/>
              </a:p>
            </p:txBody>
          </p:sp>
          <p:sp>
            <p:nvSpPr>
              <p:cNvPr id="12" name="object 8"/>
              <p:cNvSpPr/>
              <p:nvPr/>
            </p:nvSpPr>
            <p:spPr>
              <a:xfrm>
                <a:off x="1737334" y="3264133"/>
                <a:ext cx="5669332" cy="522429"/>
              </a:xfrm>
              <a:custGeom>
                <a:avLst/>
                <a:gdLst/>
                <a:ahLst/>
                <a:cxnLst/>
                <a:rect l="l" t="t" r="r" b="b"/>
                <a:pathLst>
                  <a:path w="5358384" h="493775">
                    <a:moveTo>
                      <a:pt x="0" y="493775"/>
                    </a:moveTo>
                    <a:lnTo>
                      <a:pt x="5358384" y="493775"/>
                    </a:lnTo>
                    <a:lnTo>
                      <a:pt x="5358384" y="0"/>
                    </a:lnTo>
                    <a:lnTo>
                      <a:pt x="0" y="0"/>
                    </a:lnTo>
                    <a:lnTo>
                      <a:pt x="0" y="493775"/>
                    </a:lnTo>
                    <a:close/>
                  </a:path>
                </a:pathLst>
              </a:custGeom>
              <a:solidFill>
                <a:srgbClr val="FFCE34"/>
              </a:solidFill>
            </p:spPr>
            <p:txBody>
              <a:bodyPr wrap="square" lIns="0" tIns="0" rIns="0" bIns="0" rtlCol="0" anchor="ctr">
                <a:noAutofit/>
              </a:bodyPr>
              <a:lstStyle/>
              <a:p>
                <a:pPr algn="ctr"/>
                <a:r>
                  <a:rPr lang="en-US" sz="1400" b="1" dirty="0"/>
                  <a:t>Avoid or disclose and manage conflicts of interest.</a:t>
                </a:r>
                <a:endParaRPr sz="1400" b="1" dirty="0"/>
              </a:p>
            </p:txBody>
          </p:sp>
          <p:sp>
            <p:nvSpPr>
              <p:cNvPr id="13" name="object 9"/>
              <p:cNvSpPr/>
              <p:nvPr/>
            </p:nvSpPr>
            <p:spPr>
              <a:xfrm>
                <a:off x="1737334" y="4487721"/>
                <a:ext cx="5669332" cy="522429"/>
              </a:xfrm>
              <a:custGeom>
                <a:avLst/>
                <a:gdLst/>
                <a:ahLst/>
                <a:cxnLst/>
                <a:rect l="l" t="t" r="r" b="b"/>
                <a:pathLst>
                  <a:path w="5358384" h="493775">
                    <a:moveTo>
                      <a:pt x="0" y="493775"/>
                    </a:moveTo>
                    <a:lnTo>
                      <a:pt x="5358384" y="493775"/>
                    </a:lnTo>
                    <a:lnTo>
                      <a:pt x="5358384" y="0"/>
                    </a:lnTo>
                    <a:lnTo>
                      <a:pt x="0" y="0"/>
                    </a:lnTo>
                    <a:lnTo>
                      <a:pt x="0" y="493775"/>
                    </a:lnTo>
                    <a:close/>
                  </a:path>
                </a:pathLst>
              </a:custGeom>
              <a:solidFill>
                <a:srgbClr val="FFCE34"/>
              </a:solidFill>
            </p:spPr>
            <p:txBody>
              <a:bodyPr wrap="square" lIns="0" tIns="0" rIns="0" bIns="0" rtlCol="0" anchor="ctr">
                <a:noAutofit/>
              </a:bodyPr>
              <a:lstStyle/>
              <a:p>
                <a:pPr algn="ctr"/>
                <a:r>
                  <a:rPr lang="en-US" sz="1400" b="1" dirty="0"/>
                  <a:t>Act in a manner that reflects positively on the financial planning profession and CFP</a:t>
                </a:r>
                <a:r>
                  <a:rPr lang="en-US" sz="1400" b="1" baseline="30000" dirty="0"/>
                  <a:t>®</a:t>
                </a:r>
                <a:r>
                  <a:rPr lang="en-US" sz="1400" b="1" dirty="0"/>
                  <a:t> certification.</a:t>
                </a:r>
                <a:endParaRPr sz="1400" b="1" dirty="0"/>
              </a:p>
            </p:txBody>
          </p:sp>
        </p:grpSp>
        <p:sp>
          <p:nvSpPr>
            <p:cNvPr id="7" name="Rectangle 6"/>
            <p:cNvSpPr/>
            <p:nvPr/>
          </p:nvSpPr>
          <p:spPr>
            <a:xfrm>
              <a:off x="1737333" y="666750"/>
              <a:ext cx="5669332" cy="470227"/>
            </a:xfrm>
            <a:prstGeom prst="rect">
              <a:avLst/>
            </a:prstGeom>
            <a:noFill/>
          </p:spPr>
          <p:txBody>
            <a:bodyPr wrap="square" lIns="0" tIns="0" rIns="0" bIns="0" rtlCol="0" anchor="ctr">
              <a:noAutofit/>
            </a:bodyPr>
            <a:lstStyle/>
            <a:p>
              <a:pPr algn="ctr"/>
              <a:r>
                <a:rPr lang="en-US" sz="2000" b="1" dirty="0"/>
                <a:t>A CFP</a:t>
              </a:r>
              <a:r>
                <a:rPr lang="en-US" sz="2000" b="1" baseline="30000" dirty="0"/>
                <a:t>®</a:t>
              </a:r>
              <a:r>
                <a:rPr lang="en-US" sz="2000" b="1" dirty="0"/>
                <a:t> professional must:</a:t>
              </a:r>
              <a:endParaRPr lang="en-US" sz="2000" b="1" dirty="0">
                <a:solidFill>
                  <a:schemeClr val="tx1"/>
                </a:solidFill>
              </a:endParaRPr>
            </a:p>
          </p:txBody>
        </p:sp>
      </p:grpSp>
    </p:spTree>
    <p:extLst>
      <p:ext uri="{BB962C8B-B14F-4D97-AF65-F5344CB8AC3E}">
        <p14:creationId xmlns:p14="http://schemas.microsoft.com/office/powerpoint/2010/main" val="1824845865"/>
      </p:ext>
    </p:extLst>
  </p:cSld>
  <p:clrMapOvr>
    <a:masterClrMapping/>
  </p:clrMapOvr>
</p:sld>
</file>

<file path=ppt/theme/theme1.xml><?xml version="1.0" encoding="utf-8"?>
<a:theme xmlns:a="http://schemas.openxmlformats.org/drawingml/2006/main" name="New Logo Powerpoint Templat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23173</TotalTime>
  <Words>13763</Words>
  <Application>Microsoft Office PowerPoint</Application>
  <PresentationFormat>On-screen Show (16:9)</PresentationFormat>
  <Paragraphs>890</Paragraphs>
  <Slides>73</Slides>
  <Notes>69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Arial</vt:lpstr>
      <vt:lpstr>Arial Black</vt:lpstr>
      <vt:lpstr>Arial Bold</vt:lpstr>
      <vt:lpstr>Calibri</vt:lpstr>
      <vt:lpstr>Gotham Bold</vt:lpstr>
      <vt:lpstr>Gotham SSm A</vt:lpstr>
      <vt:lpstr>GothamBlack</vt:lpstr>
      <vt:lpstr>GothamBook</vt:lpstr>
      <vt:lpstr>GothamMedium</vt:lpstr>
      <vt:lpstr>Wingdings</vt:lpstr>
      <vt:lpstr>New Logo Powerpoint Template</vt:lpstr>
      <vt:lpstr>Live Format: Preparation Instructions</vt:lpstr>
      <vt:lpstr>Live Format: Delivery Instructions</vt:lpstr>
      <vt:lpstr>PowerPoint Presentation</vt:lpstr>
      <vt:lpstr>Disclaimer</vt:lpstr>
      <vt:lpstr>LEARNING OBJECTIVES</vt:lpstr>
      <vt:lpstr>understand the structure and content  of the revised Code and Standards, including significant changes FROM PRIOR RULES. </vt:lpstr>
      <vt:lpstr>The Revised Code and Standards</vt:lpstr>
      <vt:lpstr>Preamble to the Code and Standards</vt:lpstr>
      <vt:lpstr>Code of Ethics</vt:lpstr>
      <vt:lpstr>Standards of Conduct – Six Sections</vt:lpstr>
      <vt:lpstr>PowerPoint Presentation</vt:lpstr>
      <vt:lpstr>Glossary</vt:lpstr>
      <vt:lpstr>Significant Changes to Content</vt:lpstr>
      <vt:lpstr>DUTIES of a CFP® Professional </vt:lpstr>
      <vt:lpstr>CFP Board’s Code of Ethics and Standards of Conduct reflects the commitment that all CFP® professionals make to high standards of competency and ethics. </vt:lpstr>
      <vt:lpstr>PowerPoint Presentation</vt:lpstr>
      <vt:lpstr>l.o.1: REQUIRED Exercise 1</vt:lpstr>
      <vt:lpstr>PowerPoint Presentation</vt:lpstr>
      <vt:lpstr>l.o.1: REQUIRED EXERCISE 2</vt:lpstr>
      <vt:lpstr>Duties: Working With Additional Persons</vt:lpstr>
      <vt:lpstr>PowerPoint Presentation</vt:lpstr>
      <vt:lpstr>describe CFP Board’s Fiduciary Duty</vt:lpstr>
      <vt:lpstr>l.o.2: REQUIRED Exercise 1</vt:lpstr>
      <vt:lpstr>Fiduciary Duty</vt:lpstr>
      <vt:lpstr>l.o.2: REQUIRED EXERCISE 2</vt:lpstr>
      <vt:lpstr>l.o.2: REQUIRED EXERCISE 3</vt:lpstr>
      <vt:lpstr>l.o.2: REQUIRED EXERCISE 4 </vt:lpstr>
      <vt:lpstr>Identify Material Conflicts of Interest and How to Avoid, or Fully Disclose, Obtain Informed Consent, and Manage Them. </vt:lpstr>
      <vt:lpstr>Conflicts of Interest</vt:lpstr>
      <vt:lpstr>Examples of Conflicts of Interest</vt:lpstr>
      <vt:lpstr>l.o.3: REQUIRED EXERCISE 1</vt:lpstr>
      <vt:lpstr>l.o.3: REQUIRED EXERCISE 2</vt:lpstr>
      <vt:lpstr>l.o.3: REQUIRED EXERCISE 3</vt:lpstr>
      <vt:lpstr>l.o.3: REQUIRED EXERCISE 4</vt:lpstr>
      <vt:lpstr>How to Handle Conflicts of Interest</vt:lpstr>
      <vt:lpstr>Full Disclosure and Informed Consent</vt:lpstr>
      <vt:lpstr>Must Also Manage Conflicts</vt:lpstr>
      <vt:lpstr>Understand the Duty to Report to CFP Board and the Duty to Cooperate.</vt:lpstr>
      <vt:lpstr>Importance</vt:lpstr>
      <vt:lpstr>Duty to Report</vt:lpstr>
      <vt:lpstr>PowerPoint Presentation</vt:lpstr>
      <vt:lpstr>You Are Required to Report:</vt:lpstr>
      <vt:lpstr>You Are Required to Report</vt:lpstr>
      <vt:lpstr>You Are Required to Report</vt:lpstr>
      <vt:lpstr>You Are Required to Report</vt:lpstr>
      <vt:lpstr>Duty to Cooperate</vt:lpstr>
      <vt:lpstr>l.o.4: REQUIRED EXERCISE</vt:lpstr>
      <vt:lpstr>Identify the Practice Standards when providing Financial Advice that requires  Financial Planning or Financial Planning </vt:lpstr>
      <vt:lpstr>l.o.5: REQUIRED Exercise 1</vt:lpstr>
      <vt:lpstr>PowerPoint Presentation</vt:lpstr>
      <vt:lpstr>l.o.5: REQUIRED exercise 2</vt:lpstr>
      <vt:lpstr>Clients Who Do Not Want Financial Planning</vt:lpstr>
      <vt:lpstr>A Review of the Seven Steps</vt:lpstr>
      <vt:lpstr>Documentation</vt:lpstr>
      <vt:lpstr>l.o.5: REQUIRED EXERCISE 3</vt:lpstr>
      <vt:lpstr>l.o.5: REQUIRED EXERCISE 4</vt:lpstr>
      <vt:lpstr>l.o.5: REQUIRED EXERCISE 5</vt:lpstr>
      <vt:lpstr>l.o.5: REQUIRED EXERCISE 6</vt:lpstr>
      <vt:lpstr>l.o.5: REQUIRED EXERCISE 7</vt:lpstr>
      <vt:lpstr>Understand the Duty to Provide Information to Clients When Providing Financial Advice and/or Financial Planning.</vt:lpstr>
      <vt:lpstr>PowerPoint Presentation</vt:lpstr>
      <vt:lpstr>Am I Providing Financial Advice?</vt:lpstr>
      <vt:lpstr>Duty to Provide Information- Financial Advice</vt:lpstr>
      <vt:lpstr>l.o.6: REQUIRED EXERCISE 1</vt:lpstr>
      <vt:lpstr>l.o.6: REQUIRED EXERCISE 2</vt:lpstr>
      <vt:lpstr>Am I Providing Financial Planning?</vt:lpstr>
      <vt:lpstr>Duty to Provide Information- Financial Planning</vt:lpstr>
      <vt:lpstr>l.o.6: REQUIRED EXERCISE 3</vt:lpstr>
      <vt:lpstr>Timing, Delivery, and Updating</vt:lpstr>
      <vt:lpstr>Case study videos</vt:lpstr>
      <vt:lpstr>Review case study Videos</vt:lpstr>
      <vt:lpstr>Resources </vt:lpstr>
      <vt:lpstr>THANK YOU.</vt:lpstr>
    </vt:vector>
  </TitlesOfParts>
  <Company>CFP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Pluta</dc:creator>
  <cp:lastModifiedBy>Alex Torres</cp:lastModifiedBy>
  <cp:revision>1375</cp:revision>
  <cp:lastPrinted>2019-01-11T18:25:22Z</cp:lastPrinted>
  <dcterms:created xsi:type="dcterms:W3CDTF">2010-06-29T12:48:12Z</dcterms:created>
  <dcterms:modified xsi:type="dcterms:W3CDTF">2022-07-01T14:53:32Z</dcterms:modified>
</cp:coreProperties>
</file>